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1" r:id="rId2"/>
    <p:sldMasterId id="2147483681" r:id="rId3"/>
    <p:sldMasterId id="2147483691" r:id="rId4"/>
    <p:sldMasterId id="2147483701" r:id="rId5"/>
  </p:sldMasterIdLst>
  <p:notesMasterIdLst>
    <p:notesMasterId r:id="rId20"/>
  </p:notesMasterIdLst>
  <p:sldIdLst>
    <p:sldId id="256" r:id="rId6"/>
    <p:sldId id="257" r:id="rId7"/>
    <p:sldId id="258" r:id="rId8"/>
    <p:sldId id="259" r:id="rId9"/>
    <p:sldId id="266" r:id="rId10"/>
    <p:sldId id="271" r:id="rId11"/>
    <p:sldId id="273" r:id="rId12"/>
    <p:sldId id="261" r:id="rId13"/>
    <p:sldId id="269" r:id="rId14"/>
    <p:sldId id="270" r:id="rId15"/>
    <p:sldId id="268" r:id="rId16"/>
    <p:sldId id="267" r:id="rId17"/>
    <p:sldId id="264" r:id="rId18"/>
    <p:sldId id="265" r:id="rId19"/>
  </p:sldIdLst>
  <p:sldSz cx="9144000" cy="6858000" type="screen4x3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5329" autoAdjust="0"/>
  </p:normalViewPr>
  <p:slideViewPr>
    <p:cSldViewPr>
      <p:cViewPr varScale="1">
        <p:scale>
          <a:sx n="55" d="100"/>
          <a:sy n="55" d="100"/>
        </p:scale>
        <p:origin x="-150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4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C0DE0897-0AD0-4D38-A7E1-63FAAAA95B1E}" type="datetimeFigureOut">
              <a:rPr lang="en-US" smtClean="0"/>
              <a:t>3/27/2013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176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15790"/>
            <a:ext cx="5505450" cy="4183380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F172F633-8029-400D-BC22-26A2EB1F22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1220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72F633-8029-400D-BC22-26A2EB1F226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0649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72F633-8029-400D-BC22-26A2EB1F226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7701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72F633-8029-400D-BC22-26A2EB1F226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6424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54194-B837-4F31-8A5F-9A98B42AF76C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65496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72F633-8029-400D-BC22-26A2EB1F226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9729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72F633-8029-400D-BC22-26A2EB1F226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740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72F633-8029-400D-BC22-26A2EB1F226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2015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72F633-8029-400D-BC22-26A2EB1F226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8901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72F633-8029-400D-BC22-26A2EB1F226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789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72F633-8029-400D-BC22-26A2EB1F226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9339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72F633-8029-400D-BC22-26A2EB1F226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6941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72F633-8029-400D-BC22-26A2EB1F226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9916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72F633-8029-400D-BC22-26A2EB1F226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9027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27FA85-65B8-4A4E-957D-F9C0E62C0CF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4039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054225"/>
            <a:ext cx="7543800" cy="2593975"/>
          </a:xfrm>
          <a:prstGeom prst="rect">
            <a:avLst/>
          </a:prstGeom>
        </p:spPr>
        <p:txBody>
          <a:bodyPr anchor="b"/>
          <a:lstStyle>
            <a:lvl1pPr>
              <a:defRPr sz="60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br>
              <a:rPr lang="en-US" dirty="0" smtClean="0"/>
            </a:br>
            <a:r>
              <a:rPr lang="en-US" dirty="0" smtClean="0"/>
              <a:t>Goes Here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4648200"/>
            <a:ext cx="6461760" cy="1066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Name of presenter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6843751" y="3305601"/>
            <a:ext cx="3853599" cy="36576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5791200" y="474154"/>
            <a:ext cx="2209800" cy="2061195"/>
            <a:chOff x="5791200" y="474154"/>
            <a:chExt cx="2209800" cy="2061195"/>
          </a:xfrm>
        </p:grpSpPr>
        <p:pic>
          <p:nvPicPr>
            <p:cNvPr id="8" name="Picture 2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339904" y="474154"/>
              <a:ext cx="661096" cy="969456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9" name="Picture 20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 l="14576"/>
            <a:stretch>
              <a:fillRect/>
            </a:stretch>
          </p:blipFill>
          <p:spPr bwMode="auto">
            <a:xfrm>
              <a:off x="5791200" y="474155"/>
              <a:ext cx="1408232" cy="969455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10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6817869" y="1561682"/>
              <a:ext cx="1183131" cy="969873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  <a:effectLst/>
          </p:spPr>
        </p:pic>
        <p:pic>
          <p:nvPicPr>
            <p:cNvPr id="11" name="Picture 2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791200" y="1565475"/>
              <a:ext cx="897900" cy="969874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A509E76-CC3B-4801-8DD7-1B8E3202AF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560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054225"/>
            <a:ext cx="7543800" cy="2593975"/>
          </a:xfrm>
          <a:prstGeom prst="rect">
            <a:avLst/>
          </a:prstGeom>
        </p:spPr>
        <p:txBody>
          <a:bodyPr anchor="b"/>
          <a:lstStyle>
            <a:lvl1pPr>
              <a:defRPr sz="60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br>
              <a:rPr lang="en-US" dirty="0" smtClean="0"/>
            </a:br>
            <a:r>
              <a:rPr lang="en-US" dirty="0" smtClean="0"/>
              <a:t>Goes Here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4648200"/>
            <a:ext cx="6461760" cy="1066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Name of presenter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6843751" y="3305601"/>
            <a:ext cx="3853599" cy="365760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7" name="Group 6"/>
          <p:cNvGrpSpPr/>
          <p:nvPr userDrawn="1"/>
        </p:nvGrpSpPr>
        <p:grpSpPr>
          <a:xfrm>
            <a:off x="5791200" y="474154"/>
            <a:ext cx="2209800" cy="2061195"/>
            <a:chOff x="5791200" y="474154"/>
            <a:chExt cx="2209800" cy="2061195"/>
          </a:xfrm>
        </p:grpSpPr>
        <p:pic>
          <p:nvPicPr>
            <p:cNvPr id="8" name="Picture 2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339904" y="474154"/>
              <a:ext cx="661096" cy="969456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9" name="Picture 20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 l="14576"/>
            <a:stretch>
              <a:fillRect/>
            </a:stretch>
          </p:blipFill>
          <p:spPr bwMode="auto">
            <a:xfrm>
              <a:off x="5791200" y="474155"/>
              <a:ext cx="1408232" cy="969455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10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6817869" y="1561682"/>
              <a:ext cx="1183131" cy="969873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  <a:effectLst/>
          </p:spPr>
        </p:pic>
        <p:pic>
          <p:nvPicPr>
            <p:cNvPr id="11" name="Picture 2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791200" y="1565475"/>
              <a:ext cx="897900" cy="969874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41240685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29034" y="5867400"/>
            <a:ext cx="2340796" cy="1143000"/>
          </a:xfrm>
          <a:prstGeom prst="rect">
            <a:avLst/>
          </a:prstGeom>
        </p:spPr>
        <p:txBody>
          <a:bodyPr/>
          <a:lstStyle>
            <a:lvl1pPr algn="r">
              <a:defRPr lang="en-US" sz="1800" kern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dirty="0" smtClean="0"/>
              <a:t>Name of Meeting</a:t>
            </a:r>
            <a:br>
              <a:rPr lang="en-US" dirty="0" smtClean="0"/>
            </a:br>
            <a:r>
              <a:rPr lang="en-US" dirty="0" smtClean="0"/>
              <a:t>Date</a:t>
            </a:r>
            <a:br>
              <a:rPr lang="en-US" dirty="0" smtClean="0"/>
            </a:br>
            <a:r>
              <a:rPr lang="en-US" dirty="0" smtClean="0"/>
              <a:t>Location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4648200"/>
            <a:ext cx="6461760" cy="1066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Name of presenter</a:t>
            </a:r>
            <a:endParaRPr lang="en-US" dirty="0"/>
          </a:p>
        </p:txBody>
      </p:sp>
      <p:grpSp>
        <p:nvGrpSpPr>
          <p:cNvPr id="6" name="Group 5"/>
          <p:cNvGrpSpPr/>
          <p:nvPr userDrawn="1"/>
        </p:nvGrpSpPr>
        <p:grpSpPr>
          <a:xfrm>
            <a:off x="5791200" y="474154"/>
            <a:ext cx="2209800" cy="2061195"/>
            <a:chOff x="5791200" y="474154"/>
            <a:chExt cx="2209800" cy="2061195"/>
          </a:xfrm>
        </p:grpSpPr>
        <p:pic>
          <p:nvPicPr>
            <p:cNvPr id="7" name="Picture 2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339904" y="474154"/>
              <a:ext cx="661096" cy="969456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8" name="Picture 20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 l="14576"/>
            <a:stretch>
              <a:fillRect/>
            </a:stretch>
          </p:blipFill>
          <p:spPr bwMode="auto">
            <a:xfrm>
              <a:off x="5791200" y="474155"/>
              <a:ext cx="1408232" cy="969455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6817869" y="1561682"/>
              <a:ext cx="1183131" cy="969873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  <a:effectLst/>
          </p:spPr>
        </p:pic>
        <p:pic>
          <p:nvPicPr>
            <p:cNvPr id="10" name="Picture 2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791200" y="1565475"/>
              <a:ext cx="897900" cy="969874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</p:grpSp>
      <p:sp>
        <p:nvSpPr>
          <p:cNvPr id="15" name="Content Placeholder 14"/>
          <p:cNvSpPr>
            <a:spLocks noGrp="1"/>
          </p:cNvSpPr>
          <p:nvPr>
            <p:ph sz="quarter" idx="11" hasCustomPrompt="1"/>
          </p:nvPr>
        </p:nvSpPr>
        <p:spPr>
          <a:xfrm>
            <a:off x="457200" y="1371600"/>
            <a:ext cx="7620000" cy="3276600"/>
          </a:xfrm>
          <a:prstGeom prst="rect">
            <a:avLst/>
          </a:prstGeom>
        </p:spPr>
        <p:txBody>
          <a:bodyPr anchor="b"/>
          <a:lstStyle>
            <a:lvl1pPr marL="114300" indent="0">
              <a:buNone/>
              <a:defRPr sz="60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 smtClean="0"/>
              <a:t>Presentation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57260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3200400"/>
            <a:ext cx="7620000" cy="1143000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en-US" dirty="0" smtClean="0"/>
              <a:t>Section Title Goes Here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8200" y="5648960"/>
            <a:ext cx="685800" cy="396240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46936A20-CAEC-4AE0-A5F6-D45D118FCFFD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7" name="Group 6"/>
          <p:cNvGrpSpPr/>
          <p:nvPr userDrawn="1"/>
        </p:nvGrpSpPr>
        <p:grpSpPr>
          <a:xfrm>
            <a:off x="457200" y="474154"/>
            <a:ext cx="2209800" cy="2061195"/>
            <a:chOff x="5791200" y="474154"/>
            <a:chExt cx="2209800" cy="2061195"/>
          </a:xfrm>
        </p:grpSpPr>
        <p:pic>
          <p:nvPicPr>
            <p:cNvPr id="8" name="Picture 2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339904" y="474154"/>
              <a:ext cx="661096" cy="969456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9" name="Picture 20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 l="14576"/>
            <a:stretch>
              <a:fillRect/>
            </a:stretch>
          </p:blipFill>
          <p:spPr bwMode="auto">
            <a:xfrm>
              <a:off x="5791200" y="474155"/>
              <a:ext cx="1408232" cy="969455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10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6817869" y="1561682"/>
              <a:ext cx="1183131" cy="969873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  <a:effectLst/>
          </p:spPr>
        </p:pic>
        <p:pic>
          <p:nvPicPr>
            <p:cNvPr id="11" name="Picture 2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791200" y="1565475"/>
              <a:ext cx="897900" cy="969874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</p:grp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4343400"/>
            <a:ext cx="7620000" cy="1066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r">
              <a:buNone/>
              <a:defRPr sz="2400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Topics in section</a:t>
            </a:r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6843751" y="3305601"/>
            <a:ext cx="3853599" cy="365760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19727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ullet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95400" y="152400"/>
            <a:ext cx="6858000" cy="1371600"/>
          </a:xfrm>
          <a:prstGeom prst="rect">
            <a:avLst/>
          </a:prstGeom>
        </p:spPr>
        <p:txBody>
          <a:bodyPr anchor="ctr"/>
          <a:lstStyle>
            <a:lvl1pPr>
              <a:defRPr sz="4400"/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04800" y="1828800"/>
            <a:ext cx="7848600" cy="4572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 dirty="0" smtClean="0"/>
              <a:t>Topic – Level 1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304800" y="371897"/>
            <a:ext cx="942763" cy="923503"/>
            <a:chOff x="5791200" y="474154"/>
            <a:chExt cx="2209800" cy="2061195"/>
          </a:xfrm>
        </p:grpSpPr>
        <p:pic>
          <p:nvPicPr>
            <p:cNvPr id="13" name="Picture 2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339904" y="474154"/>
              <a:ext cx="661096" cy="969456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14" name="Picture 20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 l="14576"/>
            <a:stretch>
              <a:fillRect/>
            </a:stretch>
          </p:blipFill>
          <p:spPr bwMode="auto">
            <a:xfrm>
              <a:off x="5791200" y="474155"/>
              <a:ext cx="1408232" cy="969455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6817869" y="1561682"/>
              <a:ext cx="1183131" cy="969873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  <a:effectLst/>
          </p:spPr>
        </p:pic>
        <p:pic>
          <p:nvPicPr>
            <p:cNvPr id="16" name="Picture 2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791200" y="1565475"/>
              <a:ext cx="897900" cy="969874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</p:grp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6843751" y="3305601"/>
            <a:ext cx="3853599" cy="365760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8200" y="5648960"/>
            <a:ext cx="685800" cy="396240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46936A20-CAEC-4AE0-A5F6-D45D118FCFFD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13732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200" y="1658112"/>
            <a:ext cx="3657600" cy="4590288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Topic Level 1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419600" y="1658112"/>
            <a:ext cx="3657600" cy="4590288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Topic Level 1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1295400" y="152400"/>
            <a:ext cx="6858000" cy="1371600"/>
          </a:xfrm>
          <a:prstGeom prst="rect">
            <a:avLst/>
          </a:prstGeom>
        </p:spPr>
        <p:txBody>
          <a:bodyPr anchor="ctr"/>
          <a:lstStyle>
            <a:lvl1pPr>
              <a:defRPr sz="4400"/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grpSp>
        <p:nvGrpSpPr>
          <p:cNvPr id="9" name="Group 8"/>
          <p:cNvGrpSpPr/>
          <p:nvPr userDrawn="1"/>
        </p:nvGrpSpPr>
        <p:grpSpPr>
          <a:xfrm>
            <a:off x="304800" y="371897"/>
            <a:ext cx="942763" cy="923503"/>
            <a:chOff x="5791200" y="474154"/>
            <a:chExt cx="2209800" cy="2061195"/>
          </a:xfrm>
        </p:grpSpPr>
        <p:pic>
          <p:nvPicPr>
            <p:cNvPr id="10" name="Picture 2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339904" y="474154"/>
              <a:ext cx="661096" cy="969456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11" name="Picture 20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 l="14576"/>
            <a:stretch>
              <a:fillRect/>
            </a:stretch>
          </p:blipFill>
          <p:spPr bwMode="auto">
            <a:xfrm>
              <a:off x="5791200" y="474155"/>
              <a:ext cx="1408232" cy="969455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6817869" y="1561682"/>
              <a:ext cx="1183131" cy="969873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  <a:effectLst/>
          </p:spPr>
        </p:pic>
        <p:pic>
          <p:nvPicPr>
            <p:cNvPr id="13" name="Picture 2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791200" y="1565475"/>
              <a:ext cx="897900" cy="969874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</p:grp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8200" y="5648960"/>
            <a:ext cx="685800" cy="396240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46936A20-CAEC-4AE0-A5F6-D45D118FCFFD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6843751" y="3305601"/>
            <a:ext cx="3853599" cy="365760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211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8200" y="5648960"/>
            <a:ext cx="685800" cy="396240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46936A20-CAEC-4AE0-A5F6-D45D118FCFFD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6843751" y="3305601"/>
            <a:ext cx="3853599" cy="365760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6052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6200" y="1524000"/>
            <a:ext cx="8305800" cy="5257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8200" y="5648960"/>
            <a:ext cx="685800" cy="396240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46936A20-CAEC-4AE0-A5F6-D45D118FCFFD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6843751" y="3305601"/>
            <a:ext cx="3853599" cy="365760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1295400" y="152400"/>
            <a:ext cx="6858000" cy="1371600"/>
          </a:xfrm>
          <a:prstGeom prst="rect">
            <a:avLst/>
          </a:prstGeom>
        </p:spPr>
        <p:txBody>
          <a:bodyPr anchor="ctr"/>
          <a:lstStyle>
            <a:lvl1pPr>
              <a:defRPr sz="4400"/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304800" y="371897"/>
            <a:ext cx="942763" cy="923503"/>
            <a:chOff x="5791200" y="474154"/>
            <a:chExt cx="2209800" cy="2061195"/>
          </a:xfrm>
        </p:grpSpPr>
        <p:pic>
          <p:nvPicPr>
            <p:cNvPr id="15" name="Picture 2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339904" y="474154"/>
              <a:ext cx="661096" cy="969456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16" name="Picture 20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 l="14576"/>
            <a:stretch>
              <a:fillRect/>
            </a:stretch>
          </p:blipFill>
          <p:spPr bwMode="auto">
            <a:xfrm>
              <a:off x="5791200" y="474155"/>
              <a:ext cx="1408232" cy="969455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17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6817869" y="1561682"/>
              <a:ext cx="1183131" cy="969873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  <a:effectLst/>
          </p:spPr>
        </p:pic>
        <p:pic>
          <p:nvPicPr>
            <p:cNvPr id="18" name="Picture 2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791200" y="1565475"/>
              <a:ext cx="897900" cy="969874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1306432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ld 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3962400"/>
            <a:ext cx="6461760" cy="4572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400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Presenter Name</a:t>
            </a:r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6843751" y="3305601"/>
            <a:ext cx="3853599" cy="365760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19" name="Group 18"/>
          <p:cNvGrpSpPr/>
          <p:nvPr userDrawn="1"/>
        </p:nvGrpSpPr>
        <p:grpSpPr>
          <a:xfrm>
            <a:off x="5791200" y="474154"/>
            <a:ext cx="2209800" cy="2061195"/>
            <a:chOff x="5791200" y="474154"/>
            <a:chExt cx="2209800" cy="2061195"/>
          </a:xfrm>
        </p:grpSpPr>
        <p:pic>
          <p:nvPicPr>
            <p:cNvPr id="20" name="Picture 2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339904" y="474154"/>
              <a:ext cx="661096" cy="969456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21" name="Picture 20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 l="14576"/>
            <a:stretch>
              <a:fillRect/>
            </a:stretch>
          </p:blipFill>
          <p:spPr bwMode="auto">
            <a:xfrm>
              <a:off x="5791200" y="474155"/>
              <a:ext cx="1408232" cy="969455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22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6817869" y="1561682"/>
              <a:ext cx="1183131" cy="969873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  <a:effectLst/>
          </p:spPr>
        </p:pic>
        <p:pic>
          <p:nvPicPr>
            <p:cNvPr id="23" name="Picture 2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791200" y="1565475"/>
              <a:ext cx="897900" cy="969874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</p:grpSp>
      <p:sp>
        <p:nvSpPr>
          <p:cNvPr id="25" name="Rectangle 24"/>
          <p:cNvSpPr/>
          <p:nvPr userDrawn="1"/>
        </p:nvSpPr>
        <p:spPr>
          <a:xfrm>
            <a:off x="0" y="1824610"/>
            <a:ext cx="4800600" cy="14519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spc="-100" dirty="0" smtClean="0">
                <a:solidFill>
                  <a:srgbClr val="564B3C"/>
                </a:solidFill>
                <a:latin typeface="Cambria"/>
              </a:rPr>
              <a:t>Questions?</a:t>
            </a:r>
            <a:endParaRPr lang="en-US" dirty="0">
              <a:solidFill>
                <a:srgbClr val="564B3C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72645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3962400"/>
            <a:ext cx="6461760" cy="4572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400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Presenter Name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5791200" y="474154"/>
            <a:ext cx="2209800" cy="2061195"/>
            <a:chOff x="5791200" y="474154"/>
            <a:chExt cx="2209800" cy="2061195"/>
          </a:xfrm>
        </p:grpSpPr>
        <p:pic>
          <p:nvPicPr>
            <p:cNvPr id="6" name="Picture 2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339904" y="474154"/>
              <a:ext cx="661096" cy="969456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7" name="Picture 6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 l="14576"/>
            <a:stretch>
              <a:fillRect/>
            </a:stretch>
          </p:blipFill>
          <p:spPr bwMode="auto">
            <a:xfrm>
              <a:off x="5791200" y="474155"/>
              <a:ext cx="1408232" cy="969455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8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6817869" y="1561682"/>
              <a:ext cx="1183131" cy="969873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  <a:effectLst/>
          </p:spPr>
        </p:pic>
        <p:pic>
          <p:nvPicPr>
            <p:cNvPr id="9" name="Picture 2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791200" y="1565475"/>
              <a:ext cx="897900" cy="969874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</p:grpSp>
      <p:sp>
        <p:nvSpPr>
          <p:cNvPr id="10" name="Rectangle 9"/>
          <p:cNvSpPr/>
          <p:nvPr userDrawn="1"/>
        </p:nvSpPr>
        <p:spPr>
          <a:xfrm>
            <a:off x="0" y="1824610"/>
            <a:ext cx="4800600" cy="14519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spc="-100" dirty="0" smtClean="0">
                <a:solidFill>
                  <a:srgbClr val="564B3C"/>
                </a:solidFill>
                <a:latin typeface="Cambria"/>
              </a:rPr>
              <a:t>Questions?</a:t>
            </a:r>
            <a:endParaRPr lang="en-US" dirty="0">
              <a:solidFill>
                <a:srgbClr val="564B3C">
                  <a:lumMod val="50000"/>
                </a:srgbClr>
              </a:solidFill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609600" y="4495800"/>
            <a:ext cx="4114800" cy="1066800"/>
          </a:xfrm>
          <a:prstGeom prst="rect">
            <a:avLst/>
          </a:prstGeom>
        </p:spPr>
        <p:txBody>
          <a:bodyPr/>
          <a:lstStyle>
            <a:lvl1pPr marL="114300" indent="0">
              <a:buNone/>
              <a:defRPr sz="18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Contact information</a:t>
            </a:r>
          </a:p>
          <a:p>
            <a:pPr lvl="0"/>
            <a:r>
              <a:rPr lang="en-US" dirty="0" smtClean="0"/>
              <a:t>Contact information</a:t>
            </a:r>
          </a:p>
          <a:p>
            <a:pPr lvl="0"/>
            <a:r>
              <a:rPr lang="en-US" dirty="0" smtClean="0"/>
              <a:t>Contact information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9024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i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29034" y="5867400"/>
            <a:ext cx="2340796" cy="1143000"/>
          </a:xfrm>
          <a:prstGeom prst="rect">
            <a:avLst/>
          </a:prstGeom>
        </p:spPr>
        <p:txBody>
          <a:bodyPr/>
          <a:lstStyle>
            <a:lvl1pPr algn="r">
              <a:defRPr lang="en-US" sz="1800" kern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dirty="0" smtClean="0"/>
              <a:t>Name of Meeting</a:t>
            </a:r>
            <a:br>
              <a:rPr lang="en-US" dirty="0" smtClean="0"/>
            </a:br>
            <a:r>
              <a:rPr lang="en-US" dirty="0" smtClean="0"/>
              <a:t>Date</a:t>
            </a:r>
            <a:br>
              <a:rPr lang="en-US" dirty="0" smtClean="0"/>
            </a:br>
            <a:r>
              <a:rPr lang="en-US" dirty="0" smtClean="0"/>
              <a:t>Location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4648200"/>
            <a:ext cx="6461760" cy="1066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Name of presenter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5791200" y="474154"/>
            <a:ext cx="2209800" cy="2061195"/>
            <a:chOff x="5791200" y="474154"/>
            <a:chExt cx="2209800" cy="2061195"/>
          </a:xfrm>
        </p:grpSpPr>
        <p:pic>
          <p:nvPicPr>
            <p:cNvPr id="7" name="Picture 2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339904" y="474154"/>
              <a:ext cx="661096" cy="969456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8" name="Picture 20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 l="14576"/>
            <a:stretch>
              <a:fillRect/>
            </a:stretch>
          </p:blipFill>
          <p:spPr bwMode="auto">
            <a:xfrm>
              <a:off x="5791200" y="474155"/>
              <a:ext cx="1408232" cy="969455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6817869" y="1561682"/>
              <a:ext cx="1183131" cy="969873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  <a:effectLst/>
          </p:spPr>
        </p:pic>
        <p:pic>
          <p:nvPicPr>
            <p:cNvPr id="10" name="Picture 2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791200" y="1565475"/>
              <a:ext cx="897900" cy="969874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</p:grpSp>
      <p:sp>
        <p:nvSpPr>
          <p:cNvPr id="15" name="Content Placeholder 14"/>
          <p:cNvSpPr>
            <a:spLocks noGrp="1"/>
          </p:cNvSpPr>
          <p:nvPr>
            <p:ph sz="quarter" idx="11" hasCustomPrompt="1"/>
          </p:nvPr>
        </p:nvSpPr>
        <p:spPr>
          <a:xfrm>
            <a:off x="457200" y="1371600"/>
            <a:ext cx="7620000" cy="3276600"/>
          </a:xfrm>
          <a:prstGeom prst="rect">
            <a:avLst/>
          </a:prstGeom>
        </p:spPr>
        <p:txBody>
          <a:bodyPr anchor="b"/>
          <a:lstStyle>
            <a:lvl1pPr marL="114300" indent="0">
              <a:buNone/>
              <a:defRPr sz="60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 smtClean="0"/>
              <a:t>Presentation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4006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054225"/>
            <a:ext cx="7543800" cy="2593975"/>
          </a:xfrm>
          <a:prstGeom prst="rect">
            <a:avLst/>
          </a:prstGeom>
        </p:spPr>
        <p:txBody>
          <a:bodyPr anchor="b"/>
          <a:lstStyle>
            <a:lvl1pPr>
              <a:defRPr sz="60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br>
              <a:rPr lang="en-US" dirty="0" smtClean="0"/>
            </a:br>
            <a:r>
              <a:rPr lang="en-US" dirty="0" smtClean="0"/>
              <a:t>Goes Here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4648200"/>
            <a:ext cx="6461760" cy="1066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Name of presenter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6843751" y="3305601"/>
            <a:ext cx="3853599" cy="365760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7" name="Group 6"/>
          <p:cNvGrpSpPr/>
          <p:nvPr userDrawn="1"/>
        </p:nvGrpSpPr>
        <p:grpSpPr>
          <a:xfrm>
            <a:off x="5791200" y="474154"/>
            <a:ext cx="2209800" cy="2061195"/>
            <a:chOff x="5791200" y="474154"/>
            <a:chExt cx="2209800" cy="2061195"/>
          </a:xfrm>
        </p:grpSpPr>
        <p:pic>
          <p:nvPicPr>
            <p:cNvPr id="8" name="Picture 2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339904" y="474154"/>
              <a:ext cx="661096" cy="969456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9" name="Picture 20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 l="14576"/>
            <a:stretch>
              <a:fillRect/>
            </a:stretch>
          </p:blipFill>
          <p:spPr bwMode="auto">
            <a:xfrm>
              <a:off x="5791200" y="474155"/>
              <a:ext cx="1408232" cy="969455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10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6817869" y="1561682"/>
              <a:ext cx="1183131" cy="969873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  <a:effectLst/>
          </p:spPr>
        </p:pic>
        <p:pic>
          <p:nvPicPr>
            <p:cNvPr id="11" name="Picture 2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791200" y="1565475"/>
              <a:ext cx="897900" cy="969874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5347050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29034" y="5867400"/>
            <a:ext cx="2340796" cy="1143000"/>
          </a:xfrm>
          <a:prstGeom prst="rect">
            <a:avLst/>
          </a:prstGeom>
        </p:spPr>
        <p:txBody>
          <a:bodyPr/>
          <a:lstStyle>
            <a:lvl1pPr algn="r">
              <a:defRPr lang="en-US" sz="1800" kern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dirty="0" smtClean="0"/>
              <a:t>Name of Meeting</a:t>
            </a:r>
            <a:br>
              <a:rPr lang="en-US" dirty="0" smtClean="0"/>
            </a:br>
            <a:r>
              <a:rPr lang="en-US" dirty="0" smtClean="0"/>
              <a:t>Date</a:t>
            </a:r>
            <a:br>
              <a:rPr lang="en-US" dirty="0" smtClean="0"/>
            </a:br>
            <a:r>
              <a:rPr lang="en-US" dirty="0" smtClean="0"/>
              <a:t>Location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4648200"/>
            <a:ext cx="6461760" cy="1066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Name of presenter</a:t>
            </a:r>
            <a:endParaRPr lang="en-US" dirty="0"/>
          </a:p>
        </p:txBody>
      </p:sp>
      <p:grpSp>
        <p:nvGrpSpPr>
          <p:cNvPr id="6" name="Group 5"/>
          <p:cNvGrpSpPr/>
          <p:nvPr userDrawn="1"/>
        </p:nvGrpSpPr>
        <p:grpSpPr>
          <a:xfrm>
            <a:off x="5791200" y="474154"/>
            <a:ext cx="2209800" cy="2061195"/>
            <a:chOff x="5791200" y="474154"/>
            <a:chExt cx="2209800" cy="2061195"/>
          </a:xfrm>
        </p:grpSpPr>
        <p:pic>
          <p:nvPicPr>
            <p:cNvPr id="7" name="Picture 2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339904" y="474154"/>
              <a:ext cx="661096" cy="969456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8" name="Picture 20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 l="14576"/>
            <a:stretch>
              <a:fillRect/>
            </a:stretch>
          </p:blipFill>
          <p:spPr bwMode="auto">
            <a:xfrm>
              <a:off x="5791200" y="474155"/>
              <a:ext cx="1408232" cy="969455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6817869" y="1561682"/>
              <a:ext cx="1183131" cy="969873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  <a:effectLst/>
          </p:spPr>
        </p:pic>
        <p:pic>
          <p:nvPicPr>
            <p:cNvPr id="10" name="Picture 2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791200" y="1565475"/>
              <a:ext cx="897900" cy="969874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</p:grpSp>
      <p:sp>
        <p:nvSpPr>
          <p:cNvPr id="15" name="Content Placeholder 14"/>
          <p:cNvSpPr>
            <a:spLocks noGrp="1"/>
          </p:cNvSpPr>
          <p:nvPr>
            <p:ph sz="quarter" idx="11" hasCustomPrompt="1"/>
          </p:nvPr>
        </p:nvSpPr>
        <p:spPr>
          <a:xfrm>
            <a:off x="457200" y="1371600"/>
            <a:ext cx="7620000" cy="3276600"/>
          </a:xfrm>
          <a:prstGeom prst="rect">
            <a:avLst/>
          </a:prstGeom>
        </p:spPr>
        <p:txBody>
          <a:bodyPr anchor="b"/>
          <a:lstStyle>
            <a:lvl1pPr marL="114300" indent="0">
              <a:buNone/>
              <a:defRPr sz="60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 smtClean="0"/>
              <a:t>Presentation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91611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3200400"/>
            <a:ext cx="7620000" cy="1143000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en-US" dirty="0" smtClean="0"/>
              <a:t>Section Title Goes Here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8200" y="5648960"/>
            <a:ext cx="685800" cy="396240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46936A20-CAEC-4AE0-A5F6-D45D118FCFFD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7" name="Group 6"/>
          <p:cNvGrpSpPr/>
          <p:nvPr userDrawn="1"/>
        </p:nvGrpSpPr>
        <p:grpSpPr>
          <a:xfrm>
            <a:off x="457200" y="474154"/>
            <a:ext cx="2209800" cy="2061195"/>
            <a:chOff x="5791200" y="474154"/>
            <a:chExt cx="2209800" cy="2061195"/>
          </a:xfrm>
        </p:grpSpPr>
        <p:pic>
          <p:nvPicPr>
            <p:cNvPr id="8" name="Picture 2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339904" y="474154"/>
              <a:ext cx="661096" cy="969456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9" name="Picture 20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 l="14576"/>
            <a:stretch>
              <a:fillRect/>
            </a:stretch>
          </p:blipFill>
          <p:spPr bwMode="auto">
            <a:xfrm>
              <a:off x="5791200" y="474155"/>
              <a:ext cx="1408232" cy="969455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10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6817869" y="1561682"/>
              <a:ext cx="1183131" cy="969873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  <a:effectLst/>
          </p:spPr>
        </p:pic>
        <p:pic>
          <p:nvPicPr>
            <p:cNvPr id="11" name="Picture 2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791200" y="1565475"/>
              <a:ext cx="897900" cy="969874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</p:grp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4343400"/>
            <a:ext cx="7620000" cy="1066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r">
              <a:buNone/>
              <a:defRPr sz="2400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Topics in section</a:t>
            </a:r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6843751" y="3305601"/>
            <a:ext cx="3853599" cy="365760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82768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ullet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95400" y="152400"/>
            <a:ext cx="6858000" cy="1371600"/>
          </a:xfrm>
          <a:prstGeom prst="rect">
            <a:avLst/>
          </a:prstGeom>
        </p:spPr>
        <p:txBody>
          <a:bodyPr anchor="ctr"/>
          <a:lstStyle>
            <a:lvl1pPr>
              <a:defRPr sz="4400"/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04800" y="1828800"/>
            <a:ext cx="7848600" cy="4572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 dirty="0" smtClean="0"/>
              <a:t>Topic – Level 1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304800" y="371897"/>
            <a:ext cx="942763" cy="923503"/>
            <a:chOff x="5791200" y="474154"/>
            <a:chExt cx="2209800" cy="2061195"/>
          </a:xfrm>
        </p:grpSpPr>
        <p:pic>
          <p:nvPicPr>
            <p:cNvPr id="13" name="Picture 2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339904" y="474154"/>
              <a:ext cx="661096" cy="969456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14" name="Picture 20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 l="14576"/>
            <a:stretch>
              <a:fillRect/>
            </a:stretch>
          </p:blipFill>
          <p:spPr bwMode="auto">
            <a:xfrm>
              <a:off x="5791200" y="474155"/>
              <a:ext cx="1408232" cy="969455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6817869" y="1561682"/>
              <a:ext cx="1183131" cy="969873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  <a:effectLst/>
          </p:spPr>
        </p:pic>
        <p:pic>
          <p:nvPicPr>
            <p:cNvPr id="16" name="Picture 2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791200" y="1565475"/>
              <a:ext cx="897900" cy="969874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</p:grp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6843751" y="3305601"/>
            <a:ext cx="3853599" cy="365760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8200" y="5648960"/>
            <a:ext cx="685800" cy="396240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46936A20-CAEC-4AE0-A5F6-D45D118FCFFD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81365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200" y="1658112"/>
            <a:ext cx="3657600" cy="4590288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Topic Level 1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419600" y="1658112"/>
            <a:ext cx="3657600" cy="4590288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Topic Level 1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1295400" y="152400"/>
            <a:ext cx="6858000" cy="1371600"/>
          </a:xfrm>
          <a:prstGeom prst="rect">
            <a:avLst/>
          </a:prstGeom>
        </p:spPr>
        <p:txBody>
          <a:bodyPr anchor="ctr"/>
          <a:lstStyle>
            <a:lvl1pPr>
              <a:defRPr sz="4400"/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grpSp>
        <p:nvGrpSpPr>
          <p:cNvPr id="9" name="Group 8"/>
          <p:cNvGrpSpPr/>
          <p:nvPr userDrawn="1"/>
        </p:nvGrpSpPr>
        <p:grpSpPr>
          <a:xfrm>
            <a:off x="304800" y="371897"/>
            <a:ext cx="942763" cy="923503"/>
            <a:chOff x="5791200" y="474154"/>
            <a:chExt cx="2209800" cy="2061195"/>
          </a:xfrm>
        </p:grpSpPr>
        <p:pic>
          <p:nvPicPr>
            <p:cNvPr id="10" name="Picture 2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339904" y="474154"/>
              <a:ext cx="661096" cy="969456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11" name="Picture 20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 l="14576"/>
            <a:stretch>
              <a:fillRect/>
            </a:stretch>
          </p:blipFill>
          <p:spPr bwMode="auto">
            <a:xfrm>
              <a:off x="5791200" y="474155"/>
              <a:ext cx="1408232" cy="969455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6817869" y="1561682"/>
              <a:ext cx="1183131" cy="969873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  <a:effectLst/>
          </p:spPr>
        </p:pic>
        <p:pic>
          <p:nvPicPr>
            <p:cNvPr id="13" name="Picture 2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791200" y="1565475"/>
              <a:ext cx="897900" cy="969874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</p:grp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8200" y="5648960"/>
            <a:ext cx="685800" cy="396240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46936A20-CAEC-4AE0-A5F6-D45D118FCFFD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6843751" y="3305601"/>
            <a:ext cx="3853599" cy="365760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5827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8200" y="5648960"/>
            <a:ext cx="685800" cy="396240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46936A20-CAEC-4AE0-A5F6-D45D118FCFFD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6843751" y="3305601"/>
            <a:ext cx="3853599" cy="365760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3128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6200" y="1524000"/>
            <a:ext cx="8305800" cy="5257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8200" y="5648960"/>
            <a:ext cx="685800" cy="396240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46936A20-CAEC-4AE0-A5F6-D45D118FCFFD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6843751" y="3305601"/>
            <a:ext cx="3853599" cy="365760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1295400" y="152400"/>
            <a:ext cx="6858000" cy="1371600"/>
          </a:xfrm>
          <a:prstGeom prst="rect">
            <a:avLst/>
          </a:prstGeom>
        </p:spPr>
        <p:txBody>
          <a:bodyPr anchor="ctr"/>
          <a:lstStyle>
            <a:lvl1pPr>
              <a:defRPr sz="4400"/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304800" y="371897"/>
            <a:ext cx="942763" cy="923503"/>
            <a:chOff x="5791200" y="474154"/>
            <a:chExt cx="2209800" cy="2061195"/>
          </a:xfrm>
        </p:grpSpPr>
        <p:pic>
          <p:nvPicPr>
            <p:cNvPr id="15" name="Picture 2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339904" y="474154"/>
              <a:ext cx="661096" cy="969456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16" name="Picture 20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 l="14576"/>
            <a:stretch>
              <a:fillRect/>
            </a:stretch>
          </p:blipFill>
          <p:spPr bwMode="auto">
            <a:xfrm>
              <a:off x="5791200" y="474155"/>
              <a:ext cx="1408232" cy="969455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17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6817869" y="1561682"/>
              <a:ext cx="1183131" cy="969873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  <a:effectLst/>
          </p:spPr>
        </p:pic>
        <p:pic>
          <p:nvPicPr>
            <p:cNvPr id="18" name="Picture 2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791200" y="1565475"/>
              <a:ext cx="897900" cy="969874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0184075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ld 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3962400"/>
            <a:ext cx="6461760" cy="4572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400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Presenter Name</a:t>
            </a:r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6843751" y="3305601"/>
            <a:ext cx="3853599" cy="365760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19" name="Group 18"/>
          <p:cNvGrpSpPr/>
          <p:nvPr userDrawn="1"/>
        </p:nvGrpSpPr>
        <p:grpSpPr>
          <a:xfrm>
            <a:off x="5791200" y="474154"/>
            <a:ext cx="2209800" cy="2061195"/>
            <a:chOff x="5791200" y="474154"/>
            <a:chExt cx="2209800" cy="2061195"/>
          </a:xfrm>
        </p:grpSpPr>
        <p:pic>
          <p:nvPicPr>
            <p:cNvPr id="20" name="Picture 2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339904" y="474154"/>
              <a:ext cx="661096" cy="969456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21" name="Picture 20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 l="14576"/>
            <a:stretch>
              <a:fillRect/>
            </a:stretch>
          </p:blipFill>
          <p:spPr bwMode="auto">
            <a:xfrm>
              <a:off x="5791200" y="474155"/>
              <a:ext cx="1408232" cy="969455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22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6817869" y="1561682"/>
              <a:ext cx="1183131" cy="969873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  <a:effectLst/>
          </p:spPr>
        </p:pic>
        <p:pic>
          <p:nvPicPr>
            <p:cNvPr id="23" name="Picture 2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791200" y="1565475"/>
              <a:ext cx="897900" cy="969874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</p:grpSp>
      <p:sp>
        <p:nvSpPr>
          <p:cNvPr id="25" name="Rectangle 24"/>
          <p:cNvSpPr/>
          <p:nvPr userDrawn="1"/>
        </p:nvSpPr>
        <p:spPr>
          <a:xfrm>
            <a:off x="0" y="1824610"/>
            <a:ext cx="4800600" cy="14519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spc="-100" dirty="0" smtClean="0">
                <a:solidFill>
                  <a:srgbClr val="564B3C"/>
                </a:solidFill>
                <a:latin typeface="Cambria"/>
              </a:rPr>
              <a:t>Questions?</a:t>
            </a:r>
            <a:endParaRPr lang="en-US" dirty="0">
              <a:solidFill>
                <a:srgbClr val="564B3C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8329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3962400"/>
            <a:ext cx="6461760" cy="4572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400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Presenter Name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5791200" y="474154"/>
            <a:ext cx="2209800" cy="2061195"/>
            <a:chOff x="5791200" y="474154"/>
            <a:chExt cx="2209800" cy="2061195"/>
          </a:xfrm>
        </p:grpSpPr>
        <p:pic>
          <p:nvPicPr>
            <p:cNvPr id="6" name="Picture 2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339904" y="474154"/>
              <a:ext cx="661096" cy="969456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7" name="Picture 6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 l="14576"/>
            <a:stretch>
              <a:fillRect/>
            </a:stretch>
          </p:blipFill>
          <p:spPr bwMode="auto">
            <a:xfrm>
              <a:off x="5791200" y="474155"/>
              <a:ext cx="1408232" cy="969455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8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6817869" y="1561682"/>
              <a:ext cx="1183131" cy="969873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  <a:effectLst/>
          </p:spPr>
        </p:pic>
        <p:pic>
          <p:nvPicPr>
            <p:cNvPr id="9" name="Picture 2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791200" y="1565475"/>
              <a:ext cx="897900" cy="969874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</p:grpSp>
      <p:sp>
        <p:nvSpPr>
          <p:cNvPr id="10" name="Rectangle 9"/>
          <p:cNvSpPr/>
          <p:nvPr userDrawn="1"/>
        </p:nvSpPr>
        <p:spPr>
          <a:xfrm>
            <a:off x="0" y="1824610"/>
            <a:ext cx="4800600" cy="14519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spc="-100" dirty="0" smtClean="0">
                <a:solidFill>
                  <a:srgbClr val="564B3C"/>
                </a:solidFill>
                <a:latin typeface="Cambria"/>
              </a:rPr>
              <a:t>Questions?</a:t>
            </a:r>
            <a:endParaRPr lang="en-US" dirty="0">
              <a:solidFill>
                <a:srgbClr val="564B3C">
                  <a:lumMod val="50000"/>
                </a:srgbClr>
              </a:solidFill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609600" y="4495800"/>
            <a:ext cx="4114800" cy="1066800"/>
          </a:xfrm>
          <a:prstGeom prst="rect">
            <a:avLst/>
          </a:prstGeom>
        </p:spPr>
        <p:txBody>
          <a:bodyPr/>
          <a:lstStyle>
            <a:lvl1pPr marL="114300" indent="0">
              <a:buNone/>
              <a:defRPr sz="18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Contact information</a:t>
            </a:r>
          </a:p>
          <a:p>
            <a:pPr lvl="0"/>
            <a:r>
              <a:rPr lang="en-US" dirty="0" smtClean="0"/>
              <a:t>Contact information</a:t>
            </a:r>
          </a:p>
          <a:p>
            <a:pPr lvl="0"/>
            <a:r>
              <a:rPr lang="en-US" dirty="0" smtClean="0"/>
              <a:t>Contact information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2591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054225"/>
            <a:ext cx="7543800" cy="2593975"/>
          </a:xfrm>
          <a:prstGeom prst="rect">
            <a:avLst/>
          </a:prstGeom>
        </p:spPr>
        <p:txBody>
          <a:bodyPr anchor="b"/>
          <a:lstStyle>
            <a:lvl1pPr>
              <a:defRPr sz="60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br>
              <a:rPr lang="en-US" dirty="0" smtClean="0"/>
            </a:br>
            <a:r>
              <a:rPr lang="en-US" dirty="0" smtClean="0"/>
              <a:t>Goes Here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4648200"/>
            <a:ext cx="6461760" cy="1066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Name of presenter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6843751" y="3305601"/>
            <a:ext cx="3853599" cy="365760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7" name="Group 6"/>
          <p:cNvGrpSpPr/>
          <p:nvPr userDrawn="1"/>
        </p:nvGrpSpPr>
        <p:grpSpPr>
          <a:xfrm>
            <a:off x="5791200" y="474154"/>
            <a:ext cx="2209800" cy="2061195"/>
            <a:chOff x="5791200" y="474154"/>
            <a:chExt cx="2209800" cy="2061195"/>
          </a:xfrm>
        </p:grpSpPr>
        <p:pic>
          <p:nvPicPr>
            <p:cNvPr id="8" name="Picture 2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339904" y="474154"/>
              <a:ext cx="661096" cy="969456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9" name="Picture 20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 l="14576"/>
            <a:stretch>
              <a:fillRect/>
            </a:stretch>
          </p:blipFill>
          <p:spPr bwMode="auto">
            <a:xfrm>
              <a:off x="5791200" y="474155"/>
              <a:ext cx="1408232" cy="969455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10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6817869" y="1561682"/>
              <a:ext cx="1183131" cy="969873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  <a:effectLst/>
          </p:spPr>
        </p:pic>
        <p:pic>
          <p:nvPicPr>
            <p:cNvPr id="11" name="Picture 2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791200" y="1565475"/>
              <a:ext cx="897900" cy="969874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182673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3200400"/>
            <a:ext cx="7620000" cy="1143000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en-US" dirty="0" smtClean="0"/>
              <a:t>Section Title Goes Here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8200" y="5648960"/>
            <a:ext cx="685800" cy="396240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2A509E76-CC3B-4801-8DD7-1B8E3202AF5A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457200" y="474154"/>
            <a:ext cx="2209800" cy="2061195"/>
            <a:chOff x="5791200" y="474154"/>
            <a:chExt cx="2209800" cy="2061195"/>
          </a:xfrm>
        </p:grpSpPr>
        <p:pic>
          <p:nvPicPr>
            <p:cNvPr id="8" name="Picture 2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339904" y="474154"/>
              <a:ext cx="661096" cy="969456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9" name="Picture 20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 l="14576"/>
            <a:stretch>
              <a:fillRect/>
            </a:stretch>
          </p:blipFill>
          <p:spPr bwMode="auto">
            <a:xfrm>
              <a:off x="5791200" y="474155"/>
              <a:ext cx="1408232" cy="969455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10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6817869" y="1561682"/>
              <a:ext cx="1183131" cy="969873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  <a:effectLst/>
          </p:spPr>
        </p:pic>
        <p:pic>
          <p:nvPicPr>
            <p:cNvPr id="11" name="Picture 2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791200" y="1565475"/>
              <a:ext cx="897900" cy="969874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</p:grp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4343400"/>
            <a:ext cx="7620000" cy="1066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r">
              <a:buNone/>
              <a:defRPr sz="2400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Topics in section</a:t>
            </a:r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6843751" y="3305601"/>
            <a:ext cx="3853599" cy="36576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29034" y="5867400"/>
            <a:ext cx="2340796" cy="1143000"/>
          </a:xfrm>
          <a:prstGeom prst="rect">
            <a:avLst/>
          </a:prstGeom>
        </p:spPr>
        <p:txBody>
          <a:bodyPr/>
          <a:lstStyle>
            <a:lvl1pPr algn="r">
              <a:defRPr lang="en-US" sz="1800" kern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dirty="0" smtClean="0"/>
              <a:t>Name of Meeting</a:t>
            </a:r>
            <a:br>
              <a:rPr lang="en-US" dirty="0" smtClean="0"/>
            </a:br>
            <a:r>
              <a:rPr lang="en-US" dirty="0" smtClean="0"/>
              <a:t>Date</a:t>
            </a:r>
            <a:br>
              <a:rPr lang="en-US" dirty="0" smtClean="0"/>
            </a:br>
            <a:r>
              <a:rPr lang="en-US" dirty="0" smtClean="0"/>
              <a:t>Location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4648200"/>
            <a:ext cx="6461760" cy="1066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Name of presenter</a:t>
            </a:r>
            <a:endParaRPr lang="en-US" dirty="0"/>
          </a:p>
        </p:txBody>
      </p:sp>
      <p:grpSp>
        <p:nvGrpSpPr>
          <p:cNvPr id="6" name="Group 5"/>
          <p:cNvGrpSpPr/>
          <p:nvPr userDrawn="1"/>
        </p:nvGrpSpPr>
        <p:grpSpPr>
          <a:xfrm>
            <a:off x="5791200" y="474154"/>
            <a:ext cx="2209800" cy="2061195"/>
            <a:chOff x="5791200" y="474154"/>
            <a:chExt cx="2209800" cy="2061195"/>
          </a:xfrm>
        </p:grpSpPr>
        <p:pic>
          <p:nvPicPr>
            <p:cNvPr id="7" name="Picture 2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339904" y="474154"/>
              <a:ext cx="661096" cy="969456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8" name="Picture 20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 l="14576"/>
            <a:stretch>
              <a:fillRect/>
            </a:stretch>
          </p:blipFill>
          <p:spPr bwMode="auto">
            <a:xfrm>
              <a:off x="5791200" y="474155"/>
              <a:ext cx="1408232" cy="969455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6817869" y="1561682"/>
              <a:ext cx="1183131" cy="969873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  <a:effectLst/>
          </p:spPr>
        </p:pic>
        <p:pic>
          <p:nvPicPr>
            <p:cNvPr id="10" name="Picture 2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791200" y="1565475"/>
              <a:ext cx="897900" cy="969874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</p:grpSp>
      <p:sp>
        <p:nvSpPr>
          <p:cNvPr id="15" name="Content Placeholder 14"/>
          <p:cNvSpPr>
            <a:spLocks noGrp="1"/>
          </p:cNvSpPr>
          <p:nvPr>
            <p:ph sz="quarter" idx="11" hasCustomPrompt="1"/>
          </p:nvPr>
        </p:nvSpPr>
        <p:spPr>
          <a:xfrm>
            <a:off x="457200" y="1371600"/>
            <a:ext cx="7620000" cy="3276600"/>
          </a:xfrm>
          <a:prstGeom prst="rect">
            <a:avLst/>
          </a:prstGeom>
        </p:spPr>
        <p:txBody>
          <a:bodyPr anchor="b"/>
          <a:lstStyle>
            <a:lvl1pPr marL="114300" indent="0">
              <a:buNone/>
              <a:defRPr sz="60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 smtClean="0"/>
              <a:t>Presentation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17587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3200400"/>
            <a:ext cx="7620000" cy="1143000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en-US" dirty="0" smtClean="0"/>
              <a:t>Section Title Goes Here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8200" y="5648960"/>
            <a:ext cx="685800" cy="396240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46936A20-CAEC-4AE0-A5F6-D45D118FCFFD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7" name="Group 6"/>
          <p:cNvGrpSpPr/>
          <p:nvPr userDrawn="1"/>
        </p:nvGrpSpPr>
        <p:grpSpPr>
          <a:xfrm>
            <a:off x="457200" y="474154"/>
            <a:ext cx="2209800" cy="2061195"/>
            <a:chOff x="5791200" y="474154"/>
            <a:chExt cx="2209800" cy="2061195"/>
          </a:xfrm>
        </p:grpSpPr>
        <p:pic>
          <p:nvPicPr>
            <p:cNvPr id="8" name="Picture 2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339904" y="474154"/>
              <a:ext cx="661096" cy="969456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9" name="Picture 20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 l="14576"/>
            <a:stretch>
              <a:fillRect/>
            </a:stretch>
          </p:blipFill>
          <p:spPr bwMode="auto">
            <a:xfrm>
              <a:off x="5791200" y="474155"/>
              <a:ext cx="1408232" cy="969455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10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6817869" y="1561682"/>
              <a:ext cx="1183131" cy="969873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  <a:effectLst/>
          </p:spPr>
        </p:pic>
        <p:pic>
          <p:nvPicPr>
            <p:cNvPr id="11" name="Picture 2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791200" y="1565475"/>
              <a:ext cx="897900" cy="969874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</p:grp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4343400"/>
            <a:ext cx="7620000" cy="1066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r">
              <a:buNone/>
              <a:defRPr sz="2400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Topics in section</a:t>
            </a:r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6843751" y="3305601"/>
            <a:ext cx="3853599" cy="365760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8552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ullet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95400" y="152400"/>
            <a:ext cx="6858000" cy="1371600"/>
          </a:xfrm>
          <a:prstGeom prst="rect">
            <a:avLst/>
          </a:prstGeom>
        </p:spPr>
        <p:txBody>
          <a:bodyPr anchor="ctr"/>
          <a:lstStyle>
            <a:lvl1pPr>
              <a:defRPr sz="4400"/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04800" y="1828800"/>
            <a:ext cx="7848600" cy="4572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 dirty="0" smtClean="0"/>
              <a:t>Topic – Level 1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304800" y="371897"/>
            <a:ext cx="942763" cy="923503"/>
            <a:chOff x="5791200" y="474154"/>
            <a:chExt cx="2209800" cy="2061195"/>
          </a:xfrm>
        </p:grpSpPr>
        <p:pic>
          <p:nvPicPr>
            <p:cNvPr id="13" name="Picture 2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339904" y="474154"/>
              <a:ext cx="661096" cy="969456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14" name="Picture 20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 l="14576"/>
            <a:stretch>
              <a:fillRect/>
            </a:stretch>
          </p:blipFill>
          <p:spPr bwMode="auto">
            <a:xfrm>
              <a:off x="5791200" y="474155"/>
              <a:ext cx="1408232" cy="969455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6817869" y="1561682"/>
              <a:ext cx="1183131" cy="969873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  <a:effectLst/>
          </p:spPr>
        </p:pic>
        <p:pic>
          <p:nvPicPr>
            <p:cNvPr id="16" name="Picture 2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791200" y="1565475"/>
              <a:ext cx="897900" cy="969874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</p:grp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6843751" y="3305601"/>
            <a:ext cx="3853599" cy="365760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8200" y="5648960"/>
            <a:ext cx="685800" cy="396240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46936A20-CAEC-4AE0-A5F6-D45D118FCFFD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271901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200" y="1658112"/>
            <a:ext cx="3657600" cy="4590288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Topic Level 1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419600" y="1658112"/>
            <a:ext cx="3657600" cy="4590288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Topic Level 1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1295400" y="152400"/>
            <a:ext cx="6858000" cy="1371600"/>
          </a:xfrm>
          <a:prstGeom prst="rect">
            <a:avLst/>
          </a:prstGeom>
        </p:spPr>
        <p:txBody>
          <a:bodyPr anchor="ctr"/>
          <a:lstStyle>
            <a:lvl1pPr>
              <a:defRPr sz="4400"/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grpSp>
        <p:nvGrpSpPr>
          <p:cNvPr id="9" name="Group 8"/>
          <p:cNvGrpSpPr/>
          <p:nvPr userDrawn="1"/>
        </p:nvGrpSpPr>
        <p:grpSpPr>
          <a:xfrm>
            <a:off x="304800" y="371897"/>
            <a:ext cx="942763" cy="923503"/>
            <a:chOff x="5791200" y="474154"/>
            <a:chExt cx="2209800" cy="2061195"/>
          </a:xfrm>
        </p:grpSpPr>
        <p:pic>
          <p:nvPicPr>
            <p:cNvPr id="10" name="Picture 2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339904" y="474154"/>
              <a:ext cx="661096" cy="969456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11" name="Picture 20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 l="14576"/>
            <a:stretch>
              <a:fillRect/>
            </a:stretch>
          </p:blipFill>
          <p:spPr bwMode="auto">
            <a:xfrm>
              <a:off x="5791200" y="474155"/>
              <a:ext cx="1408232" cy="969455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6817869" y="1561682"/>
              <a:ext cx="1183131" cy="969873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  <a:effectLst/>
          </p:spPr>
        </p:pic>
        <p:pic>
          <p:nvPicPr>
            <p:cNvPr id="13" name="Picture 2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791200" y="1565475"/>
              <a:ext cx="897900" cy="969874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</p:grp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8200" y="5648960"/>
            <a:ext cx="685800" cy="396240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46936A20-CAEC-4AE0-A5F6-D45D118FCFFD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6843751" y="3305601"/>
            <a:ext cx="3853599" cy="365760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3485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8200" y="5648960"/>
            <a:ext cx="685800" cy="396240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46936A20-CAEC-4AE0-A5F6-D45D118FCFFD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6843751" y="3305601"/>
            <a:ext cx="3853599" cy="365760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59646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6200" y="1524000"/>
            <a:ext cx="8305800" cy="5257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8200" y="5648960"/>
            <a:ext cx="685800" cy="396240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46936A20-CAEC-4AE0-A5F6-D45D118FCFFD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6843751" y="3305601"/>
            <a:ext cx="3853599" cy="365760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1295400" y="152400"/>
            <a:ext cx="6858000" cy="1371600"/>
          </a:xfrm>
          <a:prstGeom prst="rect">
            <a:avLst/>
          </a:prstGeom>
        </p:spPr>
        <p:txBody>
          <a:bodyPr anchor="ctr"/>
          <a:lstStyle>
            <a:lvl1pPr>
              <a:defRPr sz="4400"/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304800" y="371897"/>
            <a:ext cx="942763" cy="923503"/>
            <a:chOff x="5791200" y="474154"/>
            <a:chExt cx="2209800" cy="2061195"/>
          </a:xfrm>
        </p:grpSpPr>
        <p:pic>
          <p:nvPicPr>
            <p:cNvPr id="15" name="Picture 2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339904" y="474154"/>
              <a:ext cx="661096" cy="969456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16" name="Picture 20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 l="14576"/>
            <a:stretch>
              <a:fillRect/>
            </a:stretch>
          </p:blipFill>
          <p:spPr bwMode="auto">
            <a:xfrm>
              <a:off x="5791200" y="474155"/>
              <a:ext cx="1408232" cy="969455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17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6817869" y="1561682"/>
              <a:ext cx="1183131" cy="969873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  <a:effectLst/>
          </p:spPr>
        </p:pic>
        <p:pic>
          <p:nvPicPr>
            <p:cNvPr id="18" name="Picture 2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791200" y="1565475"/>
              <a:ext cx="897900" cy="969874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63707161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ld 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3962400"/>
            <a:ext cx="6461760" cy="4572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400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Presenter Name</a:t>
            </a:r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6843751" y="3305601"/>
            <a:ext cx="3853599" cy="365760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19" name="Group 18"/>
          <p:cNvGrpSpPr/>
          <p:nvPr userDrawn="1"/>
        </p:nvGrpSpPr>
        <p:grpSpPr>
          <a:xfrm>
            <a:off x="5791200" y="474154"/>
            <a:ext cx="2209800" cy="2061195"/>
            <a:chOff x="5791200" y="474154"/>
            <a:chExt cx="2209800" cy="2061195"/>
          </a:xfrm>
        </p:grpSpPr>
        <p:pic>
          <p:nvPicPr>
            <p:cNvPr id="20" name="Picture 2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339904" y="474154"/>
              <a:ext cx="661096" cy="969456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21" name="Picture 20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 l="14576"/>
            <a:stretch>
              <a:fillRect/>
            </a:stretch>
          </p:blipFill>
          <p:spPr bwMode="auto">
            <a:xfrm>
              <a:off x="5791200" y="474155"/>
              <a:ext cx="1408232" cy="969455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22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6817869" y="1561682"/>
              <a:ext cx="1183131" cy="969873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  <a:effectLst/>
          </p:spPr>
        </p:pic>
        <p:pic>
          <p:nvPicPr>
            <p:cNvPr id="23" name="Picture 2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791200" y="1565475"/>
              <a:ext cx="897900" cy="969874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</p:grpSp>
      <p:sp>
        <p:nvSpPr>
          <p:cNvPr id="25" name="Rectangle 24"/>
          <p:cNvSpPr/>
          <p:nvPr userDrawn="1"/>
        </p:nvSpPr>
        <p:spPr>
          <a:xfrm>
            <a:off x="0" y="1824610"/>
            <a:ext cx="4800600" cy="14519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spc="-100" dirty="0" smtClean="0">
                <a:solidFill>
                  <a:srgbClr val="564B3C"/>
                </a:solidFill>
                <a:latin typeface="Cambria"/>
              </a:rPr>
              <a:t>Questions?</a:t>
            </a:r>
            <a:endParaRPr lang="en-US" dirty="0">
              <a:solidFill>
                <a:srgbClr val="564B3C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07402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3962400"/>
            <a:ext cx="6461760" cy="4572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400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Presenter Name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5791200" y="474154"/>
            <a:ext cx="2209800" cy="2061195"/>
            <a:chOff x="5791200" y="474154"/>
            <a:chExt cx="2209800" cy="2061195"/>
          </a:xfrm>
        </p:grpSpPr>
        <p:pic>
          <p:nvPicPr>
            <p:cNvPr id="6" name="Picture 2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339904" y="474154"/>
              <a:ext cx="661096" cy="969456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7" name="Picture 6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 l="14576"/>
            <a:stretch>
              <a:fillRect/>
            </a:stretch>
          </p:blipFill>
          <p:spPr bwMode="auto">
            <a:xfrm>
              <a:off x="5791200" y="474155"/>
              <a:ext cx="1408232" cy="969455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8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6817869" y="1561682"/>
              <a:ext cx="1183131" cy="969873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  <a:effectLst/>
          </p:spPr>
        </p:pic>
        <p:pic>
          <p:nvPicPr>
            <p:cNvPr id="9" name="Picture 2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791200" y="1565475"/>
              <a:ext cx="897900" cy="969874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</p:grpSp>
      <p:sp>
        <p:nvSpPr>
          <p:cNvPr id="10" name="Rectangle 9"/>
          <p:cNvSpPr/>
          <p:nvPr userDrawn="1"/>
        </p:nvSpPr>
        <p:spPr>
          <a:xfrm>
            <a:off x="0" y="1824610"/>
            <a:ext cx="4800600" cy="14519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spc="-100" dirty="0" smtClean="0">
                <a:solidFill>
                  <a:srgbClr val="564B3C"/>
                </a:solidFill>
                <a:latin typeface="Cambria"/>
              </a:rPr>
              <a:t>Questions?</a:t>
            </a:r>
            <a:endParaRPr lang="en-US" dirty="0">
              <a:solidFill>
                <a:srgbClr val="564B3C">
                  <a:lumMod val="50000"/>
                </a:srgbClr>
              </a:solidFill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609600" y="4495800"/>
            <a:ext cx="4114800" cy="1066800"/>
          </a:xfrm>
          <a:prstGeom prst="rect">
            <a:avLst/>
          </a:prstGeom>
        </p:spPr>
        <p:txBody>
          <a:bodyPr/>
          <a:lstStyle>
            <a:lvl1pPr marL="114300" indent="0">
              <a:buNone/>
              <a:defRPr sz="18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Contact information</a:t>
            </a:r>
          </a:p>
          <a:p>
            <a:pPr lvl="0"/>
            <a:r>
              <a:rPr lang="en-US" dirty="0" smtClean="0"/>
              <a:t>Contact information</a:t>
            </a:r>
          </a:p>
          <a:p>
            <a:pPr lvl="0"/>
            <a:r>
              <a:rPr lang="en-US" dirty="0" smtClean="0"/>
              <a:t>Contact information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422261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5791200" y="474663"/>
            <a:ext cx="2209800" cy="2060575"/>
            <a:chOff x="5791200" y="474154"/>
            <a:chExt cx="2209800" cy="2061195"/>
          </a:xfrm>
        </p:grpSpPr>
        <p:pic>
          <p:nvPicPr>
            <p:cNvPr id="5" name="Picture 27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340600" y="474154"/>
              <a:ext cx="660400" cy="968666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6" name="Picture 20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 l="14576"/>
            <a:stretch>
              <a:fillRect/>
            </a:stretch>
          </p:blipFill>
          <p:spPr bwMode="auto">
            <a:xfrm>
              <a:off x="5791200" y="474155"/>
              <a:ext cx="1408232" cy="969455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7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6817869" y="1561682"/>
              <a:ext cx="1183131" cy="969873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  <a:effectLst/>
          </p:spPr>
        </p:pic>
        <p:pic>
          <p:nvPicPr>
            <p:cNvPr id="8" name="Picture 21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5791200" y="1565094"/>
              <a:ext cx="898525" cy="970255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54225"/>
            <a:ext cx="7543800" cy="2593975"/>
          </a:xfrm>
          <a:prstGeom prst="rect">
            <a:avLst/>
          </a:prstGeom>
        </p:spPr>
        <p:txBody>
          <a:bodyPr anchor="b"/>
          <a:lstStyle>
            <a:lvl1pPr>
              <a:defRPr sz="60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648200"/>
            <a:ext cx="6461760" cy="1066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0"/>
          </p:nvPr>
        </p:nvSpPr>
        <p:spPr>
          <a:xfrm rot="16200000">
            <a:off x="6844506" y="3305969"/>
            <a:ext cx="3852863" cy="365125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632432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i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4"/>
          <p:cNvGrpSpPr>
            <a:grpSpLocks/>
          </p:cNvGrpSpPr>
          <p:nvPr/>
        </p:nvGrpSpPr>
        <p:grpSpPr bwMode="auto">
          <a:xfrm>
            <a:off x="5791200" y="474663"/>
            <a:ext cx="2209800" cy="2060575"/>
            <a:chOff x="5791200" y="474154"/>
            <a:chExt cx="2209800" cy="2061195"/>
          </a:xfrm>
        </p:grpSpPr>
        <p:pic>
          <p:nvPicPr>
            <p:cNvPr id="7" name="Picture 27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340600" y="474154"/>
              <a:ext cx="660400" cy="968666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8" name="Picture 20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 l="14576"/>
            <a:stretch>
              <a:fillRect/>
            </a:stretch>
          </p:blipFill>
          <p:spPr bwMode="auto">
            <a:xfrm>
              <a:off x="5791200" y="474155"/>
              <a:ext cx="1408232" cy="969455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6817869" y="1561682"/>
              <a:ext cx="1183131" cy="969873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  <a:effectLst/>
          </p:spPr>
        </p:pic>
        <p:pic>
          <p:nvPicPr>
            <p:cNvPr id="10" name="Picture 21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5791200" y="1565094"/>
              <a:ext cx="898525" cy="970255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29034" y="5867400"/>
            <a:ext cx="2340796" cy="1143000"/>
          </a:xfrm>
          <a:prstGeom prst="rect">
            <a:avLst/>
          </a:prstGeom>
        </p:spPr>
        <p:txBody>
          <a:bodyPr/>
          <a:lstStyle>
            <a:lvl1pPr algn="r">
              <a:defRPr lang="en-US" sz="1800" kern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685800" y="4648200"/>
            <a:ext cx="6461760" cy="1066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1"/>
          </p:nvPr>
        </p:nvSpPr>
        <p:spPr>
          <a:xfrm>
            <a:off x="457200" y="1371600"/>
            <a:ext cx="7620000" cy="3276600"/>
          </a:xfrm>
          <a:prstGeom prst="rect">
            <a:avLst/>
          </a:prstGeom>
        </p:spPr>
        <p:txBody>
          <a:bodyPr anchor="b"/>
          <a:lstStyle>
            <a:lvl1pPr marL="114300" indent="0">
              <a:buNone/>
              <a:defRPr sz="60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4261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ullet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95400" y="152400"/>
            <a:ext cx="6858000" cy="1371600"/>
          </a:xfrm>
          <a:prstGeom prst="rect">
            <a:avLst/>
          </a:prstGeom>
        </p:spPr>
        <p:txBody>
          <a:bodyPr anchor="ctr"/>
          <a:lstStyle>
            <a:lvl1pPr>
              <a:defRPr sz="4400"/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04800" y="1828800"/>
            <a:ext cx="7848600" cy="4572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 dirty="0" smtClean="0"/>
              <a:t>Topic – Level 1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grpSp>
        <p:nvGrpSpPr>
          <p:cNvPr id="12" name="Group 11"/>
          <p:cNvGrpSpPr/>
          <p:nvPr/>
        </p:nvGrpSpPr>
        <p:grpSpPr>
          <a:xfrm>
            <a:off x="304800" y="371897"/>
            <a:ext cx="942763" cy="923503"/>
            <a:chOff x="5791200" y="474154"/>
            <a:chExt cx="2209800" cy="2061195"/>
          </a:xfrm>
        </p:grpSpPr>
        <p:pic>
          <p:nvPicPr>
            <p:cNvPr id="13" name="Picture 2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339904" y="474154"/>
              <a:ext cx="661096" cy="969456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14" name="Picture 20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 l="14576"/>
            <a:stretch>
              <a:fillRect/>
            </a:stretch>
          </p:blipFill>
          <p:spPr bwMode="auto">
            <a:xfrm>
              <a:off x="5791200" y="474155"/>
              <a:ext cx="1408232" cy="969455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6817869" y="1561682"/>
              <a:ext cx="1183131" cy="969873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  <a:effectLst/>
          </p:spPr>
        </p:pic>
        <p:pic>
          <p:nvPicPr>
            <p:cNvPr id="16" name="Picture 2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791200" y="1565475"/>
              <a:ext cx="897900" cy="969874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</p:grp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6843751" y="3305601"/>
            <a:ext cx="3853599" cy="36576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8200" y="5648960"/>
            <a:ext cx="685800" cy="396240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2A509E76-CC3B-4801-8DD7-1B8E3202AF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42951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457200" y="474663"/>
            <a:ext cx="2209800" cy="2060575"/>
            <a:chOff x="5791200" y="474154"/>
            <a:chExt cx="2209800" cy="2061195"/>
          </a:xfrm>
        </p:grpSpPr>
        <p:pic>
          <p:nvPicPr>
            <p:cNvPr id="5" name="Picture 27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340600" y="474154"/>
              <a:ext cx="660400" cy="968666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6" name="Picture 20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 l="14576"/>
            <a:stretch>
              <a:fillRect/>
            </a:stretch>
          </p:blipFill>
          <p:spPr bwMode="auto">
            <a:xfrm>
              <a:off x="5791200" y="474155"/>
              <a:ext cx="1408232" cy="969455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7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6817869" y="1561682"/>
              <a:ext cx="1183131" cy="969873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  <a:effectLst/>
          </p:spPr>
        </p:pic>
        <p:pic>
          <p:nvPicPr>
            <p:cNvPr id="8" name="Picture 21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5791200" y="1565094"/>
              <a:ext cx="898525" cy="970255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0"/>
            <a:ext cx="7620000" cy="1143000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457200" y="4343400"/>
            <a:ext cx="7620000" cy="1066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r">
              <a:buNone/>
              <a:defRPr sz="2400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458200" y="5648325"/>
            <a:ext cx="685800" cy="396875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fld id="{16C503A5-D73D-45BF-8BCE-BB999DF699D2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6844506" y="3305969"/>
            <a:ext cx="3852863" cy="365125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77799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ullet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304800" y="371475"/>
            <a:ext cx="942975" cy="923925"/>
            <a:chOff x="5791200" y="474154"/>
            <a:chExt cx="2209800" cy="2061195"/>
          </a:xfrm>
        </p:grpSpPr>
        <p:pic>
          <p:nvPicPr>
            <p:cNvPr id="5" name="Picture 27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338804" y="474154"/>
              <a:ext cx="662196" cy="970391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6" name="Picture 20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 l="14576"/>
            <a:stretch>
              <a:fillRect/>
            </a:stretch>
          </p:blipFill>
          <p:spPr bwMode="auto">
            <a:xfrm>
              <a:off x="5791200" y="474155"/>
              <a:ext cx="1408232" cy="969455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7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6817869" y="1561682"/>
              <a:ext cx="1183131" cy="969873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  <a:effectLst/>
          </p:spPr>
        </p:pic>
        <p:pic>
          <p:nvPicPr>
            <p:cNvPr id="8" name="Picture 21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5791200" y="1564958"/>
              <a:ext cx="896570" cy="970391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152400"/>
            <a:ext cx="6858000" cy="1371600"/>
          </a:xfrm>
          <a:prstGeom prst="rect">
            <a:avLst/>
          </a:prstGeo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828800"/>
            <a:ext cx="7848600" cy="4572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0"/>
          </p:nvPr>
        </p:nvSpPr>
        <p:spPr>
          <a:xfrm rot="16200000">
            <a:off x="6844506" y="3305969"/>
            <a:ext cx="3852863" cy="365125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8458200" y="5648325"/>
            <a:ext cx="685800" cy="396875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fld id="{16C503A5-D73D-45BF-8BCE-BB999DF699D2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25335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s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304800" y="371475"/>
            <a:ext cx="942975" cy="923925"/>
            <a:chOff x="5791200" y="474154"/>
            <a:chExt cx="2209800" cy="2061195"/>
          </a:xfrm>
        </p:grpSpPr>
        <p:pic>
          <p:nvPicPr>
            <p:cNvPr id="6" name="Picture 27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338804" y="474154"/>
              <a:ext cx="662196" cy="970391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7" name="Picture 20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 l="14576"/>
            <a:stretch>
              <a:fillRect/>
            </a:stretch>
          </p:blipFill>
          <p:spPr bwMode="auto">
            <a:xfrm>
              <a:off x="5791200" y="474155"/>
              <a:ext cx="1408232" cy="969455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6817869" y="1561682"/>
              <a:ext cx="1183131" cy="969873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  <a:effectLst/>
          </p:spPr>
        </p:pic>
        <p:pic>
          <p:nvPicPr>
            <p:cNvPr id="10" name="Picture 21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5791200" y="1564958"/>
              <a:ext cx="896570" cy="970391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</p:grp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58112"/>
            <a:ext cx="3657600" cy="4590288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658112"/>
            <a:ext cx="3657600" cy="4590288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95400" y="152400"/>
            <a:ext cx="6858000" cy="1371600"/>
          </a:xfrm>
          <a:prstGeom prst="rect">
            <a:avLst/>
          </a:prstGeo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458200" y="5648325"/>
            <a:ext cx="685800" cy="396875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fld id="{16C503A5-D73D-45BF-8BCE-BB999DF699D2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6844506" y="3305969"/>
            <a:ext cx="3852863" cy="365125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666946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458200" y="5648325"/>
            <a:ext cx="685800" cy="396875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fld id="{16C503A5-D73D-45BF-8BCE-BB999DF699D2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6844506" y="3305969"/>
            <a:ext cx="3852863" cy="365125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3337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3"/>
          <p:cNvGrpSpPr>
            <a:grpSpLocks/>
          </p:cNvGrpSpPr>
          <p:nvPr/>
        </p:nvGrpSpPr>
        <p:grpSpPr bwMode="auto">
          <a:xfrm>
            <a:off x="304800" y="371475"/>
            <a:ext cx="942975" cy="923925"/>
            <a:chOff x="5791200" y="474154"/>
            <a:chExt cx="2209800" cy="2061195"/>
          </a:xfrm>
        </p:grpSpPr>
        <p:pic>
          <p:nvPicPr>
            <p:cNvPr id="5" name="Picture 27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338804" y="474154"/>
              <a:ext cx="662196" cy="970391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6" name="Picture 20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 l="14576"/>
            <a:stretch>
              <a:fillRect/>
            </a:stretch>
          </p:blipFill>
          <p:spPr bwMode="auto">
            <a:xfrm>
              <a:off x="5791200" y="474155"/>
              <a:ext cx="1408232" cy="969455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7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6817869" y="1561682"/>
              <a:ext cx="1183131" cy="969873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  <a:effectLst/>
          </p:spPr>
        </p:pic>
        <p:pic>
          <p:nvPicPr>
            <p:cNvPr id="8" name="Picture 21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5791200" y="1564958"/>
              <a:ext cx="896570" cy="970391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</p:grp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6200" y="1524000"/>
            <a:ext cx="8305800" cy="5257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295400" y="152400"/>
            <a:ext cx="6858000" cy="1371600"/>
          </a:xfrm>
          <a:prstGeom prst="rect">
            <a:avLst/>
          </a:prstGeo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458200" y="5648325"/>
            <a:ext cx="685800" cy="396875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fld id="{16C503A5-D73D-45BF-8BCE-BB999DF699D2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6844506" y="3305969"/>
            <a:ext cx="3852863" cy="365125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145928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ld 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5791200" y="474663"/>
            <a:ext cx="2209800" cy="2060575"/>
            <a:chOff x="5791200" y="474154"/>
            <a:chExt cx="2209800" cy="2061195"/>
          </a:xfrm>
        </p:grpSpPr>
        <p:pic>
          <p:nvPicPr>
            <p:cNvPr id="4" name="Picture 27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340600" y="474154"/>
              <a:ext cx="660400" cy="968666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5" name="Picture 20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 l="14576"/>
            <a:stretch>
              <a:fillRect/>
            </a:stretch>
          </p:blipFill>
          <p:spPr bwMode="auto">
            <a:xfrm>
              <a:off x="5791200" y="474155"/>
              <a:ext cx="1408232" cy="969455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6817869" y="1561682"/>
              <a:ext cx="1183131" cy="969873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  <a:effectLst/>
          </p:spPr>
        </p:pic>
        <p:pic>
          <p:nvPicPr>
            <p:cNvPr id="7" name="Picture 21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5791200" y="1565094"/>
              <a:ext cx="898525" cy="970255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</p:grpSp>
      <p:sp>
        <p:nvSpPr>
          <p:cNvPr id="8" name="Rectangle 24"/>
          <p:cNvSpPr/>
          <p:nvPr/>
        </p:nvSpPr>
        <p:spPr>
          <a:xfrm>
            <a:off x="0" y="1824038"/>
            <a:ext cx="4800600" cy="14525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6000" spc="-100" dirty="0">
                <a:solidFill>
                  <a:srgbClr val="564B3C"/>
                </a:solidFill>
                <a:latin typeface="Cambria"/>
              </a:rPr>
              <a:t>Questions?</a:t>
            </a:r>
            <a:endParaRPr lang="en-US" dirty="0">
              <a:solidFill>
                <a:srgbClr val="564B3C">
                  <a:lumMod val="50000"/>
                </a:srgbClr>
              </a:solidFill>
            </a:endParaRPr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685800" y="3962400"/>
            <a:ext cx="6461760" cy="4572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400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 smtClean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0"/>
          </p:nvPr>
        </p:nvSpPr>
        <p:spPr>
          <a:xfrm rot="16200000">
            <a:off x="6844506" y="3305969"/>
            <a:ext cx="3852863" cy="365125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991521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estions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5791200" y="474663"/>
            <a:ext cx="2209800" cy="2060575"/>
            <a:chOff x="5791200" y="474154"/>
            <a:chExt cx="2209800" cy="2061195"/>
          </a:xfrm>
        </p:grpSpPr>
        <p:pic>
          <p:nvPicPr>
            <p:cNvPr id="6" name="Picture 27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340600" y="474154"/>
              <a:ext cx="660400" cy="968666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7" name="Picture 6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 l="14576"/>
            <a:stretch>
              <a:fillRect/>
            </a:stretch>
          </p:blipFill>
          <p:spPr bwMode="auto">
            <a:xfrm>
              <a:off x="5791200" y="474155"/>
              <a:ext cx="1408232" cy="969455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8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6817869" y="1561682"/>
              <a:ext cx="1183131" cy="969873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  <a:effectLst/>
          </p:spPr>
        </p:pic>
        <p:pic>
          <p:nvPicPr>
            <p:cNvPr id="9" name="Picture 21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5791200" y="1565094"/>
              <a:ext cx="898525" cy="970255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</p:grpSp>
      <p:sp>
        <p:nvSpPr>
          <p:cNvPr id="10" name="Rectangle 9"/>
          <p:cNvSpPr/>
          <p:nvPr/>
        </p:nvSpPr>
        <p:spPr>
          <a:xfrm>
            <a:off x="0" y="1824038"/>
            <a:ext cx="4800600" cy="14525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6000" spc="-100" dirty="0">
                <a:solidFill>
                  <a:srgbClr val="564B3C"/>
                </a:solidFill>
                <a:latin typeface="Cambria"/>
              </a:rPr>
              <a:t>Questions?</a:t>
            </a:r>
            <a:endParaRPr lang="en-US" dirty="0">
              <a:solidFill>
                <a:srgbClr val="564B3C">
                  <a:lumMod val="50000"/>
                </a:srgbClr>
              </a:solidFill>
            </a:endParaRPr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685800" y="3962400"/>
            <a:ext cx="6461760" cy="4572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400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 smtClean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609600" y="4495800"/>
            <a:ext cx="4114800" cy="1066800"/>
          </a:xfrm>
          <a:prstGeom prst="rect">
            <a:avLst/>
          </a:prstGeom>
        </p:spPr>
        <p:txBody>
          <a:bodyPr/>
          <a:lstStyle>
            <a:lvl1pPr marL="114300" indent="0">
              <a:buNone/>
              <a:defRPr sz="18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1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098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6C503A5-D73D-45BF-8BCE-BB999DF699D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13355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6C503A5-D73D-45BF-8BCE-BB999DF699D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460659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(Tex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RAP_slide_footer.wm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78538"/>
            <a:ext cx="9261475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baseline="0">
                <a:solidFill>
                  <a:srgbClr val="005C96"/>
                </a:solidFill>
                <a:latin typeface="Georgia"/>
                <a:cs typeface="Georgia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472321" y="1600201"/>
            <a:ext cx="8214479" cy="40782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Georgia" pitchFamily="18" charset="0"/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Georgia" pitchFamily="18" charset="0"/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Georgia" pitchFamily="18" charset="0"/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Georgia" pitchFamily="18" charset="0"/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Georgia" pitchFamily="18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928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Georgia" pitchFamily="-112" charset="0"/>
              </a:defRPr>
            </a:lvl1pPr>
          </a:lstStyle>
          <a:p>
            <a:pPr>
              <a:defRPr/>
            </a:pPr>
            <a:fld id="{0ECC3BF3-DF7A-40CC-B057-D9D9A4777C16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8036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s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200" y="1658112"/>
            <a:ext cx="3657600" cy="4590288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Topic Level 1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419600" y="1658112"/>
            <a:ext cx="3657600" cy="4590288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Topic Level 1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1295400" y="152400"/>
            <a:ext cx="6858000" cy="1371600"/>
          </a:xfrm>
          <a:prstGeom prst="rect">
            <a:avLst/>
          </a:prstGeom>
        </p:spPr>
        <p:txBody>
          <a:bodyPr anchor="ctr"/>
          <a:lstStyle>
            <a:lvl1pPr>
              <a:defRPr sz="4400"/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304800" y="371897"/>
            <a:ext cx="942763" cy="923503"/>
            <a:chOff x="5791200" y="474154"/>
            <a:chExt cx="2209800" cy="2061195"/>
          </a:xfrm>
        </p:grpSpPr>
        <p:pic>
          <p:nvPicPr>
            <p:cNvPr id="10" name="Picture 2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339904" y="474154"/>
              <a:ext cx="661096" cy="969456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11" name="Picture 20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 l="14576"/>
            <a:stretch>
              <a:fillRect/>
            </a:stretch>
          </p:blipFill>
          <p:spPr bwMode="auto">
            <a:xfrm>
              <a:off x="5791200" y="474155"/>
              <a:ext cx="1408232" cy="969455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6817869" y="1561682"/>
              <a:ext cx="1183131" cy="969873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  <a:effectLst/>
          </p:spPr>
        </p:pic>
        <p:pic>
          <p:nvPicPr>
            <p:cNvPr id="13" name="Picture 2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791200" y="1565475"/>
              <a:ext cx="897900" cy="969874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</p:grp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8200" y="5648960"/>
            <a:ext cx="685800" cy="396240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2A509E76-CC3B-4801-8DD7-1B8E3202AF5A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6843751" y="3305601"/>
            <a:ext cx="3853599" cy="36576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6C503A5-D73D-45BF-8BCE-BB999DF699D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981643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(2 Col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RAP_slide_footer.wm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78538"/>
            <a:ext cx="9261475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baseline="0">
                <a:solidFill>
                  <a:srgbClr val="005C96"/>
                </a:solidFill>
                <a:latin typeface="Georgia"/>
                <a:cs typeface="Georgia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472322" y="1600201"/>
            <a:ext cx="3829856" cy="40782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Georgia" pitchFamily="18" charset="0"/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Georgia" pitchFamily="18" charset="0"/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Georgia" pitchFamily="18" charset="0"/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Georgia" pitchFamily="18" charset="0"/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Georgia" pitchFamily="18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564505" y="1602700"/>
            <a:ext cx="4122295" cy="40782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Georgia" pitchFamily="18" charset="0"/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Georgia" pitchFamily="18" charset="0"/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Georgia" pitchFamily="18" charset="0"/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Georgia" pitchFamily="18" charset="0"/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Georgia" pitchFamily="18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6553200" y="62928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Georgia" pitchFamily="-112" charset="0"/>
              </a:defRPr>
            </a:lvl1pPr>
          </a:lstStyle>
          <a:p>
            <a:pPr>
              <a:defRPr/>
            </a:pPr>
            <a:fld id="{C6D341BC-B415-46FD-9485-CA59C3006455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740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8200" y="5648960"/>
            <a:ext cx="685800" cy="396240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2A509E76-CC3B-4801-8DD7-1B8E3202AF5A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6843751" y="3305601"/>
            <a:ext cx="3853599" cy="36576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6200" y="1524000"/>
            <a:ext cx="8305800" cy="5257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8200" y="5648960"/>
            <a:ext cx="685800" cy="396240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2A509E76-CC3B-4801-8DD7-1B8E3202AF5A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6843751" y="3305601"/>
            <a:ext cx="3853599" cy="36576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1295400" y="152400"/>
            <a:ext cx="6858000" cy="1371600"/>
          </a:xfrm>
          <a:prstGeom prst="rect">
            <a:avLst/>
          </a:prstGeom>
        </p:spPr>
        <p:txBody>
          <a:bodyPr anchor="ctr"/>
          <a:lstStyle>
            <a:lvl1pPr>
              <a:defRPr sz="4400"/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grpSp>
        <p:nvGrpSpPr>
          <p:cNvPr id="14" name="Group 13"/>
          <p:cNvGrpSpPr/>
          <p:nvPr/>
        </p:nvGrpSpPr>
        <p:grpSpPr>
          <a:xfrm>
            <a:off x="304800" y="371897"/>
            <a:ext cx="942763" cy="923503"/>
            <a:chOff x="5791200" y="474154"/>
            <a:chExt cx="2209800" cy="2061195"/>
          </a:xfrm>
        </p:grpSpPr>
        <p:pic>
          <p:nvPicPr>
            <p:cNvPr id="15" name="Picture 2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339904" y="474154"/>
              <a:ext cx="661096" cy="969456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16" name="Picture 20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 l="14576"/>
            <a:stretch>
              <a:fillRect/>
            </a:stretch>
          </p:blipFill>
          <p:spPr bwMode="auto">
            <a:xfrm>
              <a:off x="5791200" y="474155"/>
              <a:ext cx="1408232" cy="969455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17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6817869" y="1561682"/>
              <a:ext cx="1183131" cy="969873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  <a:effectLst/>
          </p:spPr>
        </p:pic>
        <p:pic>
          <p:nvPicPr>
            <p:cNvPr id="18" name="Picture 2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791200" y="1565475"/>
              <a:ext cx="897900" cy="969874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ld 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3962400"/>
            <a:ext cx="6461760" cy="4572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400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Presenter Name</a:t>
            </a:r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6843751" y="3305601"/>
            <a:ext cx="3853599" cy="36576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grpSp>
        <p:nvGrpSpPr>
          <p:cNvPr id="19" name="Group 18"/>
          <p:cNvGrpSpPr/>
          <p:nvPr/>
        </p:nvGrpSpPr>
        <p:grpSpPr>
          <a:xfrm>
            <a:off x="5791200" y="474154"/>
            <a:ext cx="2209800" cy="2061195"/>
            <a:chOff x="5791200" y="474154"/>
            <a:chExt cx="2209800" cy="2061195"/>
          </a:xfrm>
        </p:grpSpPr>
        <p:pic>
          <p:nvPicPr>
            <p:cNvPr id="20" name="Picture 2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339904" y="474154"/>
              <a:ext cx="661096" cy="969456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21" name="Picture 20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 l="14576"/>
            <a:stretch>
              <a:fillRect/>
            </a:stretch>
          </p:blipFill>
          <p:spPr bwMode="auto">
            <a:xfrm>
              <a:off x="5791200" y="474155"/>
              <a:ext cx="1408232" cy="969455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22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6817869" y="1561682"/>
              <a:ext cx="1183131" cy="969873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  <a:effectLst/>
          </p:spPr>
        </p:pic>
        <p:pic>
          <p:nvPicPr>
            <p:cNvPr id="23" name="Picture 2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791200" y="1565475"/>
              <a:ext cx="897900" cy="969874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</p:grpSp>
      <p:sp>
        <p:nvSpPr>
          <p:cNvPr id="25" name="Rectangle 24"/>
          <p:cNvSpPr/>
          <p:nvPr/>
        </p:nvSpPr>
        <p:spPr>
          <a:xfrm>
            <a:off x="0" y="1824610"/>
            <a:ext cx="4800600" cy="14519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kern="1200" cap="none" spc="-10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Questions?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estions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3962400"/>
            <a:ext cx="6461760" cy="4572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400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Presenter Name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5791200" y="474154"/>
            <a:ext cx="2209800" cy="2061195"/>
            <a:chOff x="5791200" y="474154"/>
            <a:chExt cx="2209800" cy="2061195"/>
          </a:xfrm>
        </p:grpSpPr>
        <p:pic>
          <p:nvPicPr>
            <p:cNvPr id="6" name="Picture 2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339904" y="474154"/>
              <a:ext cx="661096" cy="969456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7" name="Picture 6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 l="14576"/>
            <a:stretch>
              <a:fillRect/>
            </a:stretch>
          </p:blipFill>
          <p:spPr bwMode="auto">
            <a:xfrm>
              <a:off x="5791200" y="474155"/>
              <a:ext cx="1408232" cy="969455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8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6817869" y="1561682"/>
              <a:ext cx="1183131" cy="969873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  <a:effectLst/>
          </p:spPr>
        </p:pic>
        <p:pic>
          <p:nvPicPr>
            <p:cNvPr id="9" name="Picture 2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791200" y="1565475"/>
              <a:ext cx="897900" cy="969874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</p:pic>
      </p:grpSp>
      <p:sp>
        <p:nvSpPr>
          <p:cNvPr id="10" name="Rectangle 9"/>
          <p:cNvSpPr/>
          <p:nvPr/>
        </p:nvSpPr>
        <p:spPr>
          <a:xfrm>
            <a:off x="0" y="1824610"/>
            <a:ext cx="4800600" cy="14519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kern="1200" cap="none" spc="-10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Questions?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609600" y="4495800"/>
            <a:ext cx="4114800" cy="1066800"/>
          </a:xfrm>
          <a:prstGeom prst="rect">
            <a:avLst/>
          </a:prstGeom>
        </p:spPr>
        <p:txBody>
          <a:bodyPr/>
          <a:lstStyle>
            <a:lvl1pPr marL="114300" indent="0">
              <a:buNone/>
              <a:defRPr sz="18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Contact information</a:t>
            </a:r>
          </a:p>
          <a:p>
            <a:pPr lvl="0"/>
            <a:r>
              <a:rPr lang="en-US" dirty="0" smtClean="0"/>
              <a:t>Contact information</a:t>
            </a:r>
          </a:p>
          <a:p>
            <a:pPr lvl="0"/>
            <a:r>
              <a:rPr lang="en-US" dirty="0" smtClean="0"/>
              <a:t>Contact information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033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4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5" Type="http://schemas.openxmlformats.org/officeDocument/2006/relationships/slideLayout" Target="../slideLayouts/slideLayout33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6977310" y="3439160"/>
            <a:ext cx="3586481" cy="3657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6977310" y="3439160"/>
            <a:ext cx="3586481" cy="3657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308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6977310" y="3439160"/>
            <a:ext cx="3586481" cy="3657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3972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6977310" y="3439160"/>
            <a:ext cx="3586481" cy="3657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243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6977856" y="3439319"/>
            <a:ext cx="3586163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3874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600" kern="1200" spc="-1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9pPr>
    </p:titleStyle>
    <p:bodyStyle>
      <a:lvl1pPr marL="3429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28600" algn="l" rtl="0" eaLnBrk="1" fontAlgn="base" hangingPunct="1">
        <a:spcBef>
          <a:spcPct val="20000"/>
        </a:spcBef>
        <a:spcAft>
          <a:spcPct val="0"/>
        </a:spcAft>
        <a:buClr>
          <a:srgbClr val="B5AE53"/>
        </a:buClr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1" fontAlgn="base" hangingPunct="1">
        <a:spcBef>
          <a:spcPct val="20000"/>
        </a:spcBef>
        <a:spcAft>
          <a:spcPct val="0"/>
        </a:spcAft>
        <a:buClr>
          <a:srgbClr val="848058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1" fontAlgn="base" hangingPunct="1">
        <a:spcBef>
          <a:spcPct val="20000"/>
        </a:spcBef>
        <a:spcAft>
          <a:spcPct val="0"/>
        </a:spcAft>
        <a:buClr>
          <a:srgbClr val="E8B54D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www.nrel.gov/docs/fy11osti/50900.pdf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hyperlink" Target="http://search.msn.com/images/results.aspx?q=NREL+geothermal++resource+map&amp;mkt=en-us" TargetMode="External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667000"/>
            <a:ext cx="7543800" cy="1676400"/>
          </a:xfrm>
        </p:spPr>
        <p:txBody>
          <a:bodyPr/>
          <a:lstStyle/>
          <a:p>
            <a:r>
              <a:rPr lang="en-US" sz="4400" dirty="0" smtClean="0"/>
              <a:t>Incorporating Water into Electricity Planning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0" y="4800600"/>
            <a:ext cx="4038600" cy="10668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Doug Larson</a:t>
            </a:r>
          </a:p>
          <a:p>
            <a:r>
              <a:rPr lang="en-US" dirty="0" smtClean="0"/>
              <a:t>Executive Director</a:t>
            </a:r>
          </a:p>
          <a:p>
            <a:r>
              <a:rPr lang="en-US" dirty="0" smtClean="0"/>
              <a:t>Western Interstate Energy Board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38200" y="762000"/>
            <a:ext cx="426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WSWC-WGA Water/Energy Workshop</a:t>
            </a:r>
          </a:p>
          <a:p>
            <a:r>
              <a:rPr lang="en-US" dirty="0" smtClean="0"/>
              <a:t>April 2,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6649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09E76-CC3B-4801-8DD7-1B8E3202AF5A}" type="slidenum">
              <a:rPr lang="en-US" smtClean="0"/>
              <a:t>10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6200" y="1524000"/>
            <a:ext cx="3124200" cy="1371600"/>
          </a:xfrm>
        </p:spPr>
        <p:txBody>
          <a:bodyPr/>
          <a:lstStyle/>
          <a:p>
            <a:r>
              <a:rPr lang="en-US" sz="3200" dirty="0" smtClean="0"/>
              <a:t>80% Renewables in 2050</a:t>
            </a:r>
            <a:endParaRPr lang="en-US" sz="32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5515"/>
          <a:stretch/>
        </p:blipFill>
        <p:spPr bwMode="auto">
          <a:xfrm>
            <a:off x="3505200" y="76200"/>
            <a:ext cx="4517571" cy="6393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Arrow Connector 7"/>
          <p:cNvCxnSpPr/>
          <p:nvPr/>
        </p:nvCxnSpPr>
        <p:spPr>
          <a:xfrm>
            <a:off x="2895600" y="3200400"/>
            <a:ext cx="114300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2895600" y="3425103"/>
            <a:ext cx="114300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4457700" y="5943600"/>
            <a:ext cx="57150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4457700" y="6172200"/>
            <a:ext cx="57150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52400" y="297180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Concentrating solar power 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524000" y="3286949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Geothermal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457200" y="6248400"/>
            <a:ext cx="2743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smtClean="0"/>
              <a:t>Source:  NREL Electricity Futures Study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3867843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28332" y="1250422"/>
            <a:ext cx="8229600" cy="4525963"/>
          </a:xfrm>
        </p:spPr>
        <p:txBody>
          <a:bodyPr/>
          <a:lstStyle/>
          <a:p>
            <a:pPr eaLnBrk="1" hangingPunct="1">
              <a:defRPr/>
            </a:pPr>
            <a:endParaRPr lang="en-US" sz="1200" dirty="0" smtClean="0"/>
          </a:p>
          <a:p>
            <a:pPr marL="0" indent="0" eaLnBrk="1" hangingPunct="1">
              <a:buFontTx/>
              <a:buNone/>
              <a:defRPr/>
            </a:pPr>
            <a:r>
              <a:rPr lang="en-US" sz="1200" i="1" dirty="0" smtClean="0"/>
              <a:t>(insert really cool image/supergraphic from your work)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1374457" y="656697"/>
            <a:ext cx="76358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dirty="0">
                <a:latin typeface="Calibri" pitchFamily="34" charset="0"/>
              </a:rPr>
              <a:t>Caption or heading (if you have one)</a:t>
            </a:r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04800"/>
            <a:ext cx="8153400" cy="5754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10"/>
          <p:cNvSpPr txBox="1">
            <a:spLocks noChangeArrowheads="1"/>
          </p:cNvSpPr>
          <p:nvPr/>
        </p:nvSpPr>
        <p:spPr bwMode="auto">
          <a:xfrm>
            <a:off x="4603" y="13289"/>
            <a:ext cx="90011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Operational water </a:t>
            </a:r>
            <a:r>
              <a:rPr lang="en-US" b="1" i="1" dirty="0"/>
              <a:t>consumption </a:t>
            </a:r>
            <a:r>
              <a:rPr lang="en-US" b="1" dirty="0"/>
              <a:t>factors for electricity generating technologies </a:t>
            </a:r>
            <a:r>
              <a:rPr lang="en-US" b="1" dirty="0" smtClean="0"/>
              <a:t> </a:t>
            </a:r>
            <a:endParaRPr lang="en-US" dirty="0"/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2457132" y="5822422"/>
            <a:ext cx="860425" cy="288925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en-US" sz="1100" dirty="0">
                <a:latin typeface="Calibri" pitchFamily="34" charset="0"/>
              </a:rPr>
              <a:t>CSP and PV</a:t>
            </a:r>
            <a:endParaRPr lang="en-US" dirty="0"/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3676332" y="5822422"/>
            <a:ext cx="773112" cy="288925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en-US" sz="1100" dirty="0">
                <a:latin typeface="Calibri" pitchFamily="34" charset="0"/>
              </a:rPr>
              <a:t>Biopower</a:t>
            </a:r>
            <a:endParaRPr lang="en-US" dirty="0"/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5124132" y="5822422"/>
            <a:ext cx="665163" cy="288925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en-US" sz="1100" dirty="0">
                <a:latin typeface="Calibri" pitchFamily="34" charset="0"/>
              </a:rPr>
              <a:t>Nuclear</a:t>
            </a:r>
            <a:endParaRPr lang="en-US" dirty="0"/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6495732" y="5838297"/>
            <a:ext cx="858837" cy="288925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en-US" sz="1100" dirty="0">
                <a:latin typeface="Calibri" pitchFamily="34" charset="0"/>
              </a:rPr>
              <a:t>Natural Gas</a:t>
            </a:r>
            <a:endParaRPr lang="en-US" dirty="0"/>
          </a:p>
        </p:txBody>
      </p:sp>
      <p:sp>
        <p:nvSpPr>
          <p:cNvPr id="12" name="Text Box 13"/>
          <p:cNvSpPr txBox="1">
            <a:spLocks noChangeArrowheads="1"/>
          </p:cNvSpPr>
          <p:nvPr/>
        </p:nvSpPr>
        <p:spPr bwMode="auto">
          <a:xfrm>
            <a:off x="7791132" y="5838297"/>
            <a:ext cx="457200" cy="288925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en-US" sz="1100" dirty="0">
                <a:latin typeface="Calibri" pitchFamily="34" charset="0"/>
              </a:rPr>
              <a:t>Coal</a:t>
            </a:r>
            <a:endParaRPr lang="en-US" dirty="0"/>
          </a:p>
        </p:txBody>
      </p:sp>
      <p:sp>
        <p:nvSpPr>
          <p:cNvPr id="13" name="Text Box 14"/>
          <p:cNvSpPr txBox="1">
            <a:spLocks noChangeArrowheads="1"/>
          </p:cNvSpPr>
          <p:nvPr/>
        </p:nvSpPr>
        <p:spPr bwMode="auto">
          <a:xfrm>
            <a:off x="990600" y="832691"/>
            <a:ext cx="1838325" cy="28596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en-US" sz="1200" dirty="0">
                <a:latin typeface="Calibri" pitchFamily="34" charset="0"/>
              </a:rPr>
              <a:t>Recirculating Cooling</a:t>
            </a:r>
          </a:p>
          <a:p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3505200" y="851056"/>
            <a:ext cx="1447800" cy="27918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0" rIns="0"/>
          <a:lstStyle/>
          <a:p>
            <a:pPr>
              <a:spcAft>
                <a:spcPts val="1000"/>
              </a:spcAft>
            </a:pPr>
            <a:r>
              <a:rPr lang="en-US" sz="1200" dirty="0">
                <a:latin typeface="Calibri" pitchFamily="34" charset="0"/>
              </a:rPr>
              <a:t>Once-through Cooling</a:t>
            </a:r>
            <a:endParaRPr lang="en-US" sz="1200" dirty="0"/>
          </a:p>
        </p:txBody>
      </p:sp>
      <p:sp>
        <p:nvSpPr>
          <p:cNvPr id="15" name="Text Box 16"/>
          <p:cNvSpPr txBox="1">
            <a:spLocks noChangeArrowheads="1"/>
          </p:cNvSpPr>
          <p:nvPr/>
        </p:nvSpPr>
        <p:spPr bwMode="auto">
          <a:xfrm>
            <a:off x="5029200" y="851055"/>
            <a:ext cx="1066800" cy="27918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en-US" sz="1200" dirty="0">
                <a:latin typeface="Calibri" pitchFamily="34" charset="0"/>
              </a:rPr>
              <a:t>Pond Cooling</a:t>
            </a:r>
            <a:endParaRPr lang="en-US" sz="2800" dirty="0"/>
          </a:p>
        </p:txBody>
      </p:sp>
      <p:sp>
        <p:nvSpPr>
          <p:cNvPr id="16" name="Text Box 17"/>
          <p:cNvSpPr txBox="1">
            <a:spLocks noChangeArrowheads="1"/>
          </p:cNvSpPr>
          <p:nvPr/>
        </p:nvSpPr>
        <p:spPr bwMode="auto">
          <a:xfrm>
            <a:off x="6183312" y="851054"/>
            <a:ext cx="674688" cy="27918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spcAft>
                <a:spcPts val="1000"/>
              </a:spcAft>
            </a:pPr>
            <a:r>
              <a:rPr lang="en-US" sz="1050" dirty="0">
                <a:latin typeface="Calibri" pitchFamily="34" charset="0"/>
              </a:rPr>
              <a:t>Dry Cooling</a:t>
            </a:r>
            <a:endParaRPr lang="en-US" sz="2400" dirty="0"/>
          </a:p>
        </p:txBody>
      </p:sp>
      <p:sp>
        <p:nvSpPr>
          <p:cNvPr id="17" name="Text Box 18"/>
          <p:cNvSpPr txBox="1">
            <a:spLocks noChangeArrowheads="1"/>
          </p:cNvSpPr>
          <p:nvPr/>
        </p:nvSpPr>
        <p:spPr bwMode="auto">
          <a:xfrm>
            <a:off x="6858000" y="851054"/>
            <a:ext cx="525462" cy="31591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spcAft>
                <a:spcPts val="1000"/>
              </a:spcAft>
            </a:pPr>
            <a:r>
              <a:rPr lang="en-US" sz="1000" dirty="0">
                <a:latin typeface="Calibri" pitchFamily="34" charset="0"/>
              </a:rPr>
              <a:t>Hybrid Cooling</a:t>
            </a:r>
            <a:endParaRPr lang="en-US" sz="2400" dirty="0"/>
          </a:p>
        </p:txBody>
      </p:sp>
      <p:sp>
        <p:nvSpPr>
          <p:cNvPr id="18" name="Text Box 19"/>
          <p:cNvSpPr txBox="1">
            <a:spLocks noChangeArrowheads="1"/>
          </p:cNvSpPr>
          <p:nvPr/>
        </p:nvSpPr>
        <p:spPr bwMode="auto">
          <a:xfrm>
            <a:off x="7467600" y="858310"/>
            <a:ext cx="525462" cy="31591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spcAft>
                <a:spcPts val="1000"/>
              </a:spcAft>
            </a:pPr>
            <a:r>
              <a:rPr lang="en-US" sz="800" dirty="0">
                <a:latin typeface="Calibri" pitchFamily="34" charset="0"/>
              </a:rPr>
              <a:t>No Cooling Required</a:t>
            </a:r>
            <a:endParaRPr lang="en-US" dirty="0"/>
          </a:p>
        </p:txBody>
      </p:sp>
      <p:sp>
        <p:nvSpPr>
          <p:cNvPr id="19" name="Rectangle 5"/>
          <p:cNvSpPr txBox="1">
            <a:spLocks noChangeArrowheads="1"/>
          </p:cNvSpPr>
          <p:nvPr/>
        </p:nvSpPr>
        <p:spPr bwMode="auto">
          <a:xfrm>
            <a:off x="242728" y="6182997"/>
            <a:ext cx="34861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1200" dirty="0">
                <a:latin typeface="Calibri" pitchFamily="34" charset="0"/>
                <a:ea typeface="Calibri" pitchFamily="34" charset="0"/>
                <a:cs typeface="Calibri" pitchFamily="34" charset="0"/>
                <a:hlinkClick r:id="rId4"/>
              </a:rPr>
              <a:t>Source: Macknick </a:t>
            </a:r>
            <a:r>
              <a:rPr lang="en-US" sz="1200" i="1" dirty="0">
                <a:latin typeface="Calibri" pitchFamily="34" charset="0"/>
                <a:ea typeface="Calibri" pitchFamily="34" charset="0"/>
                <a:cs typeface="Calibri" pitchFamily="34" charset="0"/>
                <a:hlinkClick r:id="rId4"/>
              </a:rPr>
              <a:t>et al. </a:t>
            </a:r>
            <a:r>
              <a:rPr lang="en-US" sz="1200" dirty="0" smtClean="0">
                <a:latin typeface="Calibri" pitchFamily="34" charset="0"/>
                <a:ea typeface="Calibri" pitchFamily="34" charset="0"/>
                <a:cs typeface="Calibri" pitchFamily="34" charset="0"/>
                <a:hlinkClick r:id="rId4"/>
              </a:rPr>
              <a:t>2011</a:t>
            </a:r>
            <a:endParaRPr lang="en-US" sz="12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 rot="16200000">
            <a:off x="-2081599" y="2386399"/>
            <a:ext cx="453253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Operational water consumption (Gal/MWh)</a:t>
            </a:r>
            <a:endParaRPr lang="en-US" dirty="0"/>
          </a:p>
        </p:txBody>
      </p:sp>
      <p:sp>
        <p:nvSpPr>
          <p:cNvPr id="2" name="Oval 1"/>
          <p:cNvSpPr/>
          <p:nvPr/>
        </p:nvSpPr>
        <p:spPr>
          <a:xfrm>
            <a:off x="369334" y="1676400"/>
            <a:ext cx="716198" cy="1219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7448868" y="4343400"/>
            <a:ext cx="399732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1676400" y="3657600"/>
            <a:ext cx="399732" cy="9221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5467668" y="2667000"/>
            <a:ext cx="399732" cy="1219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6096000" y="4343400"/>
            <a:ext cx="587303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2057400" y="2590800"/>
            <a:ext cx="685800" cy="12192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6883766" y="3434367"/>
            <a:ext cx="399732" cy="1219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524000" y="5715000"/>
            <a:ext cx="6724332" cy="3963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4603" y="5966884"/>
            <a:ext cx="1671797" cy="2161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170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dlarson.DOMAIN-WGA\AppData\Local\Microsoft\Windows\Temporary Internet Files\Content.Outlook\Q7M8EB2C\All Sources - Demand 203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08" r="-1353"/>
          <a:stretch/>
        </p:blipFill>
        <p:spPr bwMode="auto">
          <a:xfrm>
            <a:off x="1714969" y="0"/>
            <a:ext cx="741464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/>
          <p:cNvSpPr/>
          <p:nvPr/>
        </p:nvSpPr>
        <p:spPr>
          <a:xfrm>
            <a:off x="3086100" y="3901827"/>
            <a:ext cx="2336192" cy="1219200"/>
          </a:xfrm>
          <a:prstGeom prst="ellipse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2400300" y="2365445"/>
            <a:ext cx="1371600" cy="2057400"/>
          </a:xfrm>
          <a:prstGeom prst="ellipse">
            <a:avLst/>
          </a:prstGeom>
          <a:noFill/>
          <a:ln w="603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" y="1996113"/>
            <a:ext cx="17526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Geothermal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400300" y="5684553"/>
            <a:ext cx="18288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Concentrating Solar Power</a:t>
            </a:r>
            <a:endParaRPr lang="en-US" dirty="0"/>
          </a:p>
        </p:txBody>
      </p:sp>
      <p:cxnSp>
        <p:nvCxnSpPr>
          <p:cNvPr id="9" name="Straight Arrow Connector 8"/>
          <p:cNvCxnSpPr>
            <a:stCxn id="5" idx="3"/>
          </p:cNvCxnSpPr>
          <p:nvPr/>
        </p:nvCxnSpPr>
        <p:spPr>
          <a:xfrm>
            <a:off x="1981200" y="2180779"/>
            <a:ext cx="838200" cy="805934"/>
          </a:xfrm>
          <a:prstGeom prst="straightConnector1">
            <a:avLst/>
          </a:prstGeom>
          <a:ln w="889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3355015" y="5074953"/>
            <a:ext cx="266700" cy="609600"/>
          </a:xfrm>
          <a:prstGeom prst="straightConnector1">
            <a:avLst/>
          </a:prstGeom>
          <a:ln w="889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6610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152400"/>
            <a:ext cx="7848600" cy="1371600"/>
          </a:xfrm>
        </p:spPr>
        <p:txBody>
          <a:bodyPr>
            <a:noAutofit/>
          </a:bodyPr>
          <a:lstStyle/>
          <a:p>
            <a:r>
              <a:rPr lang="en-US" sz="3600" dirty="0" smtClean="0"/>
              <a:t>Users of water information:  </a:t>
            </a:r>
            <a:br>
              <a:rPr lang="en-US" sz="3600" dirty="0" smtClean="0"/>
            </a:br>
            <a:r>
              <a:rPr lang="en-US" sz="3600" dirty="0"/>
              <a:t>	</a:t>
            </a:r>
            <a:r>
              <a:rPr lang="en-US" sz="3600" dirty="0" smtClean="0"/>
              <a:t>Electric transmission planners </a:t>
            </a:r>
            <a:br>
              <a:rPr lang="en-US" sz="3600" dirty="0" smtClean="0"/>
            </a:br>
            <a:r>
              <a:rPr lang="en-US" sz="3600" dirty="0"/>
              <a:t>	</a:t>
            </a:r>
            <a:r>
              <a:rPr lang="en-US" sz="3600" dirty="0" smtClean="0"/>
              <a:t>Policy makers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362200"/>
            <a:ext cx="7848600" cy="32766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1. Transmission planners</a:t>
            </a:r>
          </a:p>
          <a:p>
            <a:pPr lvl="1"/>
            <a:r>
              <a:rPr lang="en-US" dirty="0" smtClean="0"/>
              <a:t>WECC planning</a:t>
            </a:r>
          </a:p>
          <a:p>
            <a:pPr lvl="1"/>
            <a:r>
              <a:rPr lang="en-US" dirty="0" smtClean="0"/>
              <a:t>Regional planning groups</a:t>
            </a:r>
          </a:p>
          <a:p>
            <a:pPr marL="0" indent="0">
              <a:buNone/>
            </a:pPr>
            <a:r>
              <a:rPr lang="en-US" dirty="0" smtClean="0"/>
              <a:t>2. </a:t>
            </a:r>
            <a:r>
              <a:rPr lang="en-US" dirty="0"/>
              <a:t>Utility integrated resource plans</a:t>
            </a:r>
          </a:p>
          <a:p>
            <a:pPr marL="914400" lvl="1" indent="-514350"/>
            <a:r>
              <a:rPr lang="en-US" dirty="0"/>
              <a:t>Utility resource planners</a:t>
            </a:r>
          </a:p>
          <a:p>
            <a:pPr marL="914400" lvl="1" indent="-514350"/>
            <a:r>
              <a:rPr lang="en-US" dirty="0"/>
              <a:t>PUC reviewers of utility resource plans</a:t>
            </a:r>
          </a:p>
          <a:p>
            <a:pPr marL="5715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09E76-CC3B-4801-8DD7-1B8E3202AF5A}" type="slidenum">
              <a:rPr lang="en-US" smtClean="0"/>
              <a:t>13</a:t>
            </a:fld>
            <a:endParaRPr lang="en-US"/>
          </a:p>
        </p:txBody>
      </p:sp>
      <p:pic>
        <p:nvPicPr>
          <p:cNvPr id="3074" name="Picture 2" descr="C:\Users\dlarson.DOMAIN-WGA\AppData\Local\Microsoft\Windows\Temporary Internet Files\Content.Outlook\Q7M8EB2C\SPG Map-CTPG BCTP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057400"/>
            <a:ext cx="2419350" cy="322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Left Brace 4"/>
          <p:cNvSpPr/>
          <p:nvPr/>
        </p:nvSpPr>
        <p:spPr>
          <a:xfrm>
            <a:off x="5105400" y="2209800"/>
            <a:ext cx="609600" cy="3073400"/>
          </a:xfrm>
          <a:prstGeom prst="leftBrace">
            <a:avLst>
              <a:gd name="adj1" fmla="val 8333"/>
              <a:gd name="adj2" fmla="val 3547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>
            <a:stCxn id="5" idx="1"/>
          </p:cNvCxnSpPr>
          <p:nvPr/>
        </p:nvCxnSpPr>
        <p:spPr>
          <a:xfrm flipH="1">
            <a:off x="3886200" y="3299935"/>
            <a:ext cx="1219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9441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Users (cont’d)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4.  Generation and transmission developers</a:t>
            </a:r>
          </a:p>
          <a:p>
            <a:pPr marL="914400" lvl="1" indent="-514350"/>
            <a:r>
              <a:rPr lang="en-US" dirty="0" smtClean="0"/>
              <a:t>Screening tool for where regulators and policy makers may have concerns</a:t>
            </a:r>
          </a:p>
          <a:p>
            <a:pPr marL="57150" indent="0">
              <a:buNone/>
            </a:pPr>
            <a:r>
              <a:rPr lang="en-US" dirty="0" smtClean="0"/>
              <a:t>5.  Policy makers </a:t>
            </a:r>
          </a:p>
          <a:p>
            <a:pPr marL="914400" lvl="1" indent="-457200"/>
            <a:r>
              <a:rPr lang="en-US" dirty="0" smtClean="0"/>
              <a:t>State </a:t>
            </a:r>
            <a:r>
              <a:rPr lang="en-US" dirty="0"/>
              <a:t>energy policy offices and PUCs</a:t>
            </a:r>
          </a:p>
          <a:p>
            <a:pPr marL="914400" lvl="1" indent="-457200"/>
            <a:r>
              <a:rPr lang="en-US" dirty="0"/>
              <a:t>Federal land management agencies</a:t>
            </a:r>
          </a:p>
          <a:p>
            <a:pPr marL="617220" indent="-51435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09E76-CC3B-4801-8DD7-1B8E3202AF5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285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Western Interconnection electrical context</a:t>
            </a:r>
          </a:p>
          <a:p>
            <a:r>
              <a:rPr lang="en-US" sz="3200" dirty="0" smtClean="0"/>
              <a:t>Value of water info for --</a:t>
            </a:r>
          </a:p>
          <a:p>
            <a:pPr lvl="1"/>
            <a:r>
              <a:rPr lang="en-US" sz="2800" dirty="0" smtClean="0"/>
              <a:t>Electric transmission planners and policy makers</a:t>
            </a:r>
          </a:p>
          <a:p>
            <a:pPr lvl="1"/>
            <a:r>
              <a:rPr lang="en-US" sz="2800" dirty="0" smtClean="0"/>
              <a:t>Utility resource plan developers and reviewers</a:t>
            </a:r>
          </a:p>
          <a:p>
            <a:pPr lvl="1"/>
            <a:r>
              <a:rPr lang="en-US" sz="2800" dirty="0" smtClean="0"/>
              <a:t>Generation developers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09E76-CC3B-4801-8DD7-1B8E3202AF5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36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Western Interconnection context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Load growth</a:t>
            </a:r>
          </a:p>
          <a:p>
            <a:r>
              <a:rPr lang="en-US" sz="2800" dirty="0" smtClean="0"/>
              <a:t>Generation resources</a:t>
            </a:r>
          </a:p>
          <a:p>
            <a:r>
              <a:rPr lang="en-US" sz="2800" dirty="0"/>
              <a:t>Generation retirements and additions</a:t>
            </a:r>
          </a:p>
          <a:p>
            <a:r>
              <a:rPr lang="en-US" sz="2800" dirty="0" smtClean="0"/>
              <a:t>Technology trends</a:t>
            </a:r>
          </a:p>
          <a:p>
            <a:r>
              <a:rPr lang="en-US" sz="2800" dirty="0" smtClean="0"/>
              <a:t>Drivers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09E76-CC3B-4801-8DD7-1B8E3202AF5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786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09E76-CC3B-4801-8DD7-1B8E3202AF5A}" type="slidenum">
              <a:rPr lang="en-US" smtClean="0"/>
              <a:t>4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Load growth – low and could be lower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2286000"/>
            <a:ext cx="7559746" cy="3151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" name="Straight Connector 6"/>
          <p:cNvCxnSpPr/>
          <p:nvPr/>
        </p:nvCxnSpPr>
        <p:spPr>
          <a:xfrm flipH="1" flipV="1">
            <a:off x="1143000" y="3962400"/>
            <a:ext cx="6831614" cy="1"/>
          </a:xfrm>
          <a:prstGeom prst="line">
            <a:avLst/>
          </a:prstGeom>
          <a:ln w="254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 flipV="1">
            <a:off x="1093186" y="4419600"/>
            <a:ext cx="6831614" cy="1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59229" y="1916668"/>
            <a:ext cx="81138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Compound Annual Growth Rates (Annual Energy, 2010-2032)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52800" y="6248400"/>
            <a:ext cx="4267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Source:  Lawrence-Berkeley National Laboratory work for SPSC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156312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sz="3600" dirty="0" smtClean="0"/>
              <a:t>Generating resources – Renewables, coal 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09E76-CC3B-4801-8DD7-1B8E3202AF5A}" type="slidenum">
              <a:rPr lang="en-US" smtClean="0"/>
              <a:t>5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756338" y="1266497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Renewable Resources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07975" y="3429000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Coal demand and resources</a:t>
            </a:r>
          </a:p>
        </p:txBody>
      </p:sp>
      <p:grpSp>
        <p:nvGrpSpPr>
          <p:cNvPr id="8" name="Group 8"/>
          <p:cNvGrpSpPr>
            <a:grpSpLocks/>
          </p:cNvGrpSpPr>
          <p:nvPr/>
        </p:nvGrpSpPr>
        <p:grpSpPr bwMode="auto">
          <a:xfrm>
            <a:off x="533400" y="1697389"/>
            <a:ext cx="2209800" cy="1368425"/>
            <a:chOff x="381" y="960"/>
            <a:chExt cx="1587" cy="1198"/>
          </a:xfrm>
        </p:grpSpPr>
        <p:pic>
          <p:nvPicPr>
            <p:cNvPr id="9" name="Picture 9" descr="map_normal_radiation.g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84" y="960"/>
              <a:ext cx="1584" cy="11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Text Box 10"/>
            <p:cNvSpPr txBox="1">
              <a:spLocks noChangeArrowheads="1"/>
            </p:cNvSpPr>
            <p:nvPr/>
          </p:nvSpPr>
          <p:spPr bwMode="auto">
            <a:xfrm>
              <a:off x="1152" y="1478"/>
              <a:ext cx="720" cy="23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 dirty="0"/>
                <a:t>Solar</a:t>
              </a:r>
            </a:p>
          </p:txBody>
        </p:sp>
        <p:sp>
          <p:nvSpPr>
            <p:cNvPr id="11" name="Oval 11"/>
            <p:cNvSpPr>
              <a:spLocks noChangeArrowheads="1"/>
            </p:cNvSpPr>
            <p:nvPr/>
          </p:nvSpPr>
          <p:spPr bwMode="auto">
            <a:xfrm>
              <a:off x="381" y="1056"/>
              <a:ext cx="672" cy="1008"/>
            </a:xfrm>
            <a:prstGeom prst="ellipse">
              <a:avLst/>
            </a:prstGeom>
            <a:noFill/>
            <a:ln w="25400">
              <a:solidFill>
                <a:srgbClr val="C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2" name="Group 16"/>
          <p:cNvGrpSpPr>
            <a:grpSpLocks/>
          </p:cNvGrpSpPr>
          <p:nvPr/>
        </p:nvGrpSpPr>
        <p:grpSpPr bwMode="auto">
          <a:xfrm>
            <a:off x="3016725" y="1807046"/>
            <a:ext cx="2606527" cy="1293321"/>
            <a:chOff x="3591" y="993"/>
            <a:chExt cx="2190" cy="1038"/>
          </a:xfrm>
        </p:grpSpPr>
        <p:pic>
          <p:nvPicPr>
            <p:cNvPr id="13" name="Picture 17" descr="Johnson Controls Inc. | Geothermal">
              <a:hlinkClick r:id="rId4"/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600" y="1056"/>
              <a:ext cx="1752" cy="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Text Box 18"/>
            <p:cNvSpPr txBox="1">
              <a:spLocks noChangeArrowheads="1"/>
            </p:cNvSpPr>
            <p:nvPr/>
          </p:nvSpPr>
          <p:spPr bwMode="auto">
            <a:xfrm>
              <a:off x="4412" y="1395"/>
              <a:ext cx="1369" cy="25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 dirty="0"/>
                <a:t>Geothermal</a:t>
              </a:r>
            </a:p>
          </p:txBody>
        </p:sp>
        <p:sp>
          <p:nvSpPr>
            <p:cNvPr id="15" name="Oval 19"/>
            <p:cNvSpPr>
              <a:spLocks noChangeArrowheads="1"/>
            </p:cNvSpPr>
            <p:nvPr/>
          </p:nvSpPr>
          <p:spPr bwMode="auto">
            <a:xfrm>
              <a:off x="3591" y="993"/>
              <a:ext cx="672" cy="886"/>
            </a:xfrm>
            <a:prstGeom prst="ellipse">
              <a:avLst/>
            </a:prstGeom>
            <a:noFill/>
            <a:ln w="25400">
              <a:solidFill>
                <a:srgbClr val="C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6" name="Group 4"/>
          <p:cNvGrpSpPr>
            <a:grpSpLocks/>
          </p:cNvGrpSpPr>
          <p:nvPr/>
        </p:nvGrpSpPr>
        <p:grpSpPr bwMode="auto">
          <a:xfrm>
            <a:off x="5562600" y="1751568"/>
            <a:ext cx="2142568" cy="1372632"/>
            <a:chOff x="192" y="2496"/>
            <a:chExt cx="1776" cy="1296"/>
          </a:xfrm>
        </p:grpSpPr>
        <p:pic>
          <p:nvPicPr>
            <p:cNvPr id="17" name="Picture 5" descr="wind.-RightPar-11639-ImageRef.MC4w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92" y="2496"/>
              <a:ext cx="1728" cy="12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Text Box 6"/>
            <p:cNvSpPr txBox="1">
              <a:spLocks noChangeArrowheads="1"/>
            </p:cNvSpPr>
            <p:nvPr/>
          </p:nvSpPr>
          <p:spPr bwMode="auto">
            <a:xfrm>
              <a:off x="1248" y="2976"/>
              <a:ext cx="720" cy="23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/>
                <a:t>Wind</a:t>
              </a:r>
            </a:p>
          </p:txBody>
        </p:sp>
        <p:sp>
          <p:nvSpPr>
            <p:cNvPr id="19" name="Oval 7"/>
            <p:cNvSpPr>
              <a:spLocks noChangeArrowheads="1"/>
            </p:cNvSpPr>
            <p:nvPr/>
          </p:nvSpPr>
          <p:spPr bwMode="auto">
            <a:xfrm>
              <a:off x="336" y="2496"/>
              <a:ext cx="672" cy="1008"/>
            </a:xfrm>
            <a:prstGeom prst="ellipse">
              <a:avLst/>
            </a:prstGeom>
            <a:noFill/>
            <a:ln w="25400">
              <a:solidFill>
                <a:srgbClr val="C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1469119" y="5486400"/>
            <a:ext cx="19475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Coal plant retirements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0209" y="4226827"/>
            <a:ext cx="3002406" cy="2097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4212" y="5565775"/>
            <a:ext cx="103188" cy="128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3" name="Group 22"/>
          <p:cNvGrpSpPr/>
          <p:nvPr/>
        </p:nvGrpSpPr>
        <p:grpSpPr>
          <a:xfrm>
            <a:off x="895682" y="4030724"/>
            <a:ext cx="3371517" cy="2293875"/>
            <a:chOff x="1319755" y="5117957"/>
            <a:chExt cx="2502554" cy="1599344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9755" y="5117957"/>
              <a:ext cx="2502554" cy="1599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Flowchart: Extract 21"/>
            <p:cNvSpPr/>
            <p:nvPr/>
          </p:nvSpPr>
          <p:spPr>
            <a:xfrm>
              <a:off x="1981200" y="5917629"/>
              <a:ext cx="76200" cy="102171"/>
            </a:xfrm>
            <a:prstGeom prst="flowChartExtra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lowchart: Extract 25"/>
            <p:cNvSpPr/>
            <p:nvPr/>
          </p:nvSpPr>
          <p:spPr>
            <a:xfrm>
              <a:off x="1828800" y="5758479"/>
              <a:ext cx="76200" cy="102171"/>
            </a:xfrm>
            <a:prstGeom prst="flowChartExtra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lowchart: Extract 27"/>
            <p:cNvSpPr/>
            <p:nvPr/>
          </p:nvSpPr>
          <p:spPr>
            <a:xfrm>
              <a:off x="1524468" y="5390293"/>
              <a:ext cx="76200" cy="102171"/>
            </a:xfrm>
            <a:prstGeom prst="flowChartExtra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lowchart: Extract 28"/>
            <p:cNvSpPr/>
            <p:nvPr/>
          </p:nvSpPr>
          <p:spPr>
            <a:xfrm>
              <a:off x="1402444" y="5346573"/>
              <a:ext cx="76200" cy="102171"/>
            </a:xfrm>
            <a:prstGeom prst="flowChartExtra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lowchart: Extract 29"/>
            <p:cNvSpPr/>
            <p:nvPr/>
          </p:nvSpPr>
          <p:spPr>
            <a:xfrm>
              <a:off x="1866900" y="5917629"/>
              <a:ext cx="76200" cy="102171"/>
            </a:xfrm>
            <a:prstGeom prst="flowChartExtra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lowchart: Extract 30"/>
            <p:cNvSpPr/>
            <p:nvPr/>
          </p:nvSpPr>
          <p:spPr>
            <a:xfrm>
              <a:off x="1568870" y="5694363"/>
              <a:ext cx="76200" cy="102171"/>
            </a:xfrm>
            <a:prstGeom prst="flowChartExtra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lowchart: Extract 31"/>
            <p:cNvSpPr/>
            <p:nvPr/>
          </p:nvSpPr>
          <p:spPr>
            <a:xfrm>
              <a:off x="1676400" y="5839406"/>
              <a:ext cx="76200" cy="102171"/>
            </a:xfrm>
            <a:prstGeom prst="flowChartExtra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lowchart: Extract 32"/>
            <p:cNvSpPr/>
            <p:nvPr/>
          </p:nvSpPr>
          <p:spPr>
            <a:xfrm>
              <a:off x="2052637" y="5346572"/>
              <a:ext cx="76200" cy="102171"/>
            </a:xfrm>
            <a:prstGeom prst="flowChartExtra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lowchart: Extract 33"/>
            <p:cNvSpPr/>
            <p:nvPr/>
          </p:nvSpPr>
          <p:spPr>
            <a:xfrm>
              <a:off x="1916112" y="5298091"/>
              <a:ext cx="76200" cy="102171"/>
            </a:xfrm>
            <a:prstGeom prst="flowChartExtra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25177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Generating resources – natural gas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36A20-CAEC-4AE0-A5F6-D45D118FCFFD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99" y="1790700"/>
            <a:ext cx="4657725" cy="378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949954"/>
            <a:ext cx="4552950" cy="343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81000" y="5234591"/>
            <a:ext cx="1447800" cy="307777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227,386 </a:t>
            </a:r>
            <a:r>
              <a:rPr lang="en-US" sz="1400" dirty="0" err="1" smtClean="0"/>
              <a:t>GWh</a:t>
            </a:r>
            <a:endParaRPr lang="en-US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5410200" y="5709511"/>
            <a:ext cx="1219200" cy="307777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234,683 </a:t>
            </a:r>
            <a:r>
              <a:rPr lang="en-US" sz="1400" dirty="0" err="1" smtClean="0"/>
              <a:t>GWh</a:t>
            </a:r>
            <a:endParaRPr lang="en-US" sz="1400" dirty="0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685800" y="4495800"/>
            <a:ext cx="0" cy="733426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5562600" y="5137677"/>
            <a:ext cx="0" cy="51316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urved Connector 8"/>
          <p:cNvCxnSpPr>
            <a:stCxn id="5" idx="3"/>
          </p:cNvCxnSpPr>
          <p:nvPr/>
        </p:nvCxnSpPr>
        <p:spPr>
          <a:xfrm>
            <a:off x="1828800" y="5388480"/>
            <a:ext cx="3581400" cy="474919"/>
          </a:xfrm>
          <a:prstGeom prst="curvedConnector3">
            <a:avLst/>
          </a:prstGeom>
          <a:ln w="444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2209800" y="1905000"/>
            <a:ext cx="1676400" cy="1836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685800" y="6017288"/>
            <a:ext cx="381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/>
              <a:t>Source:  Western Electricity Coordinating Council</a:t>
            </a:r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20194883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Transmission Planning\Promod Files\Run Results\2022 Dataset\Other Results + Reports\2022 Common Case\2022 PC1 Common Case Results\MAP - Generation Additions and Retirements (figure)\Generation Capacity Additions_130327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201336"/>
            <a:ext cx="8599096" cy="650426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64234" y="6543499"/>
            <a:ext cx="381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/>
              <a:t>Source:  Western Electricity Coordinating Council</a:t>
            </a:r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6991293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Factors driving generation procurement decisions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Cost</a:t>
            </a:r>
          </a:p>
          <a:p>
            <a:r>
              <a:rPr lang="en-US" sz="2800" dirty="0" smtClean="0"/>
              <a:t>State policies</a:t>
            </a:r>
          </a:p>
          <a:p>
            <a:pPr lvl="1"/>
            <a:r>
              <a:rPr lang="en-US" sz="2400" b="1" dirty="0" smtClean="0">
                <a:solidFill>
                  <a:srgbClr val="FF0000"/>
                </a:solidFill>
              </a:rPr>
              <a:t>Renewable Portfolio Standards</a:t>
            </a:r>
          </a:p>
          <a:p>
            <a:pPr lvl="1"/>
            <a:r>
              <a:rPr lang="en-US" sz="2400" dirty="0" smtClean="0"/>
              <a:t>Greenhouse gas emissions</a:t>
            </a:r>
          </a:p>
          <a:p>
            <a:r>
              <a:rPr lang="en-US" sz="2800" dirty="0" smtClean="0"/>
              <a:t>Resource flexibility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09E76-CC3B-4801-8DD7-1B8E3202AF5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433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larson.DOMAIN-WGA\AppData\Local\Microsoft\Windows\Temporary Internet Files\Content.Outlook\Q7M8EB2C\2022 RE Generation by State and Type (3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203"/>
            <a:ext cx="9144000" cy="6537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65672" y="6318341"/>
            <a:ext cx="381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/>
              <a:t>Source:  Western Electricity Coordinating Council</a:t>
            </a:r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1639421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IEB Slide Brown Template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WIEB Slide Brown Template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WIEB Slide Brown Template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WIEB Slide Brown Template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WIEB Brown Template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DL presentation to Jim Baak EIM webinar 3-13</Template>
  <TotalTime>5017</TotalTime>
  <Words>312</Words>
  <Application>Microsoft Office PowerPoint</Application>
  <PresentationFormat>On-screen Show (4:3)</PresentationFormat>
  <Paragraphs>99</Paragraphs>
  <Slides>14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WIEB Slide Brown Template</vt:lpstr>
      <vt:lpstr>1_WIEB Slide Brown Template</vt:lpstr>
      <vt:lpstr>2_WIEB Slide Brown Template</vt:lpstr>
      <vt:lpstr>3_WIEB Slide Brown Template</vt:lpstr>
      <vt:lpstr>WIEB Brown Template</vt:lpstr>
      <vt:lpstr>Incorporating Water into Electricity Planning</vt:lpstr>
      <vt:lpstr>Outline</vt:lpstr>
      <vt:lpstr>Western Interconnection context</vt:lpstr>
      <vt:lpstr>Load growth – low and could be lower</vt:lpstr>
      <vt:lpstr>Generating resources – Renewables, coal </vt:lpstr>
      <vt:lpstr>Generating resources – natural gas</vt:lpstr>
      <vt:lpstr>PowerPoint Presentation</vt:lpstr>
      <vt:lpstr>Factors driving generation procurement decisions</vt:lpstr>
      <vt:lpstr>PowerPoint Presentation</vt:lpstr>
      <vt:lpstr>80% Renewables in 2050</vt:lpstr>
      <vt:lpstr>PowerPoint Presentation</vt:lpstr>
      <vt:lpstr>PowerPoint Presentation</vt:lpstr>
      <vt:lpstr>Users of water information:    Electric transmission planners   Policy makers</vt:lpstr>
      <vt:lpstr>Users (cont’d)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Value of Water Information in Policy and Investment Decisions</dc:title>
  <dc:creator>Doug Larson</dc:creator>
  <cp:lastModifiedBy>Doug Larson</cp:lastModifiedBy>
  <cp:revision>22</cp:revision>
  <cp:lastPrinted>2013-03-27T19:13:01Z</cp:lastPrinted>
  <dcterms:created xsi:type="dcterms:W3CDTF">2013-03-21T18:23:50Z</dcterms:created>
  <dcterms:modified xsi:type="dcterms:W3CDTF">2013-03-27T20:40:02Z</dcterms:modified>
</cp:coreProperties>
</file>