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61" r:id="rId2"/>
    <p:sldId id="380" r:id="rId3"/>
    <p:sldId id="355" r:id="rId4"/>
    <p:sldId id="378" r:id="rId5"/>
    <p:sldId id="357" r:id="rId6"/>
    <p:sldId id="358" r:id="rId7"/>
    <p:sldId id="376" r:id="rId8"/>
    <p:sldId id="361" r:id="rId9"/>
    <p:sldId id="360" r:id="rId10"/>
    <p:sldId id="362" r:id="rId11"/>
    <p:sldId id="363" r:id="rId12"/>
    <p:sldId id="382" r:id="rId13"/>
    <p:sldId id="34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853"/>
    <a:srgbClr val="F1CF8D"/>
    <a:srgbClr val="000000"/>
    <a:srgbClr val="39A6AE"/>
    <a:srgbClr val="44A698"/>
    <a:srgbClr val="328E52"/>
    <a:srgbClr val="F3A906"/>
    <a:srgbClr val="B50000"/>
    <a:srgbClr val="FFF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384" autoAdjust="0"/>
  </p:normalViewPr>
  <p:slideViewPr>
    <p:cSldViewPr>
      <p:cViewPr>
        <p:scale>
          <a:sx n="80" d="100"/>
          <a:sy n="80" d="100"/>
        </p:scale>
        <p:origin x="-9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0" d="100"/>
          <a:sy n="120" d="100"/>
        </p:scale>
        <p:origin x="-403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430CC7-8C13-4D51-BC46-B95A4AC4A04B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645B7-0B3A-4239-8069-075A43B72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55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REL_ppt_bann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588490"/>
            <a:ext cx="9144000" cy="76431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111247" y="2111247"/>
            <a:ext cx="6858002" cy="26355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rot="5400000" flipH="1" flipV="1">
            <a:off x="-550737" y="547235"/>
            <a:ext cx="4956502" cy="385502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NREL Logo2010white.eps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8600" y="304800"/>
            <a:ext cx="1600200" cy="421106"/>
          </a:xfrm>
          <a:prstGeom prst="rect">
            <a:avLst/>
          </a:prstGeom>
        </p:spPr>
      </p:pic>
      <p:sp>
        <p:nvSpPr>
          <p:cNvPr id="24" name="TextBox 23"/>
          <p:cNvSpPr txBox="1"/>
          <p:nvPr userDrawn="1"/>
        </p:nvSpPr>
        <p:spPr>
          <a:xfrm>
            <a:off x="304800" y="6553200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NREL is a national laboratory of the U.S. Department of Energy, Office of Energy Efficiency and Renewable Energy, operated</a:t>
            </a:r>
            <a:r>
              <a:rPr lang="en-US" sz="1000" baseline="0" dirty="0" smtClean="0"/>
              <a:t> by the Alliance for Sustainable Energy, LLC.</a:t>
            </a:r>
            <a:endParaRPr lang="en-US" sz="10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0" y="1600200"/>
            <a:ext cx="6248400" cy="762000"/>
          </a:xfrm>
        </p:spPr>
        <p:txBody>
          <a:bodyPr>
            <a:noAutofit/>
          </a:bodyPr>
          <a:lstStyle>
            <a:lvl1pPr>
              <a:buNone/>
              <a:defRPr sz="4000"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3657600" y="3810000"/>
            <a:ext cx="4648200" cy="2438400"/>
          </a:xfrm>
        </p:spPr>
        <p:txBody>
          <a:bodyPr>
            <a:normAutofit/>
          </a:bodyPr>
          <a:lstStyle>
            <a:lvl1pPr>
              <a:spcAft>
                <a:spcPts val="1800"/>
              </a:spcAft>
              <a:buNone/>
              <a:defRPr sz="2800"/>
            </a:lvl1pPr>
          </a:lstStyle>
          <a:p>
            <a:pPr lvl="0"/>
            <a:r>
              <a:rPr lang="en-US" dirty="0" smtClean="0"/>
              <a:t>Click to edit Master subtitle style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NREL Logo2010white.eps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8600" y="304800"/>
            <a:ext cx="1600200" cy="421106"/>
          </a:xfrm>
          <a:prstGeom prst="rect">
            <a:avLst/>
          </a:prstGeom>
        </p:spPr>
      </p:pic>
      <p:pic>
        <p:nvPicPr>
          <p:cNvPr id="8" name="Picture 7" descr="image1.png"/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2590800"/>
            <a:ext cx="1664208" cy="768096"/>
          </a:xfrm>
          <a:prstGeom prst="rect">
            <a:avLst/>
          </a:prstGeom>
        </p:spPr>
      </p:pic>
      <p:pic>
        <p:nvPicPr>
          <p:cNvPr id="9" name="Picture 8" descr="image2.png"/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371600" y="2590801"/>
            <a:ext cx="1901952" cy="765461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111247" y="2111247"/>
            <a:ext cx="6858002" cy="26355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rot="5400000" flipH="1" flipV="1">
            <a:off x="-550737" y="547235"/>
            <a:ext cx="4956502" cy="385502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image3.jpg"/>
          <p:cNvPicPr>
            <a:picLocks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310128" y="2590800"/>
            <a:ext cx="2203704" cy="768096"/>
          </a:xfrm>
          <a:prstGeom prst="rect">
            <a:avLst/>
          </a:prstGeom>
        </p:spPr>
      </p:pic>
      <p:pic>
        <p:nvPicPr>
          <p:cNvPr id="12" name="Picture 11" descr="image4.jpg"/>
          <p:cNvPicPr>
            <a:picLocks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5550408" y="2587752"/>
            <a:ext cx="1271016" cy="771402"/>
          </a:xfrm>
          <a:prstGeom prst="rect">
            <a:avLst/>
          </a:prstGeom>
        </p:spPr>
      </p:pic>
      <p:pic>
        <p:nvPicPr>
          <p:cNvPr id="13" name="Picture 12" descr="image5.jpg"/>
          <p:cNvPicPr>
            <a:picLocks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6858000" y="2590800"/>
            <a:ext cx="2286000" cy="768096"/>
          </a:xfrm>
          <a:prstGeom prst="rect">
            <a:avLst/>
          </a:prstGeom>
        </p:spPr>
      </p:pic>
      <p:sp>
        <p:nvSpPr>
          <p:cNvPr id="18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2743200" y="3584448"/>
            <a:ext cx="6248400" cy="762000"/>
          </a:xfrm>
        </p:spPr>
        <p:txBody>
          <a:bodyPr>
            <a:noAutofit/>
          </a:bodyPr>
          <a:lstStyle>
            <a:lvl1pPr>
              <a:buNone/>
              <a:defRPr sz="3600"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-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872"/>
            <a:ext cx="8229600" cy="566928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SzPct val="80000"/>
              <a:buFont typeface="Courier New" pitchFamily="49" charset="0"/>
              <a:buChar char="o"/>
              <a:defRPr/>
            </a:lvl2pPr>
            <a:lvl3pPr>
              <a:buFont typeface="Calibri" pitchFamily="34" charset="0"/>
              <a:buChar char="–"/>
              <a:defRPr/>
            </a:lvl3pPr>
            <a:lvl4pPr>
              <a:buFont typeface="Wingdings" pitchFamily="2" charset="2"/>
              <a:buChar char="§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-109" charset="-128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267200"/>
          </a:xfrm>
        </p:spPr>
        <p:txBody>
          <a:bodyPr/>
          <a:lstStyle>
            <a:lvl1pPr>
              <a:defRPr sz="24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67200"/>
          </a:xfrm>
        </p:spPr>
        <p:txBody>
          <a:bodyPr/>
          <a:lstStyle>
            <a:lvl1pPr>
              <a:defRPr sz="24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648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Text, Object -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buSzPct val="80000"/>
              <a:buFont typeface="Courier New" pitchFamily="49" charset="0"/>
              <a:buChar char="o"/>
              <a:defRPr sz="2400"/>
            </a:lvl2pPr>
            <a:lvl3pPr marL="1258888" indent="-344488"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724400"/>
          </a:xfr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872"/>
            <a:ext cx="8229600" cy="566928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SzPct val="80000"/>
              <a:buFont typeface="Courier New" pitchFamily="49" charset="0"/>
              <a:buChar char="o"/>
              <a:defRPr/>
            </a:lvl2pPr>
            <a:lvl3pPr>
              <a:buFont typeface="Calibri" pitchFamily="34" charset="0"/>
              <a:buChar char="–"/>
              <a:defRPr/>
            </a:lvl3pPr>
            <a:lvl4pPr>
              <a:buFont typeface="Wingdings" pitchFamily="2" charset="2"/>
              <a:buChar char="§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267200"/>
          </a:xfrm>
        </p:spPr>
        <p:txBody>
          <a:bodyPr/>
          <a:lstStyle>
            <a:lvl1pPr>
              <a:defRPr sz="24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67200"/>
          </a:xfrm>
        </p:spPr>
        <p:txBody>
          <a:bodyPr/>
          <a:lstStyle>
            <a:lvl1pPr>
              <a:defRPr sz="24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648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Text, Object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buSzPct val="80000"/>
              <a:buFont typeface="Courier New" pitchFamily="49" charset="0"/>
              <a:buChar char="o"/>
              <a:defRPr sz="24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724400"/>
          </a:xfr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56356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" y="2590800"/>
            <a:ext cx="8229600" cy="609600"/>
          </a:xfrm>
        </p:spPr>
        <p:txBody>
          <a:bodyPr>
            <a:normAutofit/>
          </a:bodyPr>
          <a:lstStyle>
            <a:lvl1pPr algn="ctr"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0" y="75882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-109" charset="-128"/>
              <a:cs typeface="+mn-cs"/>
            </a:endParaRPr>
          </a:p>
        </p:txBody>
      </p:sp>
      <p:pic>
        <p:nvPicPr>
          <p:cNvPr id="5" name="Picture 4" descr="bluebaseline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6647688"/>
            <a:ext cx="9144000" cy="2168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05800" y="6629400"/>
            <a:ext cx="38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2F19B7-D418-4022-ADCB-81F2774CAD6C}" type="slidenum">
              <a:rPr lang="en-US" sz="1100" smtClean="0">
                <a:solidFill>
                  <a:schemeClr val="bg1"/>
                </a:solidFill>
              </a:rPr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100" dirty="0" smtClean="0">
              <a:solidFill>
                <a:schemeClr val="bg1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2" r:id="rId4"/>
    <p:sldLayoutId id="2147483662" r:id="rId5"/>
    <p:sldLayoutId id="2147483663" r:id="rId6"/>
    <p:sldLayoutId id="2147483669" r:id="rId7"/>
    <p:sldLayoutId id="2147483665" r:id="rId8"/>
    <p:sldLayoutId id="2147483667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4800" y="1143000"/>
            <a:ext cx="8686800" cy="1219200"/>
          </a:xfrm>
        </p:spPr>
        <p:txBody>
          <a:bodyPr anchor="b"/>
          <a:lstStyle/>
          <a:p>
            <a:r>
              <a:rPr lang="en-US" sz="3600" dirty="0" smtClean="0"/>
              <a:t>Energy Production and Water Use Trends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209800" y="3810000"/>
            <a:ext cx="6400800" cy="2438400"/>
          </a:xfrm>
        </p:spPr>
        <p:txBody>
          <a:bodyPr>
            <a:noAutofit/>
          </a:bodyPr>
          <a:lstStyle/>
          <a:p>
            <a:pPr marL="0" indent="0"/>
            <a:r>
              <a:rPr lang="en-US" sz="1800" dirty="0" smtClean="0"/>
              <a:t>Jordan Macknick</a:t>
            </a:r>
            <a:endParaRPr lang="en-US" sz="1800" b="0" dirty="0"/>
          </a:p>
          <a:p>
            <a:pPr marL="0" indent="0"/>
            <a:r>
              <a:rPr lang="en-US" sz="1800" dirty="0" smtClean="0"/>
              <a:t>WSWC-WGA </a:t>
            </a:r>
            <a:r>
              <a:rPr lang="en-US" sz="1800" dirty="0"/>
              <a:t>Energy/Water Workshop </a:t>
            </a:r>
            <a:endParaRPr lang="en-US" sz="1800" dirty="0" smtClean="0"/>
          </a:p>
          <a:p>
            <a:pPr marL="0" indent="0"/>
            <a:r>
              <a:rPr lang="en-US" sz="1800" dirty="0" smtClean="0"/>
              <a:t>April 2, 2013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991600" cy="566928"/>
          </a:xfrm>
        </p:spPr>
        <p:txBody>
          <a:bodyPr>
            <a:noAutofit/>
          </a:bodyPr>
          <a:lstStyle/>
          <a:p>
            <a:r>
              <a:rPr lang="en-US" sz="2800" dirty="0" smtClean="0"/>
              <a:t>Shale gas development water use is variable, </a:t>
            </a:r>
            <a:br>
              <a:rPr lang="en-US" sz="2800" dirty="0" smtClean="0"/>
            </a:br>
            <a:r>
              <a:rPr lang="en-US" sz="2800" dirty="0" smtClean="0"/>
              <a:t>but generally less than what is required for operations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61030"/>
            <a:ext cx="8763000" cy="563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324600"/>
            <a:ext cx="6172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Meldrum , J., Nettles-Anderson, S., Heath, G., and J. Macknick. Life Cycle Water Use for Electricity Generation: A Review and Harmonization of Literature Estimates.” (2013)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3380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Life Cycle Water Use (Shale Gas wastewater management)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23999"/>
            <a:ext cx="4357441" cy="262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0" y="1523999"/>
            <a:ext cx="4382927" cy="263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07467" y="4267199"/>
            <a:ext cx="4221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Colorado</a:t>
            </a:r>
            <a:r>
              <a:rPr lang="en-US" sz="1600" dirty="0" smtClean="0"/>
              <a:t>: Trends in wastewater management at gas development sites (2008-2011)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84753" y="4289960"/>
            <a:ext cx="4411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Pennsylvania</a:t>
            </a:r>
            <a:r>
              <a:rPr lang="en-US" sz="1600" dirty="0" smtClean="0"/>
              <a:t>: Trends in wastewater management at gas development sites (2008-2011)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6248400"/>
            <a:ext cx="647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 Logan, J., Heath, G., </a:t>
            </a:r>
            <a:r>
              <a:rPr lang="en-US" sz="1000" dirty="0" err="1"/>
              <a:t>deLone</a:t>
            </a:r>
            <a:r>
              <a:rPr lang="en-US" sz="1000" dirty="0"/>
              <a:t> Paranhos, E., Boyd, W., Carlson, K. Macknick, J. Natural Gas and the Transformation of the U.S. Energy Sector: Electricity. </a:t>
            </a:r>
            <a:r>
              <a:rPr lang="en-US" sz="1000" dirty="0" smtClean="0"/>
              <a:t>NREL/TP-6A50-55538. </a:t>
            </a:r>
            <a:r>
              <a:rPr lang="en-US" sz="1000" dirty="0"/>
              <a:t>(2012)</a:t>
            </a: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84753" y="5334000"/>
            <a:ext cx="90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From 2008-2011, Pennsylvania eliminated surface water discharge and greatly increased recycling, whereas Colorado increased surface water discharge and hadn’t yet adopted recycling practices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53772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18872"/>
            <a:ext cx="9067800" cy="566928"/>
          </a:xfrm>
        </p:spPr>
        <p:txBody>
          <a:bodyPr>
            <a:noAutofit/>
          </a:bodyPr>
          <a:lstStyle/>
          <a:p>
            <a:r>
              <a:rPr lang="en-US" sz="3600" dirty="0" smtClean="0"/>
              <a:t>Summary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915400" cy="5181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National level withdrawals have remained relatively constant the past 30 years</a:t>
            </a:r>
          </a:p>
          <a:p>
            <a:r>
              <a:rPr lang="en-US" dirty="0" smtClean="0"/>
              <a:t>Projections of future power sector withdrawals and consumptive uses may increase and/or decrease </a:t>
            </a:r>
          </a:p>
          <a:p>
            <a:r>
              <a:rPr lang="en-US" dirty="0" smtClean="0"/>
              <a:t>Regional projections may differ substantially from national projections</a:t>
            </a:r>
            <a:endParaRPr lang="en-US" dirty="0"/>
          </a:p>
          <a:p>
            <a:r>
              <a:rPr lang="en-US" dirty="0" smtClean="0"/>
              <a:t>Water use trends depend on a number of factors:</a:t>
            </a:r>
          </a:p>
          <a:p>
            <a:pPr lvl="1"/>
            <a:r>
              <a:rPr lang="en-US" dirty="0" smtClean="0"/>
              <a:t>Plant Retirements</a:t>
            </a:r>
          </a:p>
          <a:p>
            <a:pPr lvl="1"/>
            <a:r>
              <a:rPr lang="en-US" dirty="0" smtClean="0"/>
              <a:t>New Power Plants (fuel choice)</a:t>
            </a:r>
          </a:p>
          <a:p>
            <a:pPr lvl="1"/>
            <a:r>
              <a:rPr lang="en-US" dirty="0"/>
              <a:t>Power Plant Characteristics</a:t>
            </a:r>
          </a:p>
          <a:p>
            <a:pPr lvl="1"/>
            <a:r>
              <a:rPr lang="en-US" dirty="0" smtClean="0"/>
              <a:t>Cooling System Choices</a:t>
            </a:r>
          </a:p>
          <a:p>
            <a:pPr lvl="1"/>
            <a:r>
              <a:rPr lang="en-US" dirty="0" smtClean="0"/>
              <a:t>Regional Dynamics</a:t>
            </a:r>
          </a:p>
          <a:p>
            <a:r>
              <a:rPr lang="en-US" dirty="0" smtClean="0"/>
              <a:t>Life cycle water use trends can also be important for decision-makers </a:t>
            </a:r>
          </a:p>
          <a:p>
            <a:r>
              <a:rPr lang="en-US" dirty="0" smtClean="0"/>
              <a:t>Wastewater treatment method trends from the power sector life cycle can vary regionally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04549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</a:p>
          <a:p>
            <a:endParaRPr lang="en-US" dirty="0" smtClean="0"/>
          </a:p>
          <a:p>
            <a:r>
              <a:rPr lang="en-US" dirty="0" smtClean="0"/>
              <a:t>Jordan.Macknick@nrel.gov</a:t>
            </a:r>
          </a:p>
          <a:p>
            <a:r>
              <a:rPr lang="en-US" dirty="0" smtClean="0"/>
              <a:t>303-275-3828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29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Historical Water Withdrawals, 1950-2005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http://i1132.photobucket.com/albums/m564/Kalpa2/chartsKalpaBigPictureAgriculture/2-16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199"/>
            <a:ext cx="8229600" cy="571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757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Operational Water Consumption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5" y="838200"/>
            <a:ext cx="9108445" cy="5410200"/>
          </a:xfrm>
        </p:spPr>
      </p:pic>
      <p:sp>
        <p:nvSpPr>
          <p:cNvPr id="5" name="TextBox 4"/>
          <p:cNvSpPr txBox="1"/>
          <p:nvPr/>
        </p:nvSpPr>
        <p:spPr>
          <a:xfrm>
            <a:off x="304800" y="6248400"/>
            <a:ext cx="861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Source: Macknick, J., Newmark, R., Heath, G., and Hallett, KC. 2012. Operational water consumption and withdrawal factors for electricity generating technologies: a review of existing literature. Environmental Research Letters. 7 (045802).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98284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Operational Water </a:t>
            </a:r>
            <a:r>
              <a:rPr lang="en-US" dirty="0" smtClean="0"/>
              <a:t>Withdrawal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" y="762000"/>
            <a:ext cx="9133367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6248400"/>
            <a:ext cx="861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Source: Macknick, J., Newmark, R., Heath, G., and Hallett, KC. 2012. Operational water consumption and withdrawal factors for electricity generating technologies: a review of existing literature. Environmental Research Letters. 7 (045802).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2587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18872"/>
            <a:ext cx="8915400" cy="566928"/>
          </a:xfrm>
        </p:spPr>
        <p:txBody>
          <a:bodyPr>
            <a:noAutofit/>
          </a:bodyPr>
          <a:lstStyle/>
          <a:p>
            <a:r>
              <a:rPr lang="en-US" sz="2400" dirty="0" smtClean="0"/>
              <a:t>Different clean energy scenarios have different water use profiles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8" y="1216924"/>
            <a:ext cx="5312392" cy="503147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838200"/>
            <a:ext cx="3554095" cy="2572385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3823287"/>
            <a:ext cx="3505200" cy="242511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4800" y="6248400"/>
            <a:ext cx="8610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Source: Macknick, J., Sattler, S., Averyt, K., Clemmer, S., and Rogers, J. 2012. The water implications of generating electricity: water use across the United States based on different electricity pathways through 2050. Environmental Research Letters. 7 (045803). </a:t>
            </a:r>
            <a:endParaRPr lang="en-US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6324600" y="1078424"/>
            <a:ext cx="1905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</a:rPr>
              <a:t>National level withdrawals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24600" y="4038600"/>
            <a:ext cx="1905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</a:rPr>
              <a:t>National level consumption</a:t>
            </a:r>
            <a:endParaRPr lang="en-US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8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644098"/>
            <a:ext cx="9372600" cy="5832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8872"/>
            <a:ext cx="9144000" cy="566928"/>
          </a:xfrm>
        </p:spPr>
        <p:txBody>
          <a:bodyPr>
            <a:noAutofit/>
          </a:bodyPr>
          <a:lstStyle/>
          <a:p>
            <a:r>
              <a:rPr lang="en-US" sz="2000" dirty="0" smtClean="0"/>
              <a:t>But, regional trends in water use may differ from national </a:t>
            </a:r>
            <a:r>
              <a:rPr lang="en-US" sz="2000" dirty="0" smtClean="0"/>
              <a:t>trends (withdrawals)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6336268"/>
            <a:ext cx="861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Source: Macknick, J., Sattler, S., Averyt, K., Clemmer, S., and Rogers, J. 2012. The water implications of generating electricity: water use across the United States based on different electricity pathways through 2050. Environmental Research Letters. 7 (045803).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65811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8872"/>
            <a:ext cx="9144000" cy="566928"/>
          </a:xfrm>
        </p:spPr>
        <p:txBody>
          <a:bodyPr>
            <a:noAutofit/>
          </a:bodyPr>
          <a:lstStyle/>
          <a:p>
            <a:r>
              <a:rPr lang="en-US" sz="2000" dirty="0" smtClean="0"/>
              <a:t>But, regional trends in water use may differ from national </a:t>
            </a:r>
            <a:r>
              <a:rPr lang="en-US" sz="2000" dirty="0" smtClean="0"/>
              <a:t>trends (consumption)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56211_WaterConsumptionMap_v4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067800" cy="563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" y="6336268"/>
            <a:ext cx="861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Source: Macknick, J., Sattler, S., Averyt, K., Clemmer, S., and Rogers, J. 2012. The water implications of generating electricity: water use across the United States based on different electricity pathways through 2050. Environmental Research Letters. 7 (045803).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9654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8872"/>
            <a:ext cx="9144000" cy="643128"/>
          </a:xfrm>
        </p:spPr>
        <p:txBody>
          <a:bodyPr>
            <a:noAutofit/>
          </a:bodyPr>
          <a:lstStyle/>
          <a:p>
            <a:r>
              <a:rPr lang="en-US" sz="2000" dirty="0" smtClean="0"/>
              <a:t>Water </a:t>
            </a:r>
            <a:r>
              <a:rPr lang="en-US" sz="2000" dirty="0" smtClean="0"/>
              <a:t>use varies greatly depending on </a:t>
            </a:r>
            <a:r>
              <a:rPr lang="en-US" sz="2000" dirty="0" smtClean="0"/>
              <a:t>site- and technology-specific </a:t>
            </a:r>
            <a:r>
              <a:rPr lang="en-US" sz="2000" dirty="0" smtClean="0"/>
              <a:t>characteristics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66800"/>
            <a:ext cx="8153400" cy="525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24600"/>
            <a:ext cx="6172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Meldrum , J., Nettles-Anderson, S., Heath, G., and J. Macknick. Life Cycle Water Use for Electricity Generation: A Review and Harmonization of Literature Estimates.” (2013)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4992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Life Cycle Water Consumption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838200"/>
            <a:ext cx="6477000" cy="5791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96000"/>
            <a:ext cx="2438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Meldrum , J., Nettles-Anderson, S., Heath, G., and J. Macknick. Life Cycle Water Use for Electricity Generation: A Review and Harmonization of Literature Estimates.” (2013)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8364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S EW framing_r4">
  <a:themeElements>
    <a:clrScheme name="Custom 2">
      <a:dk1>
        <a:srgbClr val="FFFFFF"/>
      </a:dk1>
      <a:lt1>
        <a:srgbClr val="0079C1"/>
      </a:lt1>
      <a:dk2>
        <a:srgbClr val="FFC425"/>
      </a:dk2>
      <a:lt2>
        <a:srgbClr val="8DC63F"/>
      </a:lt2>
      <a:accent1>
        <a:srgbClr val="0079C1"/>
      </a:accent1>
      <a:accent2>
        <a:srgbClr val="00A4E4"/>
      </a:accent2>
      <a:accent3>
        <a:srgbClr val="F6A01A"/>
      </a:accent3>
      <a:accent4>
        <a:srgbClr val="5E9732"/>
      </a:accent4>
      <a:accent5>
        <a:srgbClr val="933C06"/>
      </a:accent5>
      <a:accent6>
        <a:srgbClr val="6A737B"/>
      </a:accent6>
      <a:hlink>
        <a:srgbClr val="0079C1"/>
      </a:hlink>
      <a:folHlink>
        <a:srgbClr val="00A4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NAS EW framing_r4.potx</Template>
  <TotalTime>8425</TotalTime>
  <Words>649</Words>
  <Application>Microsoft Office PowerPoint</Application>
  <PresentationFormat>On-screen Show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NAS EW framing_r4</vt:lpstr>
      <vt:lpstr>PowerPoint Presentation</vt:lpstr>
      <vt:lpstr>Historical Water Withdrawals, 1950-2005</vt:lpstr>
      <vt:lpstr>Operational Water Consumption</vt:lpstr>
      <vt:lpstr>Operational Water Withdrawal</vt:lpstr>
      <vt:lpstr>Different clean energy scenarios have different water use profiles</vt:lpstr>
      <vt:lpstr>But, regional trends in water use may differ from national trends (withdrawals)</vt:lpstr>
      <vt:lpstr>But, regional trends in water use may differ from national trends (consumption)</vt:lpstr>
      <vt:lpstr>Water use varies greatly depending on site- and technology-specific characteristics</vt:lpstr>
      <vt:lpstr>Life Cycle Water Consumption</vt:lpstr>
      <vt:lpstr>Shale gas development water use is variable,  but generally less than what is required for operations</vt:lpstr>
      <vt:lpstr>Life Cycle Water Use (Shale Gas wastewater management)</vt:lpstr>
      <vt:lpstr>Summary</vt:lpstr>
      <vt:lpstr>PowerPoint Presentation</vt:lpstr>
    </vt:vector>
  </TitlesOfParts>
  <Company>NREL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Carolyn Mathias</dc:creator>
  <cp:lastModifiedBy>jmacknick</cp:lastModifiedBy>
  <cp:revision>114</cp:revision>
  <dcterms:created xsi:type="dcterms:W3CDTF">2012-03-14T19:19:53Z</dcterms:created>
  <dcterms:modified xsi:type="dcterms:W3CDTF">2013-04-02T15:05:03Z</dcterms:modified>
</cp:coreProperties>
</file>