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5" r:id="rId3"/>
    <p:sldMasterId id="2147483698" r:id="rId4"/>
    <p:sldMasterId id="2147483710" r:id="rId5"/>
    <p:sldMasterId id="2147483723" r:id="rId6"/>
  </p:sldMasterIdLst>
  <p:notesMasterIdLst>
    <p:notesMasterId r:id="rId19"/>
  </p:notesMasterIdLst>
  <p:sldIdLst>
    <p:sldId id="277" r:id="rId7"/>
    <p:sldId id="278" r:id="rId8"/>
    <p:sldId id="279" r:id="rId9"/>
    <p:sldId id="289" r:id="rId10"/>
    <p:sldId id="281" r:id="rId11"/>
    <p:sldId id="290" r:id="rId12"/>
    <p:sldId id="291" r:id="rId13"/>
    <p:sldId id="292" r:id="rId14"/>
    <p:sldId id="284" r:id="rId15"/>
    <p:sldId id="286" r:id="rId16"/>
    <p:sldId id="287" r:id="rId17"/>
    <p:sldId id="28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2947" autoAdjust="0"/>
  </p:normalViewPr>
  <p:slideViewPr>
    <p:cSldViewPr snapToGrid="0" snapToObjects="1">
      <p:cViewPr varScale="1">
        <p:scale>
          <a:sx n="164" d="100"/>
          <a:sy n="164" d="100"/>
        </p:scale>
        <p:origin x="-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D11F9-725B-9442-88CC-A10EF8D6CBDA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0CEDE-331C-DA4D-87E4-468488E6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4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with some background</a:t>
            </a:r>
            <a:r>
              <a:rPr lang="en-US" baseline="0" dirty="0" smtClean="0"/>
              <a:t> on how </a:t>
            </a:r>
            <a:r>
              <a:rPr lang="en-US" baseline="0" dirty="0" err="1" smtClean="0"/>
              <a:t>insar</a:t>
            </a:r>
            <a:r>
              <a:rPr lang="en-US" baseline="0" dirty="0" smtClean="0"/>
              <a:t> can help monitor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What can be done now </a:t>
            </a:r>
          </a:p>
          <a:p>
            <a:r>
              <a:rPr lang="en-US" baseline="0" dirty="0" smtClean="0"/>
              <a:t>End with some comments on how this fits into the larger picture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49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Top: well in</a:t>
            </a:r>
            <a:r>
              <a:rPr lang="en-US" baseline="0" dirty="0" smtClean="0"/>
              <a:t> subsidence bowl </a:t>
            </a:r>
          </a:p>
          <a:p>
            <a:r>
              <a:rPr lang="en-US" baseline="0" dirty="0" smtClean="0"/>
              <a:t>Middle: Well outside of bowl- not much subsidence, stronger seasonal signal, wet 2011</a:t>
            </a:r>
          </a:p>
          <a:p>
            <a:r>
              <a:rPr lang="en-US" baseline="0" dirty="0" smtClean="0"/>
              <a:t>Bottom: southern bowl (off to E) causes subsidence on Aqueduct. </a:t>
            </a:r>
          </a:p>
          <a:p>
            <a:r>
              <a:rPr lang="en-US" baseline="0" dirty="0" smtClean="0"/>
              <a:t>2 wells drop about same (~20 m) but subsidence different =&gt; subsurface geology?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115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Experimental project with Italian Space Agency</a:t>
            </a:r>
            <a:r>
              <a:rPr lang="en-US" baseline="0" dirty="0" smtClean="0"/>
              <a:t> to evaluate use of CSK</a:t>
            </a:r>
          </a:p>
          <a:p>
            <a:r>
              <a:rPr lang="en-US" baseline="0" dirty="0" smtClean="0"/>
              <a:t>Same 3 points as PALSAR.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43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Working</a:t>
            </a:r>
            <a:r>
              <a:rPr lang="en-US" baseline="0" dirty="0" smtClean="0"/>
              <a:t> on the quantitative interpretation of subsidence </a:t>
            </a:r>
          </a:p>
          <a:p>
            <a:r>
              <a:rPr lang="en-US" baseline="0" dirty="0" smtClean="0"/>
              <a:t>New project will use Radarsat-2 data, then could use any new data </a:t>
            </a:r>
          </a:p>
          <a:p>
            <a:r>
              <a:rPr lang="en-US" baseline="0" dirty="0" smtClean="0"/>
              <a:t>NI-SAR may be ~ 2020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840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big problems is the data is 4D and must be</a:t>
            </a:r>
            <a:r>
              <a:rPr lang="en-US" baseline="0" dirty="0" smtClean="0"/>
              <a:t> presented in 2D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92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34C89466-68AA-684F-9C05-5D5985DEF4CC}" type="slidenum">
              <a:rPr lang="en-US" sz="1200">
                <a:solidFill>
                  <a:srgbClr val="000000"/>
                </a:solidFill>
              </a:rPr>
              <a:pPr/>
              <a:t>3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Plot at lower right shows depth to water, but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is same for subsidence 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Elastic (seasonal) component yields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fine sinusoid, inelastic compaction leads to long-term decrease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Note that compaction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(and subsidence) happens in the fine-grained aquitards 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Time constant of long-term decline could be 10’s-100’s years </a:t>
            </a: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Some aquifers not affected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by compaction and subsidence, but most are: Alluvial valleys, Deltas, … 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5C00D4F-0D99-E747-B7AD-29D69090AF3B}" type="slidenum">
              <a:rPr lang="en-US" sz="1200">
                <a:solidFill>
                  <a:prstClr val="black"/>
                </a:solidFill>
              </a:rPr>
              <a:pPr/>
              <a:t>4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0300" y="674688"/>
            <a:ext cx="4597400" cy="3448050"/>
          </a:xfrm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4346575"/>
            <a:ext cx="5070475" cy="41227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r>
              <a:rPr lang="en-US" dirty="0" smtClean="0"/>
              <a:t>Point out: line of sight measure</a:t>
            </a:r>
          </a:p>
          <a:p>
            <a:pPr eaLnBrk="1" hangingPunct="1"/>
            <a:r>
              <a:rPr lang="en-US" dirty="0" smtClean="0"/>
              <a:t>One fringe cycle is ½ wavelength (C-band =&gt; 2.8 cm) </a:t>
            </a:r>
          </a:p>
          <a:p>
            <a:pPr eaLnBrk="1" hangingPunct="1"/>
            <a:r>
              <a:rPr lang="en-US" dirty="0" smtClean="0"/>
              <a:t>Typical periods</a:t>
            </a:r>
            <a:r>
              <a:rPr lang="en-US" baseline="0" dirty="0" smtClean="0"/>
              <a:t> are ~ 1 month</a:t>
            </a:r>
          </a:p>
          <a:p>
            <a:pPr eaLnBrk="1" hangingPunct="1"/>
            <a:r>
              <a:rPr lang="en-US" baseline="0" dirty="0" smtClean="0"/>
              <a:t>Don’t always come back to same place =&gt; sensitive to </a:t>
            </a:r>
            <a:r>
              <a:rPr lang="en-US" baseline="0" dirty="0" err="1" smtClean="0"/>
              <a:t>topo</a:t>
            </a:r>
            <a:r>
              <a:rPr lang="en-US" baseline="0" dirty="0" smtClean="0"/>
              <a:t>, but </a:t>
            </a:r>
            <a:r>
              <a:rPr lang="en-US" baseline="0" dirty="0" err="1" smtClean="0"/>
              <a:t>topo</a:t>
            </a:r>
            <a:r>
              <a:rPr lang="en-US" baseline="0" dirty="0" smtClean="0"/>
              <a:t> can be subtracted! </a:t>
            </a:r>
            <a:endParaRPr lang="en-US" dirty="0" smtClean="0"/>
          </a:p>
          <a:p>
            <a:pPr eaLnBrk="1" hangingPunct="1"/>
            <a:r>
              <a:rPr lang="en-US" dirty="0" smtClean="0"/>
              <a:t>Landers EQ, 1992- one of the first applications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data for California from 1992 to 2011</a:t>
            </a:r>
          </a:p>
          <a:p>
            <a:r>
              <a:rPr lang="en-US" dirty="0" smtClean="0"/>
              <a:t>Includes ERS, Envisat, PALSAR, Radarsat</a:t>
            </a:r>
          </a:p>
          <a:p>
            <a:r>
              <a:rPr lang="en-US" dirty="0" smtClean="0"/>
              <a:t>But temporal coverage is not complete </a:t>
            </a:r>
          </a:p>
          <a:p>
            <a:r>
              <a:rPr lang="en-US" dirty="0" smtClean="0"/>
              <a:t>Radarsat-1 died in March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07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9CA3E9E-EA84-A346-A46A-9FB97D5C8B8F}" type="slidenum">
              <a:rPr lang="en-US" sz="1200">
                <a:solidFill>
                  <a:srgbClr val="000000"/>
                </a:solidFill>
              </a:rPr>
              <a:pPr/>
              <a:t>6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Data in archives for all of California because of tectonic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studies</a:t>
            </a: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This is a still for the video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(next slide). Will give time to explain what will be seen </a:t>
            </a: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Most effects are elastic/seasonal </a:t>
            </a: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Note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Newport-Inglewood fault blocks groundwater (early 1998 and at end)</a:t>
            </a:r>
          </a:p>
          <a:p>
            <a:pPr eaLnBrk="1" hangingPunct="1"/>
            <a:r>
              <a:rPr lang="en-US" baseline="0" dirty="0" smtClean="0">
                <a:ea typeface="ＭＳ Ｐゴシック" charset="0"/>
                <a:cs typeface="ＭＳ Ｐゴシック" charset="0"/>
              </a:rPr>
              <a:t>Note deep ‘pit’ develops in Pomona- permanent subsidence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8967C13C-8842-604A-849D-7E1D1FF3A1BC}" type="slidenum">
              <a:rPr lang="en-US" sz="1200">
                <a:solidFill>
                  <a:srgbClr val="000000"/>
                </a:solidFill>
              </a:rPr>
              <a:pPr/>
              <a:t>7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Most effects are elastic/seasonal </a:t>
            </a: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Note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Newport-Inglewood fault blocks groundwater (early 1998 and at end)</a:t>
            </a:r>
          </a:p>
          <a:p>
            <a:pPr eaLnBrk="1" hangingPunct="1"/>
            <a:r>
              <a:rPr lang="en-US" baseline="0" dirty="0" smtClean="0">
                <a:ea typeface="ＭＳ Ｐゴシック" charset="0"/>
                <a:cs typeface="ＭＳ Ｐゴシック" charset="0"/>
              </a:rPr>
              <a:t>Note deep ‘pit’ develops in Pomona- permanent subsidence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41EF774-C794-8046-BD1B-82A17BAAFBD6}" type="slidenum">
              <a:rPr lang="en-US" sz="1200">
                <a:solidFill>
                  <a:srgbClr val="000000"/>
                </a:solidFill>
              </a:rPr>
              <a:pPr/>
              <a:t>8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Deep subsidence</a:t>
            </a:r>
            <a:r>
              <a:rPr lang="en-US" baseline="0" dirty="0" smtClean="0"/>
              <a:t> bowl in southern CV </a:t>
            </a:r>
          </a:p>
          <a:p>
            <a:r>
              <a:rPr lang="en-US" baseline="0" dirty="0" smtClean="0"/>
              <a:t>Affects groundwater storage and also aqueducts and high-speed rail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21AA1-6131-654A-A86A-9CC5AA5B228A}" type="slidenum">
              <a:rPr lang="en-US" smtClean="0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56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02047-4EFA-2548-99D6-56ABFDBED3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C9329D-58C6-B245-AD6E-1EF772887C3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62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33CDD-5C99-D440-A261-597BE88722B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46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CA071-2761-4B4F-99B6-06FBA4934E5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613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3240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3163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523229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1946275"/>
            <a:ext cx="1695450" cy="4019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1613" y="1946275"/>
            <a:ext cx="1697037" cy="4019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5037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4415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8151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1787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D9D81B-0E63-714C-A852-A9A4109A7C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40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856037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464299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394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3500" y="179388"/>
            <a:ext cx="1838325" cy="57864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179388"/>
            <a:ext cx="5367337" cy="5786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8181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F5030-6D51-B64E-8A8F-857070B3FCE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97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8B8F5-F69C-FD4A-8389-5E54B508348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439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9ADE3-6608-8748-9B12-0F0C2D3888C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497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49FAF0-BF7D-0B40-B001-414AFBE10A1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380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0EE3E0-EE8B-CD43-9BED-BE86EA2AED8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28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74AF31-981B-3A49-9D29-2E4BE64DEA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4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1446B1-92C4-9241-B616-4F4FC042E9B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16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2D25B-D2C3-0F47-BEF1-1540A77AE8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23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1D017E-A99B-E94C-A3E0-8BF38CAC215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77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A3082-4977-AF43-9786-69BABCEBDD7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4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4FC80-474E-674C-9B0E-DF1F2B8FD3B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6854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636CD8-001E-CB45-812E-EE5469DA41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630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C686A-9F57-174F-AD75-268D23092EA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509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1024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742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5278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769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C0921-3FBC-9247-B8CF-E136DD9F5B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535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3276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743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26842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0478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0671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22524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99473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F5030-6D51-B64E-8A8F-857070B3FCE0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2588130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8B8F5-F69C-FD4A-8389-5E54B5083488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720425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9ADE3-6608-8748-9B12-0F0C2D3888C1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810931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58779F-C4D7-7145-8BF4-DFEAD07ABB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297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49FAF0-BF7D-0B40-B001-414AFBE10A1D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51658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0EE3E0-EE8B-CD43-9BED-BE86EA2AED81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9344858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74AF31-981B-3A49-9D29-2E4BE64DEAEB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14116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2D25B-D2C3-0F47-BEF1-1540A77AE8E1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09491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1D017E-A99B-E94C-A3E0-8BF38CAC2154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8456133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A3082-4977-AF43-9786-69BABCEBDD7E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9499774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4FC80-474E-674C-9B0E-DF1F2B8FD3B6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6271406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636CD8-001E-CB45-812E-EE5469DA41D2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0575804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C686A-9F57-174F-AD75-268D23092EAD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2374004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F5030-6D51-B64E-8A8F-857070B3FCE0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85371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0E278-EF99-A74C-92C8-B88B34456A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247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8B8F5-F69C-FD4A-8389-5E54B5083488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1603883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9ADE3-6608-8748-9B12-0F0C2D3888C1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6642187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49FAF0-BF7D-0B40-B001-414AFBE10A1D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6725708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0EE3E0-EE8B-CD43-9BED-BE86EA2AED81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837603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74AF31-981B-3A49-9D29-2E4BE64DEAEB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7591818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2D25B-D2C3-0F47-BEF1-1540A77AE8E1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1165118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1D017E-A99B-E94C-A3E0-8BF38CAC2154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0455109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A3082-4977-AF43-9786-69BABCEBDD7E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1524387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4FC80-474E-674C-9B0E-DF1F2B8FD3B6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210595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636CD8-001E-CB45-812E-EE5469DA41D2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17899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422C2-4554-1B4A-927D-4331262CA0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750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C686A-9F57-174F-AD75-268D23092EAD}" type="slidenum">
              <a:rPr lang="en-US">
                <a:solidFill>
                  <a:srgbClr val="000000"/>
                </a:solidFill>
                <a:latin typeface="Times"/>
              </a:rPr>
              <a:pPr/>
              <a:t>‹#›</a:t>
            </a:fld>
            <a:endParaRPr lang="en-US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6290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A388-E329-594D-91B0-AC66F5706AB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4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1CD1C2-1A5A-5F4D-AFE2-88E1A812F94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4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29945EA2-E27B-9945-BD0F-CAA5D0407F43}" type="slidenum">
              <a:rPr lang="en-US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3763" y="179388"/>
            <a:ext cx="735806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4291" tIns="32146" rIns="64291" bIns="321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1946275"/>
            <a:ext cx="3544887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4291" tIns="32146" rIns="64291" bIns="321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txStyles>
    <p:titleStyle>
      <a:lvl1pPr marL="17463" indent="-17463" algn="ctr" defTabSz="642938" rtl="0" eaLnBrk="0" fontAlgn="base" hangingPunct="0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marL="17463" indent="-17463" algn="ctr" defTabSz="642938" rtl="0" eaLnBrk="0" fontAlgn="base" hangingPunct="0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  <a:ea typeface="ＭＳ Ｐゴシック" charset="-128"/>
          <a:cs typeface="ＭＳ Ｐゴシック" charset="-128"/>
        </a:defRPr>
      </a:lvl2pPr>
      <a:lvl3pPr marL="17463" indent="-17463" algn="ctr" defTabSz="642938" rtl="0" eaLnBrk="0" fontAlgn="base" hangingPunct="0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  <a:ea typeface="ＭＳ Ｐゴシック" charset="-128"/>
          <a:cs typeface="ＭＳ Ｐゴシック" charset="-128"/>
        </a:defRPr>
      </a:lvl3pPr>
      <a:lvl4pPr marL="17463" indent="-17463" algn="ctr" defTabSz="642938" rtl="0" eaLnBrk="0" fontAlgn="base" hangingPunct="0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  <a:ea typeface="ＭＳ Ｐゴシック" charset="-128"/>
          <a:cs typeface="ＭＳ Ｐゴシック" charset="-128"/>
        </a:defRPr>
      </a:lvl4pPr>
      <a:lvl5pPr marL="17463" indent="-17463" algn="ctr" defTabSz="642938" rtl="0" eaLnBrk="0" fontAlgn="base" hangingPunct="0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  <a:ea typeface="ＭＳ Ｐゴシック" charset="-128"/>
          <a:cs typeface="ＭＳ Ｐゴシック" charset="-128"/>
        </a:defRPr>
      </a:lvl5pPr>
      <a:lvl6pPr marL="474663" algn="ctr" defTabSz="642938" rtl="0" fontAlgn="base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</a:defRPr>
      </a:lvl6pPr>
      <a:lvl7pPr marL="931863" algn="ctr" defTabSz="642938" rtl="0" fontAlgn="base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</a:defRPr>
      </a:lvl7pPr>
      <a:lvl8pPr marL="1389063" algn="ctr" defTabSz="642938" rtl="0" fontAlgn="base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</a:defRPr>
      </a:lvl8pPr>
      <a:lvl9pPr marL="1846263" algn="ctr" defTabSz="642938" rtl="0" fontAlgn="base">
        <a:spcBef>
          <a:spcPct val="0"/>
        </a:spcBef>
        <a:spcAft>
          <a:spcPts val="138"/>
        </a:spcAft>
        <a:defRPr sz="5900">
          <a:solidFill>
            <a:schemeClr val="tx1"/>
          </a:solidFill>
          <a:latin typeface="Gill Sans" charset="0"/>
        </a:defRPr>
      </a:lvl9pPr>
    </p:titleStyle>
    <p:bodyStyle>
      <a:lvl1pPr marL="527050" indent="-303213" algn="l" defTabSz="642938" rtl="0" eaLnBrk="0" fontAlgn="base" hangingPunct="0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847725" indent="-303213" algn="l" defTabSz="642938" rtl="0" eaLnBrk="0" fontAlgn="base" hangingPunct="0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2pPr>
      <a:lvl3pPr marL="1169988" indent="-303213" algn="l" defTabSz="642938" rtl="0" eaLnBrk="0" fontAlgn="base" hangingPunct="0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3pPr>
      <a:lvl4pPr marL="1490663" indent="-303213" algn="l" defTabSz="642938" rtl="0" eaLnBrk="0" fontAlgn="base" hangingPunct="0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4pPr>
      <a:lvl5pPr marL="1812925" indent="-303213" algn="l" defTabSz="642938" rtl="0" eaLnBrk="0" fontAlgn="base" hangingPunct="0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5pPr>
      <a:lvl6pPr marL="2270125" indent="-303213" algn="l" defTabSz="642938" rtl="0" fontAlgn="base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6pPr>
      <a:lvl7pPr marL="2727325" indent="-303213" algn="l" defTabSz="642938" rtl="0" fontAlgn="base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7pPr>
      <a:lvl8pPr marL="3184525" indent="-303213" algn="l" defTabSz="642938" rtl="0" fontAlgn="base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8pPr>
      <a:lvl9pPr marL="3641725" indent="-303213" algn="l" defTabSz="642938" rtl="0" fontAlgn="base">
        <a:spcBef>
          <a:spcPct val="0"/>
        </a:spcBef>
        <a:spcAft>
          <a:spcPts val="2813"/>
        </a:spcAft>
        <a:buSzPct val="171000"/>
        <a:buFont typeface="Gill Sans" charset="0"/>
        <a:buChar char="•"/>
        <a:defRPr sz="22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5180ED8E-7359-2246-A173-D4C7986316C3}" type="slidenum">
              <a:rPr lang="en-US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A8CEF-DF5C-874B-898E-AE20AE75E0D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0"/>
                <a:cs typeface="ＭＳ Ｐゴシック" charset="0"/>
              </a:rPr>
              <a:pPr/>
              <a:t>9/16/2014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6456A-0BE4-3B4C-9E1E-EB099B682C1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0"/>
                <a:cs typeface="ＭＳ Ｐゴシック" charset="0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0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5180ED8E-7359-2246-A173-D4C7986316C3}" type="slidenum">
              <a:rPr lang="en-US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58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5180ED8E-7359-2246-A173-D4C7986316C3}" type="slidenum">
              <a:rPr lang="en-US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24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9.emf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2.jpe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emf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48.xml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5.e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1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ov"/><Relationship Id="rId2" Type="http://schemas.microsoft.com/office/2007/relationships/media" Target="../media/media1.mov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200" dirty="0">
                <a:latin typeface="Times" charset="0"/>
                <a:ea typeface="ＭＳ Ｐゴシック" charset="0"/>
                <a:cs typeface="ＭＳ Ｐゴシック" charset="0"/>
              </a:rPr>
              <a:t>Remote </a:t>
            </a:r>
            <a:r>
              <a:rPr lang="en-US" sz="3200" dirty="0" smtClean="0">
                <a:latin typeface="Times" charset="0"/>
                <a:ea typeface="ＭＳ Ｐゴシック" charset="0"/>
                <a:cs typeface="ＭＳ Ｐゴシック" charset="0"/>
              </a:rPr>
              <a:t>Monitoring of </a:t>
            </a:r>
            <a:r>
              <a:rPr lang="en-US" sz="3200" dirty="0">
                <a:latin typeface="Times" charset="0"/>
                <a:ea typeface="ＭＳ Ｐゴシック" charset="0"/>
                <a:cs typeface="ＭＳ Ｐゴシック" charset="0"/>
              </a:rPr>
              <a:t>Groundwater </a:t>
            </a:r>
            <a:r>
              <a:rPr lang="en-US" sz="3200" dirty="0" smtClean="0">
                <a:latin typeface="Times" charset="0"/>
                <a:ea typeface="ＭＳ Ｐゴシック" charset="0"/>
                <a:cs typeface="ＭＳ Ｐゴシック" charset="0"/>
              </a:rPr>
              <a:t/>
            </a:r>
            <a:br>
              <a:rPr lang="en-US" sz="3200" dirty="0" smtClean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latin typeface="Times" charset="0"/>
                <a:ea typeface="ＭＳ Ｐゴシック" charset="0"/>
                <a:cs typeface="ＭＳ Ｐゴシック" charset="0"/>
              </a:rPr>
              <a:t>with Orbital Radar</a:t>
            </a:r>
            <a:endParaRPr lang="en-US" sz="3200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Subtitle 5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2133600"/>
          </a:xfrm>
        </p:spPr>
        <p:txBody>
          <a:bodyPr/>
          <a:lstStyle/>
          <a:p>
            <a:r>
              <a:rPr lang="en-US" sz="2400" dirty="0">
                <a:latin typeface="Times" charset="0"/>
                <a:ea typeface="ＭＳ Ｐゴシック" charset="0"/>
                <a:cs typeface="ＭＳ Ｐゴシック" charset="0"/>
              </a:rPr>
              <a:t>Tom G </a:t>
            </a:r>
            <a:r>
              <a:rPr lang="en-US" sz="2400" dirty="0" smtClean="0">
                <a:latin typeface="Times" charset="0"/>
                <a:ea typeface="ＭＳ Ｐゴシック" charset="0"/>
                <a:cs typeface="ＭＳ Ｐゴシック" charset="0"/>
              </a:rPr>
              <a:t>Farr, Zhen Liu</a:t>
            </a:r>
            <a:endParaRPr lang="en-US" sz="2400" dirty="0">
              <a:latin typeface="Times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>
                <a:latin typeface="Times" charset="0"/>
                <a:ea typeface="ＭＳ Ｐゴシック" charset="0"/>
                <a:cs typeface="ＭＳ Ｐゴシック" charset="0"/>
              </a:rPr>
              <a:t>Jet Propulsion </a:t>
            </a:r>
            <a:r>
              <a:rPr lang="en-US" sz="2000" dirty="0" smtClean="0">
                <a:latin typeface="Times" charset="0"/>
                <a:ea typeface="ＭＳ Ｐゴシック" charset="0"/>
                <a:cs typeface="ＭＳ Ｐゴシック" charset="0"/>
              </a:rPr>
              <a:t>Laboratory</a:t>
            </a:r>
          </a:p>
          <a:p>
            <a:r>
              <a:rPr lang="en-US" sz="2000" dirty="0" smtClean="0">
                <a:latin typeface="Times" charset="0"/>
                <a:ea typeface="ＭＳ Ｐゴシック" charset="0"/>
                <a:cs typeface="ＭＳ Ｐゴシック" charset="0"/>
              </a:rPr>
              <a:t>California Institute of Technology</a:t>
            </a:r>
            <a:endParaRPr lang="en-US" sz="2000" dirty="0">
              <a:latin typeface="Times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 err="1">
                <a:latin typeface="Times" charset="0"/>
                <a:ea typeface="ＭＳ Ｐゴシック" charset="0"/>
                <a:cs typeface="ＭＳ Ｐゴシック" charset="0"/>
              </a:rPr>
              <a:t>tom.farr@jpl.nasa.gov</a:t>
            </a:r>
            <a:endParaRPr lang="en-US" sz="2000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8546" y="6524138"/>
            <a:ext cx="6174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Copyright 2014 California Institute of Technology. U.S. Government sponsorship acknowledged.</a:t>
            </a:r>
          </a:p>
        </p:txBody>
      </p:sp>
    </p:spTree>
    <p:extLst>
      <p:ext uri="{BB962C8B-B14F-4D97-AF65-F5344CB8AC3E}">
        <p14:creationId xmlns:p14="http://schemas.microsoft.com/office/powerpoint/2010/main" val="3429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LSAR GE + 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1001" y="2170542"/>
            <a:ext cx="89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 cm/</a:t>
            </a:r>
            <a:r>
              <a:rPr lang="en-US" dirty="0" err="1" smtClean="0"/>
              <a:t>yr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1" y="4491180"/>
            <a:ext cx="89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cm/</a:t>
            </a:r>
            <a:r>
              <a:rPr lang="en-US" dirty="0" err="1" smtClean="0"/>
              <a:t>yr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55453" y="6326968"/>
            <a:ext cx="175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  then  1 cm/</a:t>
            </a:r>
            <a:r>
              <a:rPr lang="en-US" dirty="0" err="1" smtClean="0"/>
              <a:t>yr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1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SK GE + 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4819" y="2170609"/>
            <a:ext cx="89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 cm/</a:t>
            </a:r>
            <a:r>
              <a:rPr lang="en-US" dirty="0" err="1" smtClean="0"/>
              <a:t>yr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4819" y="4433513"/>
            <a:ext cx="89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 cm/</a:t>
            </a:r>
            <a:r>
              <a:rPr lang="en-US" dirty="0" err="1" smtClean="0"/>
              <a:t>yr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51548" y="4502664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then +8 cm/</a:t>
            </a:r>
            <a:r>
              <a:rPr lang="en-US" dirty="0" err="1" smtClean="0"/>
              <a:t>yr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55628" y="4756667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total 2 cm/</a:t>
            </a:r>
            <a:r>
              <a:rPr lang="en-US" dirty="0" err="1" smtClean="0"/>
              <a:t>yr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dirty="0" smtClean="0"/>
              <a:t>Summary and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153400" cy="4800600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InSAR maps and measures subsidence and rebound which correlates with groundwater withdrawal and </a:t>
            </a:r>
            <a:r>
              <a:rPr lang="en-US" sz="2000" dirty="0" smtClean="0">
                <a:solidFill>
                  <a:prstClr val="black"/>
                </a:solidFill>
              </a:rPr>
              <a:t>recharge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A new project funded by the California Department of Water Resources (DWR) will extend the time series </a:t>
            </a:r>
            <a:r>
              <a:rPr lang="en-US" sz="2000" dirty="0" smtClean="0">
                <a:solidFill>
                  <a:prstClr val="black"/>
                </a:solidFill>
              </a:rPr>
              <a:t>to the end of 2014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We are also working with DWR to define a project to build capacity to monitor subsidence into the future as is being done in Arizona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We currently rely on data from other countries </a:t>
            </a:r>
            <a:r>
              <a:rPr lang="en-US" sz="2000" dirty="0" smtClean="0">
                <a:solidFill>
                  <a:prstClr val="black"/>
                </a:solidFill>
              </a:rPr>
              <a:t>(Italy, Japan</a:t>
            </a:r>
            <a:r>
              <a:rPr lang="en-US" sz="2000" dirty="0">
                <a:solidFill>
                  <a:prstClr val="black"/>
                </a:solidFill>
              </a:rPr>
              <a:t>, Europe, and Canada)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The </a:t>
            </a:r>
            <a:r>
              <a:rPr lang="en-US" sz="2000" dirty="0" smtClean="0">
                <a:solidFill>
                  <a:prstClr val="black"/>
                </a:solidFill>
              </a:rPr>
              <a:t>NASA-ISRO </a:t>
            </a:r>
            <a:r>
              <a:rPr lang="en-US" sz="2000" dirty="0">
                <a:solidFill>
                  <a:prstClr val="black"/>
                </a:solidFill>
              </a:rPr>
              <a:t>SAR mission will ensure continuity of these critical data sets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77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itle 6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Groundwater from Space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029200"/>
          </a:xfrm>
        </p:spPr>
        <p:txBody>
          <a:bodyPr/>
          <a:lstStyle/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Groundwater </a:t>
            </a:r>
            <a:r>
              <a:rPr lang="en-US" sz="2000" dirty="0"/>
              <a:t>is becoming a more important part of water resources 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But </a:t>
            </a:r>
            <a:r>
              <a:rPr lang="en-US" sz="2000" dirty="0"/>
              <a:t>knowledge of the groundwater level is not uniformly available 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Wells </a:t>
            </a:r>
            <a:r>
              <a:rPr lang="en-US" sz="2000" dirty="0"/>
              <a:t>provide some monitoring capability, but there are political    </a:t>
            </a:r>
            <a:r>
              <a:rPr lang="en-US" sz="2000" dirty="0" smtClean="0"/>
              <a:t> and </a:t>
            </a:r>
            <a:r>
              <a:rPr lang="en-US" sz="2000" dirty="0"/>
              <a:t>practical difficulties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Interferometric </a:t>
            </a:r>
            <a:r>
              <a:rPr lang="en-US" sz="2000" dirty="0"/>
              <a:t>Synthetic Aperture Radar (InSAR) can provide information </a:t>
            </a:r>
            <a:r>
              <a:rPr lang="en-US" sz="2000" dirty="0" smtClean="0"/>
              <a:t>on groundwater </a:t>
            </a:r>
            <a:r>
              <a:rPr lang="en-US" sz="2000" dirty="0"/>
              <a:t>levels by measuring surface deformation </a:t>
            </a:r>
            <a:r>
              <a:rPr lang="en-US" sz="2000" dirty="0" smtClean="0"/>
              <a:t>caused by </a:t>
            </a:r>
            <a:r>
              <a:rPr lang="en-US" sz="2000" dirty="0"/>
              <a:t>withdrawal and recharge of aquifers 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deformation also causes problems for infrastructure such as </a:t>
            </a:r>
            <a:r>
              <a:rPr lang="en-US" sz="2000" dirty="0" smtClean="0"/>
              <a:t> aqueducts </a:t>
            </a:r>
            <a:r>
              <a:rPr lang="en-US" sz="2000" dirty="0"/>
              <a:t>and trains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We </a:t>
            </a:r>
            <a:r>
              <a:rPr lang="en-US" sz="2000" dirty="0"/>
              <a:t>are developing information products for </a:t>
            </a:r>
            <a:r>
              <a:rPr lang="en-US" sz="2000" dirty="0" smtClean="0"/>
              <a:t>water managers</a:t>
            </a:r>
            <a:r>
              <a:rPr lang="en-US" sz="2000" dirty="0"/>
              <a:t>, </a:t>
            </a:r>
            <a:r>
              <a:rPr lang="en-US" sz="2000" dirty="0" smtClean="0"/>
              <a:t>the public</a:t>
            </a:r>
            <a:r>
              <a:rPr lang="en-US" sz="2000" dirty="0"/>
              <a:t>, and hydrologists including animations, maps of ‘hot </a:t>
            </a:r>
            <a:r>
              <a:rPr lang="en-US" sz="2000" dirty="0" smtClean="0"/>
              <a:t>spots</a:t>
            </a:r>
            <a:r>
              <a:rPr lang="en-US" sz="2000" dirty="0"/>
              <a:t>’, pixel histories, and regional maps of groundwater 	change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86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loway, 1999 p09 par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59320"/>
            <a:ext cx="7755952" cy="6598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79387" y="6550223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Galloway et al., 1999</a:t>
            </a:r>
            <a:endParaRPr lang="en-US" sz="140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93763" y="-76200"/>
            <a:ext cx="7358062" cy="457200"/>
          </a:xfrm>
        </p:spPr>
        <p:txBody>
          <a:bodyPr/>
          <a:lstStyle/>
          <a:p>
            <a:r>
              <a:rPr lang="en-US" sz="2400" dirty="0" smtClean="0">
                <a:solidFill>
                  <a:srgbClr val="0E1E20"/>
                </a:solidFill>
                <a:latin typeface="Helvetica"/>
                <a:cs typeface="Helvetica"/>
              </a:rPr>
              <a:t>Hydrology 101: Aquifer compaction</a:t>
            </a:r>
            <a:endParaRPr lang="en-US" sz="2400" dirty="0">
              <a:solidFill>
                <a:srgbClr val="0E1E2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98907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  <a:noFill/>
        </p:spPr>
        <p:txBody>
          <a:bodyPr lIns="90487" tIns="44450" rIns="90487" bIns="44450"/>
          <a:lstStyle/>
          <a:p>
            <a:pPr eaLnBrk="1" hangingPunct="1"/>
            <a:r>
              <a:rPr lang="en-US" sz="3200" dirty="0" smtClean="0">
                <a:solidFill>
                  <a:srgbClr val="000000"/>
                </a:solidFill>
                <a:latin typeface="Helvetica"/>
                <a:cs typeface="Helvetica"/>
              </a:rPr>
              <a:t>Interferometry 101: Deformation maps</a:t>
            </a:r>
            <a:endParaRPr lang="en-US" sz="32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131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6200" y="914400"/>
            <a:ext cx="9144000" cy="1066800"/>
          </a:xfrm>
          <a:noFill/>
        </p:spPr>
        <p:txBody>
          <a:bodyPr lIns="90487" tIns="44450" rIns="90487" bIns="44450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Helvetica"/>
                <a:cs typeface="Helvetica"/>
              </a:rPr>
              <a:t>	</a:t>
            </a:r>
            <a:r>
              <a:rPr lang="en-US" sz="2000" dirty="0">
                <a:latin typeface="Helvetica"/>
                <a:cs typeface="Helvetica"/>
              </a:rPr>
              <a:t>When two observations are made from the same location in space but at different times, the interferometric phase is proportional to any change in the range of a surface </a:t>
            </a:r>
            <a:r>
              <a:rPr lang="en-US" sz="2000" dirty="0" smtClean="0">
                <a:latin typeface="Helvetica"/>
                <a:cs typeface="Helvetica"/>
              </a:rPr>
              <a:t>feature.</a:t>
            </a:r>
            <a:endParaRPr lang="en-US" sz="1800" dirty="0">
              <a:latin typeface="Helvetica"/>
              <a:cs typeface="Helvetica"/>
            </a:endParaRPr>
          </a:p>
        </p:txBody>
      </p:sp>
      <p:grpSp>
        <p:nvGrpSpPr>
          <p:cNvPr id="131084" name="Group 4"/>
          <p:cNvGrpSpPr>
            <a:grpSpLocks/>
          </p:cNvGrpSpPr>
          <p:nvPr/>
        </p:nvGrpSpPr>
        <p:grpSpPr bwMode="auto">
          <a:xfrm>
            <a:off x="635000" y="2209800"/>
            <a:ext cx="6292850" cy="3479800"/>
            <a:chOff x="400" y="1936"/>
            <a:chExt cx="3964" cy="2192"/>
          </a:xfrm>
        </p:grpSpPr>
        <p:pic>
          <p:nvPicPr>
            <p:cNvPr id="131088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2208"/>
              <a:ext cx="528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1089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" y="2144"/>
              <a:ext cx="528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1090" name="AutoShape 7"/>
            <p:cNvSpPr>
              <a:spLocks noChangeArrowheads="1"/>
            </p:cNvSpPr>
            <p:nvPr/>
          </p:nvSpPr>
          <p:spPr bwMode="auto">
            <a:xfrm>
              <a:off x="2659" y="3600"/>
              <a:ext cx="222" cy="192"/>
            </a:xfrm>
            <a:prstGeom prst="flowChartExtra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1091" name="AutoShape 8"/>
            <p:cNvSpPr>
              <a:spLocks noChangeArrowheads="1"/>
            </p:cNvSpPr>
            <p:nvPr/>
          </p:nvSpPr>
          <p:spPr bwMode="auto">
            <a:xfrm>
              <a:off x="2970" y="3600"/>
              <a:ext cx="221" cy="192"/>
            </a:xfrm>
            <a:prstGeom prst="flowChartExtra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1092" name="Line 9"/>
            <p:cNvSpPr>
              <a:spLocks noChangeShapeType="1"/>
            </p:cNvSpPr>
            <p:nvPr/>
          </p:nvSpPr>
          <p:spPr bwMode="auto">
            <a:xfrm>
              <a:off x="753" y="2400"/>
              <a:ext cx="1951" cy="1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1093" name="Line 10"/>
            <p:cNvSpPr>
              <a:spLocks noChangeShapeType="1"/>
            </p:cNvSpPr>
            <p:nvPr/>
          </p:nvSpPr>
          <p:spPr bwMode="auto">
            <a:xfrm>
              <a:off x="753" y="2400"/>
              <a:ext cx="2305" cy="1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  <p:graphicFrame>
          <p:nvGraphicFramePr>
            <p:cNvPr id="131074" name="Object 2"/>
            <p:cNvGraphicFramePr>
              <a:graphicFrameLocks noChangeAspect="1"/>
            </p:cNvGraphicFramePr>
            <p:nvPr/>
          </p:nvGraphicFramePr>
          <p:xfrm>
            <a:off x="1785" y="1936"/>
            <a:ext cx="2579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0" name="Equation" r:id="rId5" imgW="2247900" imgH="355600" progId="Equation.3">
                    <p:embed/>
                  </p:oleObj>
                </mc:Choice>
                <mc:Fallback>
                  <p:oleObj name="Equation" r:id="rId5" imgW="2247900" imgH="355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5" y="1936"/>
                          <a:ext cx="2579" cy="4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1075" name="Object 3"/>
            <p:cNvGraphicFramePr>
              <a:graphicFrameLocks noChangeAspect="1"/>
            </p:cNvGraphicFramePr>
            <p:nvPr/>
          </p:nvGraphicFramePr>
          <p:xfrm>
            <a:off x="471" y="2080"/>
            <a:ext cx="123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1" name="Equation" r:id="rId7" imgW="114300" imgH="177800" progId="Equation.3">
                    <p:embed/>
                  </p:oleObj>
                </mc:Choice>
                <mc:Fallback>
                  <p:oleObj name="Equation" r:id="rId7" imgW="114300" imgH="17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" y="2080"/>
                          <a:ext cx="123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1076" name="Object 4"/>
            <p:cNvGraphicFramePr>
              <a:graphicFrameLocks noChangeAspect="1"/>
            </p:cNvGraphicFramePr>
            <p:nvPr/>
          </p:nvGraphicFramePr>
          <p:xfrm>
            <a:off x="665" y="1968"/>
            <a:ext cx="137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" name="Equation" r:id="rId9" imgW="127000" imgH="177800" progId="Equation.3">
                    <p:embed/>
                  </p:oleObj>
                </mc:Choice>
                <mc:Fallback>
                  <p:oleObj name="Equation" r:id="rId9" imgW="127000" imgH="17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5" y="1968"/>
                          <a:ext cx="13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1094" name="Line 14"/>
            <p:cNvSpPr>
              <a:spLocks noChangeShapeType="1"/>
            </p:cNvSpPr>
            <p:nvPr/>
          </p:nvSpPr>
          <p:spPr bwMode="auto">
            <a:xfrm flipH="1">
              <a:off x="2837" y="3312"/>
              <a:ext cx="88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1095" name="Line 15"/>
            <p:cNvSpPr>
              <a:spLocks noChangeShapeType="1"/>
            </p:cNvSpPr>
            <p:nvPr/>
          </p:nvSpPr>
          <p:spPr bwMode="auto">
            <a:xfrm flipH="1">
              <a:off x="3103" y="3456"/>
              <a:ext cx="88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  <p:graphicFrame>
          <p:nvGraphicFramePr>
            <p:cNvPr id="131077" name="Object 5"/>
            <p:cNvGraphicFramePr>
              <a:graphicFrameLocks noChangeAspect="1"/>
            </p:cNvGraphicFramePr>
            <p:nvPr/>
          </p:nvGraphicFramePr>
          <p:xfrm>
            <a:off x="2905" y="3072"/>
            <a:ext cx="527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3" name="Equation" r:id="rId11" imgW="469900" imgH="203200" progId="Equation.3">
                    <p:embed/>
                  </p:oleObj>
                </mc:Choice>
                <mc:Fallback>
                  <p:oleObj name="Equation" r:id="rId11" imgW="469900" imgH="20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5" y="3072"/>
                          <a:ext cx="527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1096" name="Line 17"/>
            <p:cNvSpPr>
              <a:spLocks noChangeShapeType="1"/>
            </p:cNvSpPr>
            <p:nvPr/>
          </p:nvSpPr>
          <p:spPr bwMode="auto">
            <a:xfrm>
              <a:off x="2970" y="3264"/>
              <a:ext cx="22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  <p:graphicFrame>
          <p:nvGraphicFramePr>
            <p:cNvPr id="131078" name="Object 6"/>
            <p:cNvGraphicFramePr>
              <a:graphicFrameLocks noChangeAspect="1"/>
            </p:cNvGraphicFramePr>
            <p:nvPr/>
          </p:nvGraphicFramePr>
          <p:xfrm>
            <a:off x="1496" y="3024"/>
            <a:ext cx="288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4" name="Equation" r:id="rId13" imgW="317500" imgH="177800" progId="Equation.3">
                    <p:embed/>
                  </p:oleObj>
                </mc:Choice>
                <mc:Fallback>
                  <p:oleObj name="Equation" r:id="rId13" imgW="317500" imgH="17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6" y="3024"/>
                          <a:ext cx="288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1079" name="Object 7"/>
            <p:cNvGraphicFramePr>
              <a:graphicFrameLocks noChangeAspect="1"/>
            </p:cNvGraphicFramePr>
            <p:nvPr/>
          </p:nvGraphicFramePr>
          <p:xfrm>
            <a:off x="1937" y="2880"/>
            <a:ext cx="336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5" name="Equation" r:id="rId15" imgW="330200" imgH="177800" progId="Equation.3">
                    <p:embed/>
                  </p:oleObj>
                </mc:Choice>
                <mc:Fallback>
                  <p:oleObj name="Equation" r:id="rId15" imgW="330200" imgH="17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7" y="2880"/>
                          <a:ext cx="336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1080" name="Object 8"/>
            <p:cNvGraphicFramePr>
              <a:graphicFrameLocks noChangeAspect="1"/>
            </p:cNvGraphicFramePr>
            <p:nvPr/>
          </p:nvGraphicFramePr>
          <p:xfrm>
            <a:off x="2744" y="3792"/>
            <a:ext cx="123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6" name="Equation" r:id="rId17" imgW="114300" imgH="177800" progId="Equation.3">
                    <p:embed/>
                  </p:oleObj>
                </mc:Choice>
                <mc:Fallback>
                  <p:oleObj name="Equation" r:id="rId17" imgW="114300" imgH="17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" y="3792"/>
                          <a:ext cx="123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1081" name="Object 9"/>
            <p:cNvGraphicFramePr>
              <a:graphicFrameLocks noChangeAspect="1"/>
            </p:cNvGraphicFramePr>
            <p:nvPr/>
          </p:nvGraphicFramePr>
          <p:xfrm>
            <a:off x="3009" y="3792"/>
            <a:ext cx="137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7" name="Equation" r:id="rId19" imgW="127000" imgH="177800" progId="Equation.3">
                    <p:embed/>
                  </p:oleObj>
                </mc:Choice>
                <mc:Fallback>
                  <p:oleObj name="Equation" r:id="rId19" imgW="127000" imgH="17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9" y="3792"/>
                          <a:ext cx="13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1097" name="Line 22"/>
            <p:cNvSpPr>
              <a:spLocks noChangeShapeType="1"/>
            </p:cNvSpPr>
            <p:nvPr/>
          </p:nvSpPr>
          <p:spPr bwMode="auto">
            <a:xfrm>
              <a:off x="2748" y="4128"/>
              <a:ext cx="31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131085" name="Picture 2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4330700"/>
            <a:ext cx="2692400" cy="1993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086" name="Text Box 24"/>
          <p:cNvSpPr txBox="1">
            <a:spLocks noChangeArrowheads="1"/>
          </p:cNvSpPr>
          <p:nvPr/>
        </p:nvSpPr>
        <p:spPr bwMode="auto">
          <a:xfrm>
            <a:off x="5943600" y="3900488"/>
            <a:ext cx="3505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Helvetica" charset="0"/>
              </a:rPr>
              <a:t>Surface Deformation Phase </a:t>
            </a:r>
          </a:p>
        </p:txBody>
      </p:sp>
      <p:sp>
        <p:nvSpPr>
          <p:cNvPr id="131087" name="Line 25"/>
          <p:cNvSpPr>
            <a:spLocks noChangeShapeType="1"/>
          </p:cNvSpPr>
          <p:nvPr/>
        </p:nvSpPr>
        <p:spPr bwMode="auto">
          <a:xfrm>
            <a:off x="685800" y="762000"/>
            <a:ext cx="800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080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9091"/>
          </a:xfrm>
        </p:spPr>
        <p:txBody>
          <a:bodyPr>
            <a:normAutofit/>
          </a:bodyPr>
          <a:lstStyle/>
          <a:p>
            <a:r>
              <a:rPr lang="en-US" dirty="0" smtClean="0"/>
              <a:t>Orbital Radars for Interferometry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880450"/>
              </p:ext>
            </p:extLst>
          </p:nvPr>
        </p:nvGraphicFramePr>
        <p:xfrm>
          <a:off x="457200" y="1371600"/>
          <a:ext cx="8229599" cy="46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368111"/>
                <a:gridCol w="1172386"/>
                <a:gridCol w="986474"/>
                <a:gridCol w="1285024"/>
                <a:gridCol w="1066290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"/>
                          <a:ea typeface="Cambria"/>
                          <a:cs typeface="Times New Roman"/>
                        </a:rPr>
                        <a:t>Satellite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"/>
                          <a:ea typeface="Cambria"/>
                          <a:cs typeface="Times New Roman"/>
                        </a:rPr>
                        <a:t>dates</a:t>
                      </a:r>
                      <a:endParaRPr lang="en-US" sz="160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"/>
                          <a:ea typeface="Cambria"/>
                          <a:cs typeface="Times New Roman"/>
                        </a:rPr>
                        <a:t>resolution (m)</a:t>
                      </a:r>
                      <a:endParaRPr lang="en-US" sz="160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"/>
                          <a:ea typeface="Cambria"/>
                          <a:cs typeface="Times New Roman"/>
                        </a:rPr>
                        <a:t>swath (km)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Times"/>
                          <a:ea typeface="Cambria"/>
                          <a:cs typeface="Times New Roman"/>
                        </a:rPr>
                        <a:t>incidence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"/>
                          <a:ea typeface="Cambria"/>
                          <a:cs typeface="Times New Roman"/>
                        </a:rPr>
                        <a:t>angles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Times"/>
                          <a:ea typeface="Cambria"/>
                          <a:cs typeface="Times New Roman"/>
                        </a:rPr>
                        <a:t>minimum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imes"/>
                          <a:ea typeface="Cambria"/>
                          <a:cs typeface="Times New Roman"/>
                        </a:rPr>
                        <a:t>revisit (days)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band*/</a:t>
                      </a:r>
                      <a:r>
                        <a:rPr lang="en-US" sz="1600">
                          <a:effectLst/>
                          <a:latin typeface="Times"/>
                          <a:ea typeface="Cambria"/>
                          <a:cs typeface="Times New Roman"/>
                        </a:rPr>
                        <a:t>pol</a:t>
                      </a:r>
                      <a:endParaRPr lang="en-US" sz="160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ERS 1,2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1991-2010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25°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CVV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Envisat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2002-</a:t>
                      </a: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2010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15-45°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CVV, CHH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PALSAR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2006-2011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10-100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40-350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10-60°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L-quad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Radarsat 1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1995-2013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10-100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45-500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20-49°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CHH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Radarsat 2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2008-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3-</a:t>
                      </a: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25</a:t>
                      </a: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-500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10-60°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C-quad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TerraSAR-X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2007-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1-16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5-100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15-60°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X-quad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Cosmo-Skymed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2007-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1-100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10-200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20-60°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&lt;1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X-quad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PALSAR-2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2014?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3-60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50-350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8-70°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L-quad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Sentinel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2014?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30-45°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C-dual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NI SAR 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2020?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350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15-60</a:t>
                      </a: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°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12</a:t>
                      </a:r>
                      <a:endParaRPr lang="en-US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L-quad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05949" y="5969675"/>
            <a:ext cx="4980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Times New Roman"/>
                <a:ea typeface="Cambria"/>
                <a:cs typeface="ＭＳ Ｐゴシック" charset="0"/>
              </a:rPr>
              <a:t>	* wavelengths: X ~ 3 cm, C ~ 5 cm, L ~ 25 cm </a:t>
            </a:r>
            <a:endParaRPr lang="en-US" sz="2800" dirty="0" smtClean="0">
              <a:solidFill>
                <a:prstClr val="black"/>
              </a:solidFill>
              <a:latin typeface="Times New Roman"/>
              <a:ea typeface="Cambria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24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93763" y="-76200"/>
            <a:ext cx="7358062" cy="887413"/>
          </a:xfrm>
        </p:spPr>
        <p:txBody>
          <a:bodyPr/>
          <a:lstStyle/>
          <a:p>
            <a:pPr indent="0" eaLnBrk="1" hangingPunct="1"/>
            <a:r>
              <a:rPr lang="en-US">
                <a:latin typeface="Gill Sans" charset="0"/>
                <a:ea typeface="ＭＳ Ｐゴシック" charset="0"/>
                <a:cs typeface="ＭＳ Ｐゴシック" charset="0"/>
              </a:rPr>
              <a:t>Monitoring LA Basin</a:t>
            </a:r>
          </a:p>
        </p:txBody>
      </p:sp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5510213" y="6488113"/>
            <a:ext cx="3633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/>
                </a:solidFill>
              </a:rPr>
              <a:t>Paul Lundgren, Vince Realmuto, JPL</a:t>
            </a:r>
          </a:p>
        </p:txBody>
      </p:sp>
      <p:pic>
        <p:nvPicPr>
          <p:cNvPr id="39940" name="Picture 4" descr="LA movie frame 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5188"/>
            <a:ext cx="9144000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842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93763" y="-76200"/>
            <a:ext cx="7358062" cy="887413"/>
          </a:xfrm>
        </p:spPr>
        <p:txBody>
          <a:bodyPr/>
          <a:lstStyle/>
          <a:p>
            <a:pPr indent="0" eaLnBrk="1" hangingPunct="1"/>
            <a:r>
              <a:rPr lang="en-US">
                <a:latin typeface="Gill Sans" charset="0"/>
                <a:ea typeface="ＭＳ Ｐゴシック" charset="0"/>
                <a:cs typeface="ＭＳ Ｐゴシック" charset="0"/>
              </a:rPr>
              <a:t>Monitoring LA Basin</a:t>
            </a:r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5510213" y="6488113"/>
            <a:ext cx="3633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/>
                </a:solidFill>
              </a:rPr>
              <a:t>Paul Lundgren, Vince Realmuto, JPL</a:t>
            </a:r>
          </a:p>
        </p:txBody>
      </p:sp>
      <p:pic>
        <p:nvPicPr>
          <p:cNvPr id="2" name="SoCal_InSAR_v2_720.mo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30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 insar 2 frames and plo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50"/>
            <a:ext cx="9144000" cy="6486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7850" y="66294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FFFFFF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8722" y="6504057"/>
            <a:ext cx="36343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Try it yourself at: http://</a:t>
            </a:r>
            <a:r>
              <a:rPr lang="en-US" sz="1600" dirty="0" err="1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webgis.irea.cnr.it</a:t>
            </a:r>
            <a:r>
              <a:rPr lang="en-US" sz="1600" dirty="0" smtClean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/</a:t>
            </a:r>
            <a:endParaRPr lang="en-US" sz="1600" dirty="0" smtClean="0">
              <a:solidFill>
                <a:srgbClr val="FFFFFF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7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838200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Subsidence in the Central Valley of California:  PALSAR, 2007-2011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5400" y="6477000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latin typeface="Times" charset="0"/>
                <a:ea typeface="ＭＳ Ｐゴシック" charset="0"/>
                <a:cs typeface="ＭＳ Ｐゴシック" charset="0"/>
              </a:rPr>
              <a:t>Zhen Liu, Vince </a:t>
            </a:r>
            <a:r>
              <a:rPr lang="en-US" dirty="0" err="1" smtClean="0">
                <a:solidFill>
                  <a:srgbClr val="FFFFFF"/>
                </a:solidFill>
                <a:latin typeface="Times" charset="0"/>
                <a:ea typeface="ＭＳ Ｐゴシック" charset="0"/>
                <a:cs typeface="ＭＳ Ｐゴシック" charset="0"/>
              </a:rPr>
              <a:t>Realmuto</a:t>
            </a:r>
            <a:r>
              <a:rPr lang="en-US" dirty="0" smtClean="0">
                <a:solidFill>
                  <a:srgbClr val="FFFFFF"/>
                </a:solidFill>
                <a:latin typeface="Times" charset="0"/>
                <a:ea typeface="ＭＳ Ｐゴシック" charset="0"/>
                <a:cs typeface="ＭＳ Ｐゴシック" charset="0"/>
              </a:rPr>
              <a:t>, Tom Farr, JPL</a:t>
            </a:r>
            <a:endParaRPr lang="en-US" dirty="0">
              <a:solidFill>
                <a:srgbClr val="FFFFFF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CV_InSAR(576_30fps_2Mps)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6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Bullets - Left">
  <a:themeElements>
    <a:clrScheme name="">
      <a:dk1>
        <a:srgbClr val="FFFFFF"/>
      </a:dk1>
      <a:lt1>
        <a:srgbClr val="FFFFFF"/>
      </a:lt1>
      <a:dk2>
        <a:srgbClr val="FFFFFF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000000"/>
    </a:lt2>
    <a:accent1>
      <a:srgbClr val="BBE0E3"/>
    </a:accent1>
    <a:accent2>
      <a:srgbClr val="333399"/>
    </a:accent2>
    <a:accent3>
      <a:srgbClr val="FFFFFF"/>
    </a:accent3>
    <a:accent4>
      <a:srgbClr val="DADADA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000000"/>
    </a:lt2>
    <a:accent1>
      <a:srgbClr val="BBE0E3"/>
    </a:accent1>
    <a:accent2>
      <a:srgbClr val="333399"/>
    </a:accent2>
    <a:accent3>
      <a:srgbClr val="FFFFFF"/>
    </a:accent3>
    <a:accent4>
      <a:srgbClr val="DADADA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000000"/>
    </a:lt2>
    <a:accent1>
      <a:srgbClr val="BBE0E3"/>
    </a:accent1>
    <a:accent2>
      <a:srgbClr val="333399"/>
    </a:accent2>
    <a:accent3>
      <a:srgbClr val="FFFFFF"/>
    </a:accent3>
    <a:accent4>
      <a:srgbClr val="DADADA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000000"/>
    </a:lt2>
    <a:accent1>
      <a:srgbClr val="BBE0E3"/>
    </a:accent1>
    <a:accent2>
      <a:srgbClr val="333399"/>
    </a:accent2>
    <a:accent3>
      <a:srgbClr val="FFFFFF"/>
    </a:accent3>
    <a:accent4>
      <a:srgbClr val="DADADA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831</Words>
  <Application>Microsoft Office PowerPoint</Application>
  <PresentationFormat>On-screen Show (4:3)</PresentationFormat>
  <Paragraphs>170</Paragraphs>
  <Slides>12</Slides>
  <Notes>12</Notes>
  <HiddenSlides>0</HiddenSlides>
  <MMClips>2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Blank Presentation</vt:lpstr>
      <vt:lpstr>Title &amp; Bullets - Left</vt:lpstr>
      <vt:lpstr>2_Blank Presentation</vt:lpstr>
      <vt:lpstr>1_Office Theme</vt:lpstr>
      <vt:lpstr>1_Blank Presentation</vt:lpstr>
      <vt:lpstr>3_Blank Presentation</vt:lpstr>
      <vt:lpstr>Equation</vt:lpstr>
      <vt:lpstr>Remote Monitoring of Groundwater  with Orbital Radar</vt:lpstr>
      <vt:lpstr>Groundwater from Space</vt:lpstr>
      <vt:lpstr>Hydrology 101: Aquifer compaction</vt:lpstr>
      <vt:lpstr>Interferometry 101: Deformation maps</vt:lpstr>
      <vt:lpstr>Orbital Radars for Interferometry</vt:lpstr>
      <vt:lpstr>Monitoring LA Basin</vt:lpstr>
      <vt:lpstr>Monitoring LA Basin</vt:lpstr>
      <vt:lpstr>PowerPoint Presentation</vt:lpstr>
      <vt:lpstr>Subsidence in the Central Valley of California:  PALSAR, 2007-2011</vt:lpstr>
      <vt:lpstr>PowerPoint Presentation</vt:lpstr>
      <vt:lpstr>PowerPoint Presentation</vt:lpstr>
      <vt:lpstr>Summary and 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Hydrologic and Anthropogenic surface in Los Angeles, CA</dc:title>
  <dc:creator>JPL</dc:creator>
  <cp:lastModifiedBy>Cheryl Redding</cp:lastModifiedBy>
  <cp:revision>254</cp:revision>
  <dcterms:created xsi:type="dcterms:W3CDTF">2013-04-24T16:44:53Z</dcterms:created>
  <dcterms:modified xsi:type="dcterms:W3CDTF">2014-09-16T14:27:56Z</dcterms:modified>
</cp:coreProperties>
</file>