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81" r:id="rId2"/>
    <p:sldId id="315" r:id="rId3"/>
    <p:sldId id="316" r:id="rId4"/>
    <p:sldId id="302" r:id="rId5"/>
    <p:sldId id="303" r:id="rId6"/>
    <p:sldId id="294" r:id="rId7"/>
    <p:sldId id="309" r:id="rId8"/>
    <p:sldId id="257" r:id="rId9"/>
    <p:sldId id="319" r:id="rId10"/>
    <p:sldId id="320" r:id="rId11"/>
    <p:sldId id="284" r:id="rId12"/>
    <p:sldId id="317" r:id="rId13"/>
    <p:sldId id="288" r:id="rId14"/>
    <p:sldId id="265" r:id="rId15"/>
    <p:sldId id="290" r:id="rId16"/>
    <p:sldId id="289" r:id="rId17"/>
    <p:sldId id="296" r:id="rId18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390" y="5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27C68D-1DC9-46E1-8A2B-010E6740C376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F1DA12-6870-4C01-9676-E171051EFC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7488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2162FC9-2F66-47BD-A8FE-4AD4E5C51FF9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ADA909E-DFEE-452B-8357-B4554FE2B4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803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6667329-D0E3-4040-B595-DC1AE52C561B}" type="slidenum">
              <a:rPr lang="en-US" smtClean="0"/>
              <a:pPr eaLnBrk="1" hangingPunct="1"/>
              <a:t>1</a:t>
            </a:fld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A909E-DFEE-452B-8357-B4554FE2B4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65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A909E-DFEE-452B-8357-B4554FE2B4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2799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A909E-DFEE-452B-8357-B4554FE2B4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0171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A44E9-6013-46AF-A41B-774B6B872B4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248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A909E-DFEE-452B-8357-B4554FE2B4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340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57066" indent="-291179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64717" indent="-23294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30604" indent="-23294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96491" indent="-23294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F961A48-1A8D-46B4-BDC8-4802B3F5E0F5}" type="slidenum">
              <a:rPr lang="en-US" smtClean="0"/>
              <a:pPr eaLnBrk="1" hangingPunct="1"/>
              <a:t>17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D5203-9A43-4850-89CC-1AC0864A4E7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322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A909E-DFEE-452B-8357-B4554FE2B4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970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D5203-9A43-4850-89CC-1AC0864A4E7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3223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A909E-DFEE-452B-8357-B4554FE2B4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1204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5180" indent="-28660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6431" indent="-229286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5003" indent="-229286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63576" indent="-229286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22148" indent="-2292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80721" indent="-2292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9293" indent="-2292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97866" indent="-22928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41C8981-EEDF-47A7-9C3E-080990764DAC}" type="slidenum">
              <a:rPr lang="en-US" smtClean="0"/>
              <a:pPr eaLnBrk="1" hangingPunct="1"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A909E-DFEE-452B-8357-B4554FE2B4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519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A909E-DFEE-452B-8357-B4554FE2B4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30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A909E-DFEE-452B-8357-B4554FE2B4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244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B5BEC-781F-422A-9386-8E35E930F42E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1DDF5-91D1-428D-8BA1-F71D2F58C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093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B5BEC-781F-422A-9386-8E35E930F42E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1DDF5-91D1-428D-8BA1-F71D2F58C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90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B5BEC-781F-422A-9386-8E35E930F42E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1DDF5-91D1-428D-8BA1-F71D2F58C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23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B5BEC-781F-422A-9386-8E35E930F42E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1DDF5-91D1-428D-8BA1-F71D2F58C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044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B5BEC-781F-422A-9386-8E35E930F42E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1DDF5-91D1-428D-8BA1-F71D2F58C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828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B5BEC-781F-422A-9386-8E35E930F42E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1DDF5-91D1-428D-8BA1-F71D2F58C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370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B5BEC-781F-422A-9386-8E35E930F42E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1DDF5-91D1-428D-8BA1-F71D2F58C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005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B5BEC-781F-422A-9386-8E35E930F42E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1DDF5-91D1-428D-8BA1-F71D2F58C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786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B5BEC-781F-422A-9386-8E35E930F42E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1DDF5-91D1-428D-8BA1-F71D2F58C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49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B5BEC-781F-422A-9386-8E35E930F42E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1DDF5-91D1-428D-8BA1-F71D2F58C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38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B5BEC-781F-422A-9386-8E35E930F42E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1DDF5-91D1-428D-8BA1-F71D2F58C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769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B5BEC-781F-422A-9386-8E35E930F42E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1DDF5-91D1-428D-8BA1-F71D2F58C2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164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9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15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4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miller\Desktop\Pictur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Subtitle 7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2209800"/>
          </a:xfrm>
        </p:spPr>
        <p:txBody>
          <a:bodyPr/>
          <a:lstStyle/>
          <a:p>
            <a:pPr eaLnBrk="1" hangingPunct="1"/>
            <a:r>
              <a:rPr lang="en-US" sz="2700" b="1" dirty="0" smtClean="0">
                <a:solidFill>
                  <a:schemeClr val="tx1"/>
                </a:solidFill>
                <a:latin typeface="+mj-lt"/>
                <a:cs typeface="Arial" charset="0"/>
              </a:rPr>
              <a:t>The Importance of Groundwater in Sustaining Streamflow in the Upper Colorado River Basin</a:t>
            </a:r>
          </a:p>
        </p:txBody>
      </p:sp>
      <p:sp>
        <p:nvSpPr>
          <p:cNvPr id="2051" name="Rectangle 6"/>
          <p:cNvSpPr txBox="1">
            <a:spLocks noChangeArrowheads="1"/>
          </p:cNvSpPr>
          <p:nvPr/>
        </p:nvSpPr>
        <p:spPr bwMode="auto">
          <a:xfrm>
            <a:off x="-9957" y="1066801"/>
            <a:ext cx="9144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 2" pitchFamily="18" charset="2"/>
              <a:buNone/>
              <a:defRPr/>
            </a:pPr>
            <a:r>
              <a:rPr lang="en-US" sz="1900" dirty="0" smtClean="0">
                <a:latin typeface="+mn-lt"/>
                <a:cs typeface="Arial" pitchFamily="34" charset="0"/>
              </a:rPr>
              <a:t>Matthew Miller</a:t>
            </a:r>
          </a:p>
          <a:p>
            <a:pPr algn="ctr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 2" pitchFamily="18" charset="2"/>
              <a:buNone/>
              <a:defRPr/>
            </a:pPr>
            <a:r>
              <a:rPr lang="en-US" sz="1900" dirty="0" smtClean="0">
                <a:latin typeface="+mn-lt"/>
                <a:cs typeface="Arial" pitchFamily="34" charset="0"/>
              </a:rPr>
              <a:t>Susan </a:t>
            </a:r>
            <a:r>
              <a:rPr lang="en-US" sz="1900" dirty="0" err="1" smtClean="0">
                <a:latin typeface="+mn-lt"/>
                <a:cs typeface="Arial" pitchFamily="34" charset="0"/>
              </a:rPr>
              <a:t>Buto</a:t>
            </a:r>
            <a:r>
              <a:rPr lang="en-US" sz="1900" dirty="0" smtClean="0">
                <a:latin typeface="+mn-lt"/>
                <a:cs typeface="Arial" pitchFamily="34" charset="0"/>
              </a:rPr>
              <a:t>, David Susong, Christine Rumsey, John Solder</a:t>
            </a:r>
          </a:p>
          <a:p>
            <a:pPr algn="ctr" eaLnBrk="1" hangingPunct="1">
              <a:lnSpc>
                <a:spcPct val="17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 2" pitchFamily="18" charset="2"/>
              <a:buNone/>
              <a:defRPr/>
            </a:pPr>
            <a:endParaRPr lang="en-US" sz="1900" dirty="0" smtClean="0">
              <a:latin typeface="+mn-lt"/>
              <a:cs typeface="Arial" pitchFamily="34" charset="0"/>
            </a:endParaRPr>
          </a:p>
          <a:p>
            <a:pPr algn="ctr" eaLnBrk="1" hangingPunct="1">
              <a:lnSpc>
                <a:spcPct val="17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 2" pitchFamily="18" charset="2"/>
              <a:buNone/>
              <a:defRPr/>
            </a:pPr>
            <a:r>
              <a:rPr lang="en-US" sz="1900" dirty="0" smtClean="0">
                <a:latin typeface="+mn-lt"/>
                <a:cs typeface="Arial" pitchFamily="34" charset="0"/>
              </a:rPr>
              <a:t> 		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-24571" y="1891317"/>
            <a:ext cx="9134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 smtClean="0"/>
              <a:t>U.S. Geological Survey, Utah and Nevada Water Science Centers</a:t>
            </a:r>
          </a:p>
        </p:txBody>
      </p:sp>
      <p:pic>
        <p:nvPicPr>
          <p:cNvPr id="8" name="Picture 16" descr="ident_4_onscreen_png"/>
          <p:cNvPicPr>
            <a:picLocks noChangeAspect="1" noChangeArrowheads="1"/>
          </p:cNvPicPr>
          <p:nvPr/>
        </p:nvPicPr>
        <p:blipFill>
          <a:blip r:embed="rId4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26988" y="6364288"/>
            <a:ext cx="12954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0" y="6380733"/>
            <a:ext cx="1333500" cy="479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003" y="6491375"/>
            <a:ext cx="9134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 smtClean="0">
                <a:solidFill>
                  <a:schemeClr val="bg1"/>
                </a:solidFill>
              </a:rPr>
              <a:t>May 5</a:t>
            </a:r>
            <a:r>
              <a:rPr lang="en-US" sz="1600" i="1" baseline="30000" dirty="0" smtClean="0">
                <a:solidFill>
                  <a:schemeClr val="bg1"/>
                </a:solidFill>
              </a:rPr>
              <a:t>th</a:t>
            </a:r>
            <a:r>
              <a:rPr lang="en-US" sz="1600" i="1" dirty="0" smtClean="0">
                <a:solidFill>
                  <a:schemeClr val="bg1"/>
                </a:solidFill>
              </a:rPr>
              <a:t>, 2016</a:t>
            </a:r>
          </a:p>
        </p:txBody>
      </p:sp>
    </p:spTree>
    <p:extLst>
      <p:ext uri="{BB962C8B-B14F-4D97-AF65-F5344CB8AC3E}">
        <p14:creationId xmlns:p14="http://schemas.microsoft.com/office/powerpoint/2010/main" val="78166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-76200"/>
            <a:ext cx="88392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Groundwater Discharge to Streams – Estimation with Discrete Data</a:t>
            </a:r>
            <a:endParaRPr lang="en-US" sz="36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98" y="1151781"/>
            <a:ext cx="6799627" cy="2761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337115" y="685800"/>
            <a:ext cx="173068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Excellent fit between groundwater discharge to streams  estimated using measured data and a regression approach at sites not directly impacted by anthropogenic activities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359" y="3954361"/>
            <a:ext cx="3114676" cy="2868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54910" y="4649955"/>
            <a:ext cx="36671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/>
              <a:t>Groundwater discharge to streams  estimated at 229 sites using regression approach (sites filtered to remove those directly impacted by anthropogenic activities)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52950" y="6534150"/>
            <a:ext cx="45910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i="1" dirty="0" smtClean="0"/>
              <a:t>Rumsey et al. (2015, J. </a:t>
            </a:r>
            <a:r>
              <a:rPr lang="en-US" sz="1400" i="1" dirty="0" err="1" smtClean="0"/>
              <a:t>Hydrol</a:t>
            </a:r>
            <a:r>
              <a:rPr lang="en-US" sz="1400" i="1" dirty="0" smtClean="0"/>
              <a:t>. – Reg. Stud.)</a:t>
            </a:r>
            <a:endParaRPr lang="en-US" sz="14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4912035" y="3905940"/>
            <a:ext cx="2384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Miller et al. (2015, J. </a:t>
            </a:r>
            <a:r>
              <a:rPr lang="en-US" sz="1400" i="1" dirty="0" err="1" smtClean="0"/>
              <a:t>Hydrol</a:t>
            </a:r>
            <a:r>
              <a:rPr lang="en-US" sz="1400" i="1" dirty="0" smtClean="0"/>
              <a:t>.)</a:t>
            </a:r>
            <a:endParaRPr lang="en-US" sz="1400" i="1" dirty="0"/>
          </a:p>
        </p:txBody>
      </p:sp>
      <p:pic>
        <p:nvPicPr>
          <p:cNvPr id="13" name="Picture 16" descr="ident_4_onscreen_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53419" y="6416843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016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438400"/>
            <a:ext cx="3619500" cy="294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3825" y="990600"/>
            <a:ext cx="8839200" cy="4525963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altLang="en-US" sz="2400" dirty="0" smtClean="0"/>
              <a:t>Developed to estimate long-term mean steady state water quality conditions</a:t>
            </a:r>
          </a:p>
        </p:txBody>
      </p:sp>
      <p:pic>
        <p:nvPicPr>
          <p:cNvPr id="5124" name="Picture 4" descr="Image of large USGS Identifier"/>
          <p:cNvPicPr>
            <a:picLocks noChangeAspect="1" noChangeArrowheads="1"/>
          </p:cNvPicPr>
          <p:nvPr/>
        </p:nvPicPr>
        <p:blipFill>
          <a:blip r:embed="rId4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7696200" y="6224588"/>
            <a:ext cx="12954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52400" y="26431"/>
            <a:ext cx="8839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000" dirty="0"/>
              <a:t>USGS SPARROW M</a:t>
            </a:r>
            <a:r>
              <a:rPr lang="en-US" altLang="en-US" sz="4000" dirty="0" smtClean="0"/>
              <a:t>odel</a:t>
            </a:r>
            <a:endParaRPr lang="en-US" altLang="en-US" sz="4000" dirty="0"/>
          </a:p>
        </p:txBody>
      </p:sp>
      <p:grpSp>
        <p:nvGrpSpPr>
          <p:cNvPr id="6" name="Group 5"/>
          <p:cNvGrpSpPr/>
          <p:nvPr/>
        </p:nvGrpSpPr>
        <p:grpSpPr>
          <a:xfrm>
            <a:off x="410031" y="2062473"/>
            <a:ext cx="4267200" cy="3699161"/>
            <a:chOff x="1161494" y="3704041"/>
            <a:chExt cx="3743325" cy="2911239"/>
          </a:xfrm>
        </p:grpSpPr>
        <p:grpSp>
          <p:nvGrpSpPr>
            <p:cNvPr id="4" name="Group 3"/>
            <p:cNvGrpSpPr/>
            <p:nvPr/>
          </p:nvGrpSpPr>
          <p:grpSpPr>
            <a:xfrm>
              <a:off x="1161494" y="3815739"/>
              <a:ext cx="3743325" cy="2799541"/>
              <a:chOff x="1161494" y="3815739"/>
              <a:chExt cx="3743325" cy="2799541"/>
            </a:xfrm>
          </p:grpSpPr>
          <p:pic>
            <p:nvPicPr>
              <p:cNvPr id="4098" name="Picture 2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61494" y="3815739"/>
                <a:ext cx="3743325" cy="27995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Rectangle 2"/>
              <p:cNvSpPr/>
              <p:nvPr/>
            </p:nvSpPr>
            <p:spPr>
              <a:xfrm>
                <a:off x="4772581" y="4876800"/>
                <a:ext cx="104219" cy="154004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4790519" y="3704041"/>
              <a:ext cx="86281" cy="7700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Picture 16" descr="ident_4_onscreen_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152400" y="6355447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843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mamiller\Projects\Upper Colorado Watersmart\SPARROW\Modeling\results\Final\Maps\Baseflow Volume_kaf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9" t="7639" r="8661" b="7317"/>
          <a:stretch/>
        </p:blipFill>
        <p:spPr bwMode="auto">
          <a:xfrm>
            <a:off x="423823" y="1041642"/>
            <a:ext cx="3886200" cy="518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310022" y="971522"/>
            <a:ext cx="4692889" cy="532453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b="1" i="1" dirty="0" smtClean="0">
                <a:solidFill>
                  <a:schemeClr val="tx2">
                    <a:lumMod val="75000"/>
                  </a:schemeClr>
                </a:solidFill>
              </a:rPr>
              <a:t>Most groundwater discharge to streams occurs in upper elevation catchments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b="1" i="1" dirty="0" smtClean="0">
                <a:solidFill>
                  <a:schemeClr val="tx2">
                    <a:lumMod val="75000"/>
                  </a:schemeClr>
                </a:solidFill>
              </a:rPr>
              <a:t>Climate change in high elevation systems will affect the groundwater resource, and therefore the amount of surface water in streams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b="1" i="1" dirty="0" smtClean="0">
                <a:solidFill>
                  <a:schemeClr val="tx2">
                    <a:lumMod val="75000"/>
                  </a:schemeClr>
                </a:solidFill>
              </a:rPr>
              <a:t>14.5 </a:t>
            </a:r>
            <a:r>
              <a:rPr lang="en-US" sz="2000" b="1" i="1" dirty="0" err="1" smtClean="0">
                <a:solidFill>
                  <a:schemeClr val="tx2">
                    <a:lumMod val="75000"/>
                  </a:schemeClr>
                </a:solidFill>
              </a:rPr>
              <a:t>maf</a:t>
            </a:r>
            <a:r>
              <a:rPr lang="en-US" sz="2000" b="1" i="1" dirty="0" smtClean="0">
                <a:solidFill>
                  <a:schemeClr val="tx2">
                    <a:lumMod val="75000"/>
                  </a:schemeClr>
                </a:solidFill>
              </a:rPr>
              <a:t>/</a:t>
            </a:r>
            <a:r>
              <a:rPr lang="en-US" sz="2000" b="1" i="1" dirty="0" err="1" smtClean="0">
                <a:solidFill>
                  <a:schemeClr val="tx2">
                    <a:lumMod val="75000"/>
                  </a:schemeClr>
                </a:solidFill>
              </a:rPr>
              <a:t>yr</a:t>
            </a:r>
            <a:r>
              <a:rPr lang="en-US" sz="2000" b="1" i="1" dirty="0" smtClean="0">
                <a:solidFill>
                  <a:schemeClr val="tx2">
                    <a:lumMod val="75000"/>
                  </a:schemeClr>
                </a:solidFill>
              </a:rPr>
              <a:t> = Groundwater discharge to streams in Upper Basin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b="1" i="1" dirty="0" smtClean="0">
                <a:solidFill>
                  <a:schemeClr val="tx2">
                    <a:lumMod val="75000"/>
                  </a:schemeClr>
                </a:solidFill>
              </a:rPr>
              <a:t>2.7maf/</a:t>
            </a:r>
            <a:r>
              <a:rPr lang="en-US" sz="2000" b="1" i="1" dirty="0" err="1" smtClean="0">
                <a:solidFill>
                  <a:schemeClr val="tx2">
                    <a:lumMod val="75000"/>
                  </a:schemeClr>
                </a:solidFill>
              </a:rPr>
              <a:t>yr</a:t>
            </a:r>
            <a:r>
              <a:rPr lang="en-US" sz="2000" b="1" i="1" dirty="0" smtClean="0">
                <a:solidFill>
                  <a:schemeClr val="tx2">
                    <a:lumMod val="75000"/>
                  </a:schemeClr>
                </a:solidFill>
              </a:rPr>
              <a:t> = Water delivered to the Lower Basin that originated as groundwater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i="1" dirty="0" smtClean="0">
                <a:solidFill>
                  <a:schemeClr val="tx2">
                    <a:lumMod val="75000"/>
                  </a:schemeClr>
                </a:solidFill>
              </a:rPr>
              <a:t>Water lost during in-stream transport due largely to irrigation withdrawals and evapotranspiration</a:t>
            </a:r>
            <a:endParaRPr lang="en-US" sz="20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762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latin typeface="+mj-lt"/>
              </a:rPr>
              <a:t>Spatial Distribution of Groundwater Discharge</a:t>
            </a:r>
            <a:endParaRPr lang="en-US" sz="3600" dirty="0">
              <a:latin typeface="+mj-lt"/>
            </a:endParaRPr>
          </a:p>
        </p:txBody>
      </p:sp>
      <p:pic>
        <p:nvPicPr>
          <p:cNvPr id="8" name="Picture 16" descr="ident_4_onscreen_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152400" y="6399331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529337" y="6443879"/>
            <a:ext cx="45910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i="1" dirty="0" smtClean="0"/>
              <a:t>Miller and others (in press, Water Resources Research)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77237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762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j-lt"/>
              </a:rPr>
              <a:t>Groundwater and Surface Water – A Single Resource</a:t>
            </a:r>
            <a:endParaRPr lang="en-US" sz="3200" dirty="0">
              <a:latin typeface="+mj-lt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4895723" y="3733800"/>
            <a:ext cx="4187952" cy="2512771"/>
            <a:chOff x="4895723" y="3733800"/>
            <a:chExt cx="4187952" cy="2512771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723" y="3733800"/>
              <a:ext cx="4187952" cy="25127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5487924" y="3733800"/>
              <a:ext cx="34305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Mill Creek Near Moab, UT (</a:t>
              </a:r>
              <a:r>
                <a:rPr lang="en-US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79% GWD</a:t>
              </a:r>
              <a:r>
                <a:rPr lang="en-US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0" y="3733800"/>
            <a:ext cx="4267200" cy="2516523"/>
            <a:chOff x="0" y="3886200"/>
            <a:chExt cx="4267200" cy="2516523"/>
          </a:xfrm>
        </p:grpSpPr>
        <p:pic>
          <p:nvPicPr>
            <p:cNvPr id="8202" name="Picture 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889952"/>
              <a:ext cx="4187952" cy="25127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836676" y="3886200"/>
              <a:ext cx="343052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Colorado River Near Cisco, UT (</a:t>
              </a:r>
              <a:r>
                <a:rPr lang="en-US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55% GWD</a:t>
              </a:r>
              <a:r>
                <a:rPr lang="en-US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478024" y="988053"/>
            <a:ext cx="4303776" cy="2517147"/>
            <a:chOff x="2478024" y="1370882"/>
            <a:chExt cx="4303776" cy="2517147"/>
          </a:xfrm>
        </p:grpSpPr>
        <p:pic>
          <p:nvPicPr>
            <p:cNvPr id="8204" name="Picture 1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78024" y="1375258"/>
              <a:ext cx="4187952" cy="25127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3235452" y="1370882"/>
              <a:ext cx="35463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Yampa River at Steamboat Springs, CO (</a:t>
              </a:r>
              <a:r>
                <a:rPr lang="en-US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34% GWD</a:t>
              </a:r>
              <a:r>
                <a:rPr lang="en-US" sz="12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4" name="Picture 16" descr="ident_4_onscreen_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7994649" y="6399332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245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mamiller\Projects\Upper Colorado Watersmart\SPARROW\Modeling\results\Final\Maps\BFI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0" t="7616" r="8519" b="6860"/>
          <a:stretch/>
        </p:blipFill>
        <p:spPr bwMode="auto">
          <a:xfrm>
            <a:off x="628316" y="914400"/>
            <a:ext cx="4049741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646811" y="1803618"/>
            <a:ext cx="435610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chemeClr val="tx2">
                    <a:lumMod val="75000"/>
                  </a:schemeClr>
                </a:solidFill>
              </a:rPr>
              <a:t>On average 56% of streamflow in the UCRB is estimated to be from groundwater </a:t>
            </a:r>
            <a:r>
              <a:rPr lang="en-US" sz="2000" b="1" i="1" dirty="0" smtClean="0">
                <a:solidFill>
                  <a:schemeClr val="tx2">
                    <a:lumMod val="75000"/>
                  </a:schemeClr>
                </a:solidFill>
              </a:rPr>
              <a:t>discharge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b="1" i="1" dirty="0" smtClean="0">
                <a:solidFill>
                  <a:schemeClr val="tx2">
                    <a:lumMod val="75000"/>
                  </a:schemeClr>
                </a:solidFill>
              </a:rPr>
              <a:t>Streamflow in lower elevation catchments is more dependent on groundwater discharge than high elevation systems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b="1" i="1" dirty="0" smtClean="0">
                <a:solidFill>
                  <a:schemeClr val="tx2">
                    <a:lumMod val="75000"/>
                  </a:schemeClr>
                </a:solidFill>
              </a:rPr>
              <a:t>These streams support ecologically sensitive habitats (e.g. riparian zones)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762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+mj-lt"/>
              </a:rPr>
              <a:t>Streamflow Sustained by Groundwater</a:t>
            </a:r>
            <a:endParaRPr lang="en-US" sz="4000" dirty="0">
              <a:latin typeface="+mj-lt"/>
            </a:endParaRPr>
          </a:p>
        </p:txBody>
      </p:sp>
      <p:pic>
        <p:nvPicPr>
          <p:cNvPr id="8" name="Picture 16" descr="ident_4_onscreen_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88566" y="6398602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29336" y="6487700"/>
            <a:ext cx="45910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i="1" dirty="0" smtClean="0"/>
              <a:t>Miller and others (in press, Water Resources Research)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3901302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0" y="7620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Age of Groundwater in UCRB</a:t>
            </a:r>
            <a:endParaRPr lang="en-US" sz="3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860" y="1107558"/>
            <a:ext cx="304894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838200"/>
            <a:ext cx="5162808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28600" y="3879647"/>
            <a:ext cx="3657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1" dirty="0" smtClean="0"/>
              <a:t>20% of groundwater &lt; 10 years old</a:t>
            </a:r>
          </a:p>
          <a:p>
            <a:pPr>
              <a:lnSpc>
                <a:spcPct val="150000"/>
              </a:lnSpc>
            </a:pPr>
            <a:r>
              <a:rPr lang="en-US" b="1" i="1" dirty="0" smtClean="0"/>
              <a:t>65% &lt; 100 years old</a:t>
            </a:r>
          </a:p>
          <a:p>
            <a:endParaRPr lang="en-US" i="1" dirty="0"/>
          </a:p>
          <a:p>
            <a:endParaRPr lang="en-US" i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449108" y="5638800"/>
            <a:ext cx="82457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smtClean="0">
                <a:solidFill>
                  <a:schemeClr val="tx2"/>
                </a:solidFill>
              </a:rPr>
              <a:t>Relatively young age of groundwater suggests potential rapid response to changes in environmental conditions</a:t>
            </a:r>
          </a:p>
        </p:txBody>
      </p:sp>
      <p:pic>
        <p:nvPicPr>
          <p:cNvPr id="9" name="Picture 16" descr="ident_4_onscreen_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53419" y="6416843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694906" y="6430614"/>
            <a:ext cx="42779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Age Tracers – </a:t>
            </a:r>
            <a:r>
              <a:rPr lang="en-US" baseline="30000" dirty="0"/>
              <a:t>3</a:t>
            </a:r>
            <a:r>
              <a:rPr lang="en-US" dirty="0"/>
              <a:t>H, Noble gases, CFCs, SF</a:t>
            </a:r>
            <a:r>
              <a:rPr lang="en-US" baseline="-25000" dirty="0"/>
              <a:t>6</a:t>
            </a:r>
            <a:r>
              <a:rPr lang="en-US" dirty="0"/>
              <a:t>, </a:t>
            </a:r>
            <a:r>
              <a:rPr lang="en-US" baseline="30000" dirty="0"/>
              <a:t>14</a:t>
            </a:r>
            <a:r>
              <a:rPr lang="en-US" dirty="0"/>
              <a:t>C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359638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762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+mj-lt"/>
              </a:rPr>
              <a:t>Summary and Implications</a:t>
            </a:r>
            <a:endParaRPr lang="en-US" sz="4000" dirty="0">
              <a:latin typeface="+mj-lt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52401" y="914400"/>
            <a:ext cx="8610600" cy="541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/>
              <a:t>Any processes that affect the groundwater resource will also affect the surface water resource – Now have quantitative estimates of groundwater discharge to streams</a:t>
            </a:r>
          </a:p>
          <a:p>
            <a:pPr marL="571500" indent="-5715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/>
              <a:t>Most groundwater discharge to streams occurs in upper elevation watersheds </a:t>
            </a:r>
          </a:p>
          <a:p>
            <a:pPr marL="571500" indent="-5715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/>
              <a:t>Streamflow in lower elevation systems is dependent on groundwater discharge to streams</a:t>
            </a:r>
            <a:endParaRPr lang="en-US" sz="1600" dirty="0">
              <a:solidFill>
                <a:schemeClr val="tx2"/>
              </a:solidFill>
            </a:endParaRPr>
          </a:p>
          <a:p>
            <a:pPr marL="571500" indent="-5715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/>
              <a:t>Most groundwater is young, suggesting the potential for rapid response of groundwater discharge to environmental change</a:t>
            </a:r>
          </a:p>
          <a:p>
            <a:pPr marL="571500" indent="-5715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/>
              <a:t>Collaborating with Reclamation on study that will use this model as a tool to predict future groundwater discharge to streams under different climate scenarios</a:t>
            </a:r>
          </a:p>
        </p:txBody>
      </p:sp>
      <p:pic>
        <p:nvPicPr>
          <p:cNvPr id="5" name="Picture 16" descr="ident_4_onscreen_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53419" y="6416843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5123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mamiller\Pictures\M Miller photos\Green River, White Rim, CANY NP, Mar 2010, M Mill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6" descr="ident_4_onscreen_png"/>
          <p:cNvPicPr>
            <a:picLocks noChangeAspect="1" noChangeArrowheads="1"/>
          </p:cNvPicPr>
          <p:nvPr/>
        </p:nvPicPr>
        <p:blipFill>
          <a:blip r:embed="rId4" cstate="print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26988" y="6364288"/>
            <a:ext cx="12954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0" y="6380733"/>
            <a:ext cx="1333500" cy="479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04800" y="975203"/>
            <a:ext cx="46196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Matt Miller</a:t>
            </a:r>
          </a:p>
          <a:p>
            <a:r>
              <a:rPr lang="en-US" sz="2400" b="1" dirty="0" smtClean="0"/>
              <a:t>USGS, Utah Water Science Center</a:t>
            </a:r>
          </a:p>
          <a:p>
            <a:r>
              <a:rPr lang="en-US" sz="2400" b="1" dirty="0" smtClean="0"/>
              <a:t>mamiller@usgs.gov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762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+mj-lt"/>
              </a:rPr>
              <a:t>Thank you</a:t>
            </a:r>
            <a:endParaRPr lang="en-US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28526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04799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USGS National Water Census:</a:t>
            </a:r>
          </a:p>
          <a:p>
            <a:r>
              <a:rPr lang="en-US" dirty="0" smtClean="0"/>
              <a:t>Colorado River Basin Focus Area Study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397827" y="1393665"/>
            <a:ext cx="464820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200" b="1" dirty="0" smtClean="0"/>
              <a:t>Evapotranspiration</a:t>
            </a:r>
          </a:p>
          <a:p>
            <a:pPr marL="342900" indent="-342900">
              <a:buAutoNum type="arabicPeriod"/>
            </a:pPr>
            <a:r>
              <a:rPr lang="en-US" sz="2200" b="1" dirty="0" smtClean="0"/>
              <a:t>Snowpack Hydrodynamics</a:t>
            </a:r>
          </a:p>
          <a:p>
            <a:pPr marL="342900" indent="-342900">
              <a:buAutoNum type="arabicPeriod"/>
            </a:pPr>
            <a:r>
              <a:rPr lang="en-US" sz="2200" b="1" dirty="0" smtClean="0"/>
              <a:t>Water Use Information</a:t>
            </a:r>
          </a:p>
          <a:p>
            <a:pPr marL="342900" indent="-342900">
              <a:buAutoNum type="arabicPeriod"/>
            </a:pPr>
            <a:r>
              <a:rPr lang="en-US" sz="2200" b="1" i="1" dirty="0" smtClean="0">
                <a:solidFill>
                  <a:srgbClr val="C00000"/>
                </a:solidFill>
              </a:rPr>
              <a:t>Groundwater Discharge to Streams</a:t>
            </a:r>
          </a:p>
          <a:p>
            <a:endParaRPr lang="en-US" sz="2200" b="1" dirty="0">
              <a:solidFill>
                <a:srgbClr val="FF0000"/>
              </a:solidFill>
            </a:endParaRPr>
          </a:p>
          <a:p>
            <a:endParaRPr lang="en-US" sz="2200" b="1" dirty="0"/>
          </a:p>
        </p:txBody>
      </p:sp>
      <p:pic>
        <p:nvPicPr>
          <p:cNvPr id="15" name="Picture 16" descr="ident_4_onscreen_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53419" y="6416843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209800" y="6430614"/>
            <a:ext cx="6836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tx2"/>
                </a:solidFill>
              </a:rPr>
              <a:t>Summarized in Bruce and others (2015) – USGS Fact Sheet 2015-3080</a:t>
            </a:r>
            <a:endParaRPr lang="en-US" b="1" i="1" dirty="0">
              <a:solidFill>
                <a:schemeClr val="tx2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97" y="1393665"/>
            <a:ext cx="3838575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4" y="3048000"/>
            <a:ext cx="38004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176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Project Development and Coordination</a:t>
            </a:r>
            <a:endParaRPr lang="en-US" sz="4000" dirty="0"/>
          </a:p>
        </p:txBody>
      </p:sp>
      <p:sp>
        <p:nvSpPr>
          <p:cNvPr id="2" name="TextBox 1"/>
          <p:cNvSpPr txBox="1"/>
          <p:nvPr/>
        </p:nvSpPr>
        <p:spPr>
          <a:xfrm>
            <a:off x="294735" y="990600"/>
            <a:ext cx="7025497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Objectives developed from a USGS meeting with selected stakeholders including Reclamation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Strategy focused on filling in information gaps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Lack of groundwater information in UCRB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Groundwater and surface water</a:t>
            </a:r>
          </a:p>
          <a:p>
            <a:r>
              <a:rPr lang="en-US" sz="2400" dirty="0" smtClean="0"/>
              <a:t>     are an interconnected resource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Wealth of historic USGS data</a:t>
            </a:r>
          </a:p>
          <a:p>
            <a:endParaRPr lang="en-US" dirty="0"/>
          </a:p>
        </p:txBody>
      </p:sp>
      <p:pic>
        <p:nvPicPr>
          <p:cNvPr id="1026" name="Picture 2" descr="\\IGSKNJWWAS001\SurfaceWater_Studies\San_Rafael\Pictures\IMG_27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398" y="3352800"/>
            <a:ext cx="4029729" cy="3022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6" descr="ident_4_onscreen_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294735" y="6324600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772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04799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BOR Colorado River Basin Supply and Demand Study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3198" y="4745427"/>
            <a:ext cx="4216401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27432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/>
              <a:t>Projected demand is greater than projected </a:t>
            </a:r>
            <a:r>
              <a:rPr lang="en-US" sz="2000" dirty="0" smtClean="0"/>
              <a:t>supply</a:t>
            </a:r>
          </a:p>
          <a:p>
            <a:pPr marL="342900" indent="-274320">
              <a:buFont typeface="Arial" pitchFamily="34" charset="0"/>
              <a:buChar char="•"/>
            </a:pPr>
            <a:r>
              <a:rPr lang="en-US" sz="2000" dirty="0" smtClean="0"/>
              <a:t>Median </a:t>
            </a:r>
            <a:r>
              <a:rPr lang="en-US" sz="2000" dirty="0"/>
              <a:t>imbalance </a:t>
            </a:r>
            <a:r>
              <a:rPr lang="en-US" sz="2000" dirty="0" smtClean="0"/>
              <a:t>of ~ </a:t>
            </a:r>
            <a:r>
              <a:rPr lang="en-US" sz="2000" b="1" u="sng" dirty="0" smtClean="0"/>
              <a:t>3.2 million acre-feet </a:t>
            </a:r>
            <a:r>
              <a:rPr lang="en-US" sz="2000" dirty="0" smtClean="0"/>
              <a:t>by 2060</a:t>
            </a:r>
            <a:endParaRPr lang="en-US" sz="2000" dirty="0"/>
          </a:p>
          <a:p>
            <a:pPr indent="-274320"/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304799" y="1066800"/>
            <a:ext cx="6257511" cy="3560710"/>
            <a:chOff x="61624" y="1143000"/>
            <a:chExt cx="5101424" cy="2951018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624" y="1143000"/>
              <a:ext cx="5101424" cy="29510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411426" y="3582109"/>
              <a:ext cx="2200910" cy="2154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8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US Bureau of Reclamation (2012)</a:t>
              </a:r>
              <a:endParaRPr lang="en-US" sz="8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324600" y="1831491"/>
            <a:ext cx="2438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sng" dirty="0" smtClean="0">
                <a:solidFill>
                  <a:schemeClr val="tx2"/>
                </a:solidFill>
              </a:rPr>
              <a:t>Overarching Objective </a:t>
            </a:r>
            <a:r>
              <a:rPr lang="en-US" b="1" i="1" dirty="0" smtClean="0">
                <a:solidFill>
                  <a:schemeClr val="tx2"/>
                </a:solidFill>
              </a:rPr>
              <a:t>Provide quantitative information that adds new understanding of the joint groundwater-surface water resource in the UCRB</a:t>
            </a:r>
          </a:p>
        </p:txBody>
      </p:sp>
      <p:pic>
        <p:nvPicPr>
          <p:cNvPr id="15" name="Picture 16" descr="ident_4_onscreen_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7924800" y="6324600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mamiller\Desktop\3095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77"/>
          <a:stretch/>
        </p:blipFill>
        <p:spPr bwMode="auto">
          <a:xfrm>
            <a:off x="6248400" y="4495800"/>
            <a:ext cx="2590800" cy="1544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59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Study Objectives</a:t>
            </a:r>
            <a:endParaRPr lang="en-US" sz="4000" dirty="0"/>
          </a:p>
        </p:txBody>
      </p:sp>
      <p:sp>
        <p:nvSpPr>
          <p:cNvPr id="20" name="TextBox 19"/>
          <p:cNvSpPr txBox="1"/>
          <p:nvPr/>
        </p:nvSpPr>
        <p:spPr>
          <a:xfrm>
            <a:off x="419100" y="1296366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0" indent="-457200" defTabSz="457200">
              <a:spcAft>
                <a:spcPts val="1200"/>
              </a:spcAft>
              <a:buFont typeface="+mj-lt"/>
              <a:buAutoNum type="arabicPeriod"/>
            </a:pPr>
            <a:r>
              <a:rPr lang="en-US" sz="2400" dirty="0" smtClean="0"/>
              <a:t>Determine the spatial distribution of groundwater discharge 	to streams (</a:t>
            </a:r>
            <a:r>
              <a:rPr lang="en-US" sz="2400" i="1" dirty="0" smtClean="0">
                <a:solidFill>
                  <a:schemeClr val="tx2"/>
                </a:solidFill>
              </a:rPr>
              <a:t>where</a:t>
            </a:r>
            <a:r>
              <a:rPr lang="en-US" sz="2400" dirty="0" smtClean="0"/>
              <a:t>)</a:t>
            </a:r>
          </a:p>
          <a:p>
            <a:pPr marL="182880" indent="-457200" defTabSz="457200">
              <a:spcAft>
                <a:spcPts val="1200"/>
              </a:spcAft>
              <a:buFont typeface="+mj-lt"/>
              <a:buAutoNum type="arabicPeriod"/>
            </a:pPr>
            <a:r>
              <a:rPr lang="en-US" sz="2400" dirty="0" smtClean="0"/>
              <a:t>Quantify the fraction of total streamflow that is supported by 	groundwater discharge (</a:t>
            </a:r>
            <a:r>
              <a:rPr lang="en-US" sz="2400" i="1" dirty="0" smtClean="0">
                <a:solidFill>
                  <a:schemeClr val="tx2"/>
                </a:solidFill>
              </a:rPr>
              <a:t>how much</a:t>
            </a:r>
            <a:r>
              <a:rPr lang="en-US" sz="2400" dirty="0" smtClean="0"/>
              <a:t>)</a:t>
            </a:r>
            <a:endParaRPr lang="en-US" sz="2400" dirty="0">
              <a:solidFill>
                <a:schemeClr val="tx2"/>
              </a:solidFill>
            </a:endParaRPr>
          </a:p>
          <a:p>
            <a:pPr marL="182880" indent="-457200" defTabSz="457200"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/>
              <a:t>Quantify the age of groundwater in the UCRB (</a:t>
            </a:r>
            <a:r>
              <a:rPr lang="en-US" sz="2400" i="1" dirty="0" smtClean="0">
                <a:solidFill>
                  <a:schemeClr val="tx2"/>
                </a:solidFill>
              </a:rPr>
              <a:t>vulnerability</a:t>
            </a:r>
            <a:r>
              <a:rPr lang="en-US" sz="2400" dirty="0" smtClean="0"/>
              <a:t>)</a:t>
            </a:r>
          </a:p>
        </p:txBody>
      </p:sp>
      <p:grpSp>
        <p:nvGrpSpPr>
          <p:cNvPr id="10" name="Group 3"/>
          <p:cNvGrpSpPr>
            <a:grpSpLocks/>
          </p:cNvGrpSpPr>
          <p:nvPr/>
        </p:nvGrpSpPr>
        <p:grpSpPr bwMode="auto">
          <a:xfrm>
            <a:off x="869668" y="4191000"/>
            <a:ext cx="3200400" cy="2168693"/>
            <a:chOff x="5187950" y="3448188"/>
            <a:chExt cx="3413834" cy="2640196"/>
          </a:xfrm>
        </p:grpSpPr>
        <p:pic>
          <p:nvPicPr>
            <p:cNvPr id="11" name="Picture 4" descr="http://www.usgs.gov/features/images/glen_canyon_dam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7950" y="3448188"/>
              <a:ext cx="3346704" cy="250923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 bwMode="auto">
            <a:xfrm>
              <a:off x="6928433" y="5819613"/>
              <a:ext cx="1673351" cy="2687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en-US" sz="600" dirty="0">
                  <a:solidFill>
                    <a:schemeClr val="bg1"/>
                  </a:solidFill>
                  <a:latin typeface="+mn-lt"/>
                </a:rPr>
                <a:t>USGS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5029200" y="4007234"/>
            <a:ext cx="3702333" cy="2519798"/>
            <a:chOff x="5029200" y="4007234"/>
            <a:chExt cx="3702333" cy="2519798"/>
          </a:xfrm>
        </p:grpSpPr>
        <p:pic>
          <p:nvPicPr>
            <p:cNvPr id="3074" name="Picture 2" descr="The now-dry Colorado River delta branches into the &#10;Baja/Sonoran Desert just 5 miles north of the Sea of Cortez, &#10;Mexico....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9200" y="4007234"/>
              <a:ext cx="3657600" cy="24286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/>
            <p:cNvSpPr txBox="1"/>
            <p:nvPr/>
          </p:nvSpPr>
          <p:spPr bwMode="auto">
            <a:xfrm>
              <a:off x="7162800" y="6306260"/>
              <a:ext cx="1568733" cy="22077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defRPr/>
              </a:pPr>
              <a:r>
                <a:rPr lang="en-US" sz="600" dirty="0">
                  <a:solidFill>
                    <a:schemeClr val="bg1"/>
                  </a:solidFill>
                  <a:latin typeface="+mn-lt"/>
                </a:rPr>
                <a:t>USGS</a:t>
              </a:r>
            </a:p>
          </p:txBody>
        </p:sp>
      </p:grpSp>
      <p:pic>
        <p:nvPicPr>
          <p:cNvPr id="14" name="Picture 16" descr="ident_4_onscreen_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53419" y="6416843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265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90500" y="1141445"/>
            <a:ext cx="876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chemeClr val="tx2"/>
                </a:solidFill>
              </a:rPr>
              <a:t>I</a:t>
            </a:r>
            <a:r>
              <a:rPr lang="en-US" sz="2400" b="1" i="1" dirty="0" smtClean="0">
                <a:solidFill>
                  <a:schemeClr val="tx2"/>
                </a:solidFill>
              </a:rPr>
              <a:t>nformation from streamflow and chemical composition used to separate streamflow into </a:t>
            </a:r>
            <a:r>
              <a:rPr lang="en-US" sz="2400" b="1" i="1" u="sng" dirty="0" smtClean="0">
                <a:solidFill>
                  <a:schemeClr val="tx2"/>
                </a:solidFill>
              </a:rPr>
              <a:t>runoff</a:t>
            </a:r>
            <a:r>
              <a:rPr lang="en-US" sz="2400" b="1" i="1" dirty="0" smtClean="0">
                <a:solidFill>
                  <a:schemeClr val="tx2"/>
                </a:solidFill>
              </a:rPr>
              <a:t> and </a:t>
            </a:r>
            <a:r>
              <a:rPr lang="en-US" sz="2400" b="1" i="1" u="sng" dirty="0" smtClean="0">
                <a:solidFill>
                  <a:schemeClr val="tx2"/>
                </a:solidFill>
              </a:rPr>
              <a:t>groundwater </a:t>
            </a:r>
            <a:r>
              <a:rPr lang="en-US" sz="2400" b="1" i="1" dirty="0" smtClean="0">
                <a:solidFill>
                  <a:schemeClr val="tx2"/>
                </a:solidFill>
              </a:rPr>
              <a:t>components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304799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Chemical Hydrograph Separation</a:t>
            </a:r>
            <a:endParaRPr lang="en-US" sz="4000" dirty="0"/>
          </a:p>
        </p:txBody>
      </p:sp>
      <p:pic>
        <p:nvPicPr>
          <p:cNvPr id="13" name="Picture 16" descr="ident_4_onscreen_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152400" y="6399332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 descr="C:\Users\mamiller\Desktop\6560-conductivity-web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3" t="18690" r="8020" b="14605"/>
          <a:stretch/>
        </p:blipFill>
        <p:spPr bwMode="auto">
          <a:xfrm>
            <a:off x="6137458" y="2286000"/>
            <a:ext cx="2914650" cy="1663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:\Users\mamiller\Desktop\3095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77"/>
          <a:stretch/>
        </p:blipFill>
        <p:spPr bwMode="auto">
          <a:xfrm>
            <a:off x="6483349" y="4679567"/>
            <a:ext cx="2590800" cy="1544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53" y="2508140"/>
            <a:ext cx="5729642" cy="3404447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4" name="TextBox 13"/>
          <p:cNvSpPr txBox="1"/>
          <p:nvPr/>
        </p:nvSpPr>
        <p:spPr>
          <a:xfrm>
            <a:off x="4552950" y="6534150"/>
            <a:ext cx="45910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i="1" dirty="0" smtClean="0"/>
              <a:t>Miller and others (2014, Water Resources Research)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27799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USGS Long Term Records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935951"/>
            <a:ext cx="4315786" cy="48006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Long-term discharge and specific conductance data collected by USGS were used for hydrograph separation.</a:t>
            </a:r>
          </a:p>
          <a:p>
            <a:r>
              <a:rPr lang="en-US" dirty="0" smtClean="0"/>
              <a:t>Data from 1984-2012 used for present study</a:t>
            </a:r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 descr="D:\home\admin\proposals\WaterSmart2011\CORiverPhotos\boat_meas_Jay (Small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8186" y="3385066"/>
            <a:ext cx="3581400" cy="3273290"/>
          </a:xfrm>
          <a:prstGeom prst="rect">
            <a:avLst/>
          </a:prstGeom>
          <a:noFill/>
          <a:effectLst>
            <a:outerShdw blurRad="50800" dist="1270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27" name="Picture 3" descr="D:\home\admin\proposals\WaterSmart2011\CORiverPhotos\Loading equipment and supplies beginning of boat trip on Green &amp; Colorado Rivers - September 1947 (Small).t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1143000"/>
            <a:ext cx="3159027" cy="259096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638800" y="137160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1947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354930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2010</a:t>
            </a:r>
            <a:endParaRPr lang="en-US" b="1" dirty="0"/>
          </a:p>
        </p:txBody>
      </p:sp>
      <p:pic>
        <p:nvPicPr>
          <p:cNvPr id="8" name="Picture 16" descr="ident_4_onscreen_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53419" y="6416843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29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" y="-76200"/>
            <a:ext cx="88392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Groundwater Discharge to Streams 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4552950" y="6534150"/>
            <a:ext cx="45910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i="1" dirty="0" smtClean="0"/>
              <a:t>Miller and others (2014, Water Resources Research)</a:t>
            </a:r>
            <a:endParaRPr lang="en-US" sz="1400" i="1" dirty="0"/>
          </a:p>
        </p:txBody>
      </p:sp>
      <p:pic>
        <p:nvPicPr>
          <p:cNvPr id="13" name="Picture 16" descr="ident_4_onscreen_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53419" y="6416843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36" y="1619935"/>
            <a:ext cx="454612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62000" y="4820335"/>
            <a:ext cx="3667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dirty="0" smtClean="0">
                <a:solidFill>
                  <a:schemeClr val="tx2"/>
                </a:solidFill>
              </a:rPr>
              <a:t>Hydrograph separation results for Colorado River at Cisco, 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53000" y="825795"/>
            <a:ext cx="4044950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i="1" u="sng" dirty="0" smtClean="0"/>
              <a:t>Summary of 12 Stations in UCRB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dirty="0" smtClean="0"/>
              <a:t>“Pulse” of groundwater during snowmelt</a:t>
            </a:r>
            <a:endParaRPr lang="en-US" dirty="0"/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n-US" dirty="0" smtClean="0"/>
              <a:t>Percent of total flow that is groundwater</a:t>
            </a:r>
          </a:p>
          <a:p>
            <a:pPr marL="800100" lvl="1" indent="-342900">
              <a:spcAft>
                <a:spcPts val="600"/>
              </a:spcAft>
              <a:buFont typeface="+mj-lt"/>
              <a:buAutoNum type="alphaLcPeriod"/>
            </a:pPr>
            <a:r>
              <a:rPr lang="en-US" dirty="0"/>
              <a:t>Annual: </a:t>
            </a:r>
            <a:r>
              <a:rPr lang="en-US" dirty="0" smtClean="0"/>
              <a:t>21 </a:t>
            </a:r>
            <a:r>
              <a:rPr lang="en-US" dirty="0"/>
              <a:t>– </a:t>
            </a:r>
            <a:r>
              <a:rPr lang="en-US" dirty="0" smtClean="0"/>
              <a:t>58%</a:t>
            </a:r>
            <a:endParaRPr lang="en-US" dirty="0"/>
          </a:p>
          <a:p>
            <a:pPr marL="800100" lvl="1" indent="-342900">
              <a:spcAft>
                <a:spcPts val="600"/>
              </a:spcAft>
              <a:buFont typeface="+mj-lt"/>
              <a:buAutoNum type="alphaLcPeriod"/>
            </a:pPr>
            <a:r>
              <a:rPr lang="en-US" dirty="0"/>
              <a:t>Snowmelt: </a:t>
            </a:r>
            <a:r>
              <a:rPr lang="en-US" dirty="0" smtClean="0"/>
              <a:t>13 </a:t>
            </a:r>
            <a:r>
              <a:rPr lang="en-US" dirty="0"/>
              <a:t>– </a:t>
            </a:r>
            <a:r>
              <a:rPr lang="en-US" dirty="0" smtClean="0"/>
              <a:t>45%</a:t>
            </a:r>
            <a:endParaRPr lang="en-US" dirty="0"/>
          </a:p>
          <a:p>
            <a:pPr marL="800100" lvl="1" indent="-342900">
              <a:spcAft>
                <a:spcPts val="600"/>
              </a:spcAft>
              <a:buFont typeface="+mj-lt"/>
              <a:buAutoNum type="alphaLcPeriod"/>
            </a:pPr>
            <a:r>
              <a:rPr lang="en-US" dirty="0"/>
              <a:t>Low-flow: </a:t>
            </a:r>
            <a:r>
              <a:rPr lang="en-US" dirty="0" smtClean="0"/>
              <a:t>40 </a:t>
            </a:r>
            <a:r>
              <a:rPr lang="en-US" dirty="0"/>
              <a:t>– </a:t>
            </a:r>
            <a:r>
              <a:rPr lang="en-US" dirty="0" smtClean="0"/>
              <a:t>86%</a:t>
            </a:r>
          </a:p>
        </p:txBody>
      </p:sp>
      <p:pic>
        <p:nvPicPr>
          <p:cNvPr id="10" name="Picture 2" descr="D:\home\admin\proposals\WaterSmart2011\CORiverPhotos\PotashReach (Small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775" y="3657600"/>
            <a:ext cx="3581400" cy="268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55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-164069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Discrete data         Continuous Data</a:t>
            </a:r>
            <a:endParaRPr lang="en-US" dirty="0"/>
          </a:p>
        </p:txBody>
      </p:sp>
      <p:pic>
        <p:nvPicPr>
          <p:cNvPr id="19" name="Picture 18" descr="ident_4_onscreen_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8001000" y="6414040"/>
            <a:ext cx="10795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838200"/>
            <a:ext cx="908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Problem: Given a small number of observed SC concentration values, and a continuous record of discharge how can we “fill in the gaps” in the SC record?</a:t>
            </a:r>
            <a:endParaRPr lang="en-US" i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04" y="1834951"/>
            <a:ext cx="4260121" cy="2556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156304" y="5169933"/>
            <a:ext cx="8831392" cy="1688067"/>
            <a:chOff x="156304" y="4788932"/>
            <a:chExt cx="8831392" cy="168806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156304" y="5436632"/>
                  <a:ext cx="883139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b="0" i="0" smtClean="0">
                          <a:latin typeface="Cambria Math"/>
                        </a:rPr>
                        <m:t>ln</m:t>
                      </m:r>
                      <m:r>
                        <a:rPr lang="en-US" b="0" i="1" smtClean="0">
                          <a:latin typeface="Cambria Math"/>
                        </a:rPr>
                        <m:t>⁡(</m:t>
                      </m:r>
                      <m:r>
                        <a:rPr lang="en-US" b="0" i="1" smtClean="0">
                          <a:latin typeface="Cambria Math"/>
                        </a:rPr>
                        <m:t>𝑆𝐶</m:t>
                      </m:r>
                      <m:r>
                        <a:rPr lang="en-US" b="0" i="1" smtClean="0">
                          <a:latin typeface="Cambria Math"/>
                        </a:rPr>
                        <m:t>)=</m:t>
                      </m:r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/>
                              <a:ea typeface="Cambria Math"/>
                            </a:rPr>
                            <m:t>𝛽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𝛽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𝑄</m:t>
                                  </m:r>
                                </m:e>
                              </m:d>
                            </m:e>
                          </m:func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𝛽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a14:m>
                  <a:r>
                    <a:rPr lang="en-US" dirty="0" smtClean="0"/>
                    <a:t>[</a:t>
                  </a:r>
                  <a14:m>
                    <m:oMath xmlns:m="http://schemas.openxmlformats.org/officeDocument/2006/math">
                      <m:func>
                        <m:funcPr>
                          <m:ctrlPr>
                            <a:rPr lang="en-US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𝑄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en-US" b="0" i="1" smtClean="0">
                              <a:latin typeface="Cambria Math"/>
                            </a:rPr>
                            <m:t>]+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𝑇</m:t>
                              </m:r>
                            </m:e>
                          </m:d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en-US" b="0" i="1" smtClean="0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/>
                            </a:rPr>
                            <m:t>[</m:t>
                          </m:r>
                          <m:func>
                            <m:func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(2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𝑇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)]+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6</m:t>
                                  </m:r>
                                </m:sub>
                              </m:sSub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[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/>
                                      <a:ea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(2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𝜋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𝑇</m:t>
                                  </m:r>
                                  <m:r>
                                    <a:rPr lang="en-US" b="0" i="1" smtClean="0">
                                      <a:latin typeface="Cambria Math"/>
                                      <a:ea typeface="Cambria Math"/>
                                    </a:rPr>
                                    <m:t>)]</m:t>
                                  </m:r>
                                </m:e>
                              </m:func>
                            </m:e>
                          </m:func>
                        </m:e>
                      </m:func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304" y="5436632"/>
                  <a:ext cx="8831392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t="-8197" b="-245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Left Brace 4"/>
            <p:cNvSpPr/>
            <p:nvPr/>
          </p:nvSpPr>
          <p:spPr>
            <a:xfrm rot="5400000">
              <a:off x="2667000" y="4217432"/>
              <a:ext cx="228600" cy="2209800"/>
            </a:xfrm>
            <a:prstGeom prst="leftBrac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133600" y="4827032"/>
              <a:ext cx="1295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Discharge</a:t>
              </a:r>
              <a:endParaRPr lang="en-US" dirty="0"/>
            </a:p>
          </p:txBody>
        </p:sp>
        <p:sp>
          <p:nvSpPr>
            <p:cNvPr id="16" name="Left Brace 15"/>
            <p:cNvSpPr/>
            <p:nvPr/>
          </p:nvSpPr>
          <p:spPr>
            <a:xfrm rot="16200000" flipV="1">
              <a:off x="4774406" y="5274468"/>
              <a:ext cx="228600" cy="1414462"/>
            </a:xfrm>
            <a:prstGeom prst="leftBrac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241006" y="6095999"/>
              <a:ext cx="1295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Time</a:t>
              </a:r>
              <a:endParaRPr lang="en-US" dirty="0"/>
            </a:p>
          </p:txBody>
        </p:sp>
        <p:sp>
          <p:nvSpPr>
            <p:cNvPr id="18" name="Left Brace 17"/>
            <p:cNvSpPr/>
            <p:nvPr/>
          </p:nvSpPr>
          <p:spPr>
            <a:xfrm rot="5400000">
              <a:off x="7233166" y="3906798"/>
              <a:ext cx="240268" cy="2819400"/>
            </a:xfrm>
            <a:prstGeom prst="leftBrac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705600" y="4788932"/>
              <a:ext cx="12954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Season</a:t>
              </a:r>
              <a:endParaRPr lang="en-US" dirty="0"/>
            </a:p>
          </p:txBody>
        </p:sp>
      </p:grp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6592" y="1837908"/>
            <a:ext cx="4261104" cy="2553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2438400" y="4495800"/>
            <a:ext cx="1219200" cy="7386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5715000" y="4495800"/>
            <a:ext cx="1219200" cy="7386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810000" y="457200"/>
            <a:ext cx="762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99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2071</TotalTime>
  <Words>832</Words>
  <Application>Microsoft Office PowerPoint</Application>
  <PresentationFormat>On-screen Show (4:3)</PresentationFormat>
  <Paragraphs>112</Paragraphs>
  <Slides>17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USGS Long Term Records</vt:lpstr>
      <vt:lpstr>Groundwater Discharge to Streams </vt:lpstr>
      <vt:lpstr>Discrete data         Continuous Data</vt:lpstr>
      <vt:lpstr>Groundwater Discharge to Streams – Estimation with Discrete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Baseflow Estimation with Discrete Data</dc:title>
  <dc:creator>Miller, Matthew P.</dc:creator>
  <cp:lastModifiedBy>plambert</cp:lastModifiedBy>
  <cp:revision>121</cp:revision>
  <cp:lastPrinted>2016-04-08T20:17:59Z</cp:lastPrinted>
  <dcterms:created xsi:type="dcterms:W3CDTF">2015-05-13T14:51:13Z</dcterms:created>
  <dcterms:modified xsi:type="dcterms:W3CDTF">2016-05-05T16:43:26Z</dcterms:modified>
</cp:coreProperties>
</file>