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handoutMasterIdLst>
    <p:handoutMasterId r:id="rId19"/>
  </p:handoutMasterIdLst>
  <p:sldIdLst>
    <p:sldId id="256" r:id="rId2"/>
    <p:sldId id="257" r:id="rId3"/>
    <p:sldId id="258" r:id="rId4"/>
    <p:sldId id="259" r:id="rId5"/>
    <p:sldId id="260" r:id="rId6"/>
    <p:sldId id="261" r:id="rId7"/>
    <p:sldId id="268" r:id="rId8"/>
    <p:sldId id="262" r:id="rId9"/>
    <p:sldId id="263" r:id="rId10"/>
    <p:sldId id="269" r:id="rId11"/>
    <p:sldId id="264" r:id="rId12"/>
    <p:sldId id="272" r:id="rId13"/>
    <p:sldId id="271" r:id="rId14"/>
    <p:sldId id="265" r:id="rId15"/>
    <p:sldId id="267" r:id="rId16"/>
    <p:sldId id="266"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719" autoAdjust="0"/>
  </p:normalViewPr>
  <p:slideViewPr>
    <p:cSldViewPr>
      <p:cViewPr varScale="1">
        <p:scale>
          <a:sx n="110" d="100"/>
          <a:sy n="110" d="100"/>
        </p:scale>
        <p:origin x="1644"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D790E62-34AC-44D1-901A-545953DA8176}" type="datetimeFigureOut">
              <a:rPr lang="en-US" smtClean="0"/>
              <a:pPr/>
              <a:t>8/18/2015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68B940B-A693-434E-85A2-72892776533C}" type="slidenum">
              <a:rPr lang="en-US" smtClean="0"/>
              <a:pPr/>
              <a:t>‹#›</a:t>
            </a:fld>
            <a:endParaRPr lang="en-US"/>
          </a:p>
        </p:txBody>
      </p:sp>
    </p:spTree>
    <p:extLst>
      <p:ext uri="{BB962C8B-B14F-4D97-AF65-F5344CB8AC3E}">
        <p14:creationId xmlns:p14="http://schemas.microsoft.com/office/powerpoint/2010/main" val="14568991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F600A61-F53E-4AE2-8C51-6F977779172E}" type="datetimeFigureOut">
              <a:rPr lang="en-US" smtClean="0"/>
              <a:pPr/>
              <a:t>8/18/2015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C6D5DC2-F278-4F57-9B10-E3EAB048C374}" type="slidenum">
              <a:rPr lang="en-US" smtClean="0"/>
              <a:pPr/>
              <a:t>‹#›</a:t>
            </a:fld>
            <a:endParaRPr lang="en-US"/>
          </a:p>
        </p:txBody>
      </p:sp>
    </p:spTree>
    <p:extLst>
      <p:ext uri="{BB962C8B-B14F-4D97-AF65-F5344CB8AC3E}">
        <p14:creationId xmlns:p14="http://schemas.microsoft.com/office/powerpoint/2010/main" val="7410780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FC6D5DC2-F278-4F57-9B10-E3EAB048C374}" type="slidenum">
              <a:rPr lang="en-US" smtClean="0"/>
              <a:pPr/>
              <a:t>1</a:t>
            </a:fld>
            <a:endParaRPr lang="en-US"/>
          </a:p>
        </p:txBody>
      </p:sp>
    </p:spTree>
    <p:extLst>
      <p:ext uri="{BB962C8B-B14F-4D97-AF65-F5344CB8AC3E}">
        <p14:creationId xmlns:p14="http://schemas.microsoft.com/office/powerpoint/2010/main" val="3393451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6425B5F5-4E6C-49B1-95E4-3E1B2220643F}" type="datetimeFigureOut">
              <a:rPr lang="en-US" smtClean="0"/>
              <a:pPr/>
              <a:t>8/18/2015</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A61E4938-5ED9-45CD-AF8B-5958D2F3E6BE}"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425B5F5-4E6C-49B1-95E4-3E1B2220643F}" type="datetimeFigureOut">
              <a:rPr lang="en-US" smtClean="0"/>
              <a:pPr/>
              <a:t>8/18/2015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1E4938-5ED9-45CD-AF8B-5958D2F3E6BE}"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425B5F5-4E6C-49B1-95E4-3E1B2220643F}" type="datetimeFigureOut">
              <a:rPr lang="en-US" smtClean="0"/>
              <a:pPr/>
              <a:t>8/18/2015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1E4938-5ED9-45CD-AF8B-5958D2F3E6BE}"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6425B5F5-4E6C-49B1-95E4-3E1B2220643F}" type="datetimeFigureOut">
              <a:rPr lang="en-US" smtClean="0"/>
              <a:pPr/>
              <a:t>8/18/2015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1E4938-5ED9-45CD-AF8B-5958D2F3E6BE}"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6425B5F5-4E6C-49B1-95E4-3E1B2220643F}" type="datetimeFigureOut">
              <a:rPr lang="en-US" smtClean="0"/>
              <a:pPr/>
              <a:t>8/18/2015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61E4938-5ED9-45CD-AF8B-5958D2F3E6BE}"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425B5F5-4E6C-49B1-95E4-3E1B2220643F}" type="datetimeFigureOut">
              <a:rPr lang="en-US" smtClean="0"/>
              <a:pPr/>
              <a:t>8/18/2015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61E4938-5ED9-45CD-AF8B-5958D2F3E6B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25B5F5-4E6C-49B1-95E4-3E1B2220643F}" type="datetimeFigureOut">
              <a:rPr lang="en-US" smtClean="0"/>
              <a:pPr/>
              <a:t>8/18/2015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61E4938-5ED9-45CD-AF8B-5958D2F3E6B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6425B5F5-4E6C-49B1-95E4-3E1B2220643F}" type="datetimeFigureOut">
              <a:rPr lang="en-US" smtClean="0"/>
              <a:pPr/>
              <a:t>8/18/2015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1E4938-5ED9-45CD-AF8B-5958D2F3E6BE}"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425B5F5-4E6C-49B1-95E4-3E1B2220643F}" type="datetimeFigureOut">
              <a:rPr lang="en-US" smtClean="0"/>
              <a:pPr/>
              <a:t>8/18/2015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A61E4938-5ED9-45CD-AF8B-5958D2F3E6BE}"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425B5F5-4E6C-49B1-95E4-3E1B2220643F}" type="datetimeFigureOut">
              <a:rPr lang="en-US" smtClean="0"/>
              <a:pPr/>
              <a:t>8/18/2015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1E4938-5ED9-45CD-AF8B-5958D2F3E6B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425B5F5-4E6C-49B1-95E4-3E1B2220643F}" type="datetimeFigureOut">
              <a:rPr lang="en-US" smtClean="0"/>
              <a:pPr/>
              <a:t>8/18/2015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1E4938-5ED9-45CD-AF8B-5958D2F3E6BE}"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6425B5F5-4E6C-49B1-95E4-3E1B2220643F}" type="datetimeFigureOut">
              <a:rPr lang="en-US" smtClean="0"/>
              <a:pPr/>
              <a:t>8/18/2015</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A61E4938-5ED9-45CD-AF8B-5958D2F3E6BE}"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152400"/>
            <a:ext cx="7851648" cy="3048000"/>
          </a:xfrm>
        </p:spPr>
        <p:txBody>
          <a:bodyPr>
            <a:normAutofit fontScale="90000"/>
          </a:bodyPr>
          <a:lstStyle/>
          <a:p>
            <a:r>
              <a:rPr lang="en-US" dirty="0" smtClean="0"/>
              <a:t>Gathering Background Information and the Role of Technicians for the Blackfeet Water Compact</a:t>
            </a:r>
            <a:endParaRPr lang="en-US" dirty="0"/>
          </a:p>
        </p:txBody>
      </p:sp>
      <p:sp>
        <p:nvSpPr>
          <p:cNvPr id="3" name="Subtitle 2"/>
          <p:cNvSpPr>
            <a:spLocks noGrp="1"/>
          </p:cNvSpPr>
          <p:nvPr>
            <p:ph type="subTitle" idx="1"/>
          </p:nvPr>
        </p:nvSpPr>
        <p:spPr>
          <a:xfrm>
            <a:off x="838200" y="3200400"/>
            <a:ext cx="7854696" cy="1752600"/>
          </a:xfrm>
        </p:spPr>
        <p:txBody>
          <a:bodyPr/>
          <a:lstStyle/>
          <a:p>
            <a:endParaRPr lang="en-US" dirty="0"/>
          </a:p>
          <a:p>
            <a:r>
              <a:rPr lang="en-US" dirty="0" smtClean="0"/>
              <a:t>With Gerald </a:t>
            </a:r>
            <a:r>
              <a:rPr lang="en-US" dirty="0" err="1" smtClean="0"/>
              <a:t>Lunak</a:t>
            </a:r>
            <a:endParaRPr lang="en-US" dirty="0"/>
          </a:p>
        </p:txBody>
      </p:sp>
    </p:spTree>
  </p:cSld>
  <p:clrMapOvr>
    <a:masterClrMapping/>
  </p:clrMapOvr>
  <p:transition>
    <p:wipe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Lame Bull Treaty </a:t>
            </a:r>
            <a:r>
              <a:rPr lang="en-US" dirty="0" smtClean="0"/>
              <a:t>of 1855</a:t>
            </a:r>
            <a:endParaRPr lang="en-US" dirty="0"/>
          </a:p>
        </p:txBody>
      </p:sp>
      <p:pic>
        <p:nvPicPr>
          <p:cNvPr id="4" name="Content Placeholder 3" descr="1855 Lame Bull Treaty - Copy.jpg"/>
          <p:cNvPicPr>
            <a:picLocks noGrp="1" noChangeAspect="1"/>
          </p:cNvPicPr>
          <p:nvPr>
            <p:ph idx="1"/>
          </p:nvPr>
        </p:nvPicPr>
        <p:blipFill>
          <a:blip r:embed="rId2" cstate="print"/>
          <a:stretch>
            <a:fillRect/>
          </a:stretch>
        </p:blipFill>
        <p:spPr>
          <a:xfrm>
            <a:off x="1828800" y="2264505"/>
            <a:ext cx="5486400" cy="3730752"/>
          </a:xfrm>
          <a:prstGeom prst="rect">
            <a:avLst/>
          </a:prstGeom>
        </p:spPr>
      </p:pic>
    </p:spTree>
  </p:cSld>
  <p:clrMapOvr>
    <a:masterClrMapping/>
  </p:clrMapOvr>
  <p:transition>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i="1" dirty="0" smtClean="0"/>
              <a:t>History</a:t>
            </a:r>
            <a:r>
              <a:rPr lang="en-US" sz="4000" dirty="0" smtClean="0"/>
              <a:t> </a:t>
            </a:r>
            <a:r>
              <a:rPr lang="en-US" sz="4000" i="1" dirty="0" smtClean="0"/>
              <a:t>of the Blackfeet Water Compact</a:t>
            </a:r>
            <a:endParaRPr lang="en-US" sz="4000" i="1" dirty="0"/>
          </a:p>
        </p:txBody>
      </p:sp>
      <p:sp>
        <p:nvSpPr>
          <p:cNvPr id="3" name="Content Placeholder 2"/>
          <p:cNvSpPr>
            <a:spLocks noGrp="1"/>
          </p:cNvSpPr>
          <p:nvPr>
            <p:ph idx="1"/>
          </p:nvPr>
        </p:nvSpPr>
        <p:spPr/>
        <p:txBody>
          <a:bodyPr>
            <a:normAutofit fontScale="85000" lnSpcReduction="20000"/>
          </a:bodyPr>
          <a:lstStyle/>
          <a:p>
            <a:r>
              <a:rPr lang="en-US" dirty="0" smtClean="0"/>
              <a:t>From the Lame Bull Treaty of 1855 to the current status of the compact, there have been treaties and laws passed which have brought us to where the Blackfeet Water Compact now stands</a:t>
            </a:r>
          </a:p>
          <a:p>
            <a:r>
              <a:rPr lang="en-US" dirty="0" smtClean="0"/>
              <a:t>Highlights </a:t>
            </a:r>
          </a:p>
          <a:p>
            <a:pPr lvl="1"/>
            <a:r>
              <a:rPr lang="en-US" dirty="0" smtClean="0"/>
              <a:t>Treaty of 1855</a:t>
            </a:r>
          </a:p>
          <a:p>
            <a:pPr lvl="1"/>
            <a:r>
              <a:rPr lang="en-US" dirty="0" smtClean="0"/>
              <a:t>The Winters Doctrine 1908</a:t>
            </a:r>
          </a:p>
          <a:p>
            <a:pPr lvl="1"/>
            <a:r>
              <a:rPr lang="en-US" dirty="0" smtClean="0"/>
              <a:t>The </a:t>
            </a:r>
            <a:r>
              <a:rPr lang="en-US" dirty="0" err="1" smtClean="0"/>
              <a:t>McCarren</a:t>
            </a:r>
            <a:r>
              <a:rPr lang="en-US" dirty="0" smtClean="0"/>
              <a:t> Amendment 1952</a:t>
            </a:r>
          </a:p>
          <a:p>
            <a:pPr lvl="1"/>
            <a:r>
              <a:rPr lang="en-US" dirty="0" smtClean="0"/>
              <a:t>Establishment of the Montana Reserved Water Rights Commission 1979</a:t>
            </a:r>
          </a:p>
          <a:p>
            <a:pPr lvl="1"/>
            <a:r>
              <a:rPr lang="en-US" dirty="0" smtClean="0"/>
              <a:t>The Blackfeet Tribal Council approval of the Blackfeet Water Compact 2007 </a:t>
            </a:r>
          </a:p>
          <a:p>
            <a:pPr lvl="1"/>
            <a:r>
              <a:rPr lang="en-US" dirty="0" smtClean="0"/>
              <a:t>Approval of the Blackfeet Water Compact by the Montana State Legislature 2009</a:t>
            </a:r>
          </a:p>
          <a:p>
            <a:pPr lvl="1"/>
            <a:r>
              <a:rPr lang="en-US" dirty="0" smtClean="0"/>
              <a:t>Compact is currently working its way through House and Senate</a:t>
            </a:r>
            <a:endParaRPr lang="en-US" dirty="0"/>
          </a:p>
        </p:txBody>
      </p:sp>
    </p:spTree>
  </p:cSld>
  <p:clrMapOvr>
    <a:masterClrMapping/>
  </p:clrMapOvr>
  <p:transition>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90" dirty="0" smtClean="0"/>
              <a:t>Who gathers background information?</a:t>
            </a:r>
            <a:endParaRPr lang="en-US" sz="4090" dirty="0"/>
          </a:p>
        </p:txBody>
      </p:sp>
      <p:sp>
        <p:nvSpPr>
          <p:cNvPr id="3" name="Content Placeholder 2"/>
          <p:cNvSpPr>
            <a:spLocks noGrp="1"/>
          </p:cNvSpPr>
          <p:nvPr>
            <p:ph idx="1"/>
          </p:nvPr>
        </p:nvSpPr>
        <p:spPr/>
        <p:txBody>
          <a:bodyPr>
            <a:normAutofit lnSpcReduction="10000"/>
          </a:bodyPr>
          <a:lstStyle/>
          <a:p>
            <a:r>
              <a:rPr lang="en-US" dirty="0" smtClean="0"/>
              <a:t>Tribal Departments</a:t>
            </a:r>
          </a:p>
          <a:p>
            <a:r>
              <a:rPr lang="en-US" dirty="0" smtClean="0"/>
              <a:t>Tribal Legal Team</a:t>
            </a:r>
          </a:p>
          <a:p>
            <a:r>
              <a:rPr lang="en-US" dirty="0" smtClean="0"/>
              <a:t>Tribal Engineering Consultants</a:t>
            </a:r>
          </a:p>
          <a:p>
            <a:r>
              <a:rPr lang="en-US" dirty="0" smtClean="0"/>
              <a:t>Other Entities</a:t>
            </a:r>
          </a:p>
          <a:p>
            <a:pPr lvl="1"/>
            <a:r>
              <a:rPr lang="en-US" dirty="0" smtClean="0"/>
              <a:t>Studies by groups </a:t>
            </a:r>
          </a:p>
          <a:p>
            <a:pPr lvl="1"/>
            <a:r>
              <a:rPr lang="en-US" dirty="0" smtClean="0"/>
              <a:t>Historical documents</a:t>
            </a:r>
          </a:p>
          <a:p>
            <a:pPr lvl="1"/>
            <a:r>
              <a:rPr lang="en-US" dirty="0" smtClean="0"/>
              <a:t>Federal and State Agencies</a:t>
            </a:r>
          </a:p>
          <a:p>
            <a:pPr lvl="1"/>
            <a:endParaRPr lang="en-US" dirty="0" smtClean="0"/>
          </a:p>
          <a:p>
            <a:pPr lvl="1">
              <a:buNone/>
            </a:pPr>
            <a:r>
              <a:rPr lang="en-US" b="1" i="1" dirty="0" smtClean="0"/>
              <a:t>The Blackfeet Water Compact has been an ongoing effort since 1979.</a:t>
            </a:r>
          </a:p>
          <a:p>
            <a:pPr lvl="1">
              <a:buNone/>
            </a:pPr>
            <a:endParaRPr lang="en-US" b="1" i="1" dirty="0" smtClean="0"/>
          </a:p>
        </p:txBody>
      </p:sp>
    </p:spTree>
  </p:cSld>
  <p:clrMapOvr>
    <a:masterClrMapping/>
  </p:clrMapOvr>
  <p:transition>
    <p:wipe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Information and Data gathering is a moving target depending on </a:t>
            </a:r>
            <a:endParaRPr lang="en-US" sz="3600" dirty="0"/>
          </a:p>
        </p:txBody>
      </p:sp>
      <p:sp>
        <p:nvSpPr>
          <p:cNvPr id="3" name="Content Placeholder 2"/>
          <p:cNvSpPr>
            <a:spLocks noGrp="1"/>
          </p:cNvSpPr>
          <p:nvPr>
            <p:ph idx="1"/>
          </p:nvPr>
        </p:nvSpPr>
        <p:spPr/>
        <p:txBody>
          <a:bodyPr/>
          <a:lstStyle/>
          <a:p>
            <a:r>
              <a:rPr lang="en-US" dirty="0" smtClean="0"/>
              <a:t>Priorities of the Blackfeet Tribe (Council)</a:t>
            </a:r>
          </a:p>
          <a:p>
            <a:r>
              <a:rPr lang="en-US" dirty="0" smtClean="0"/>
              <a:t>Priorities of other partners within the Upper Missouri Basin</a:t>
            </a:r>
          </a:p>
          <a:p>
            <a:r>
              <a:rPr lang="en-US" dirty="0" smtClean="0"/>
              <a:t>Availability of Funds (Studies, Federal Funds, and so forth)</a:t>
            </a:r>
          </a:p>
          <a:p>
            <a:r>
              <a:rPr lang="en-US" dirty="0" smtClean="0"/>
              <a:t>Face to Face Negotiations (brings out differences) </a:t>
            </a:r>
          </a:p>
          <a:p>
            <a:endParaRPr lang="en-US" dirty="0" smtClean="0"/>
          </a:p>
          <a:p>
            <a:endParaRPr lang="en-US" dirty="0" smtClean="0"/>
          </a:p>
          <a:p>
            <a:endParaRPr lang="en-US" dirty="0"/>
          </a:p>
        </p:txBody>
      </p:sp>
    </p:spTree>
  </p:cSld>
  <p:clrMapOvr>
    <a:masterClrMapping/>
  </p:clrMapOvr>
  <p:transition>
    <p:wipe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F:\Moms Pics\DSC00204.JPG"/>
          <p:cNvPicPr>
            <a:picLocks noChangeAspect="1" noChangeArrowheads="1"/>
          </p:cNvPicPr>
          <p:nvPr/>
        </p:nvPicPr>
        <p:blipFill>
          <a:blip r:embed="rId2" cstate="print"/>
          <a:srcRect/>
          <a:stretch>
            <a:fillRect/>
          </a:stretch>
        </p:blipFill>
        <p:spPr bwMode="auto">
          <a:xfrm>
            <a:off x="-369888" y="-1344613"/>
            <a:ext cx="13542963" cy="10158413"/>
          </a:xfrm>
          <a:prstGeom prst="rect">
            <a:avLst/>
          </a:prstGeom>
          <a:noFill/>
        </p:spPr>
      </p:pic>
    </p:spTree>
  </p:cSld>
  <p:clrMapOvr>
    <a:masterClrMapping/>
  </p:clrMapOvr>
  <p:transition>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t>
            </a:r>
            <a:r>
              <a:rPr lang="en-US" sz="3570" dirty="0" smtClean="0"/>
              <a:t>What is the basic information needed to negotiate a compact?</a:t>
            </a:r>
            <a:endParaRPr lang="en-US" dirty="0"/>
          </a:p>
        </p:txBody>
      </p:sp>
      <p:sp>
        <p:nvSpPr>
          <p:cNvPr id="3" name="Content Placeholder 2"/>
          <p:cNvSpPr>
            <a:spLocks noGrp="1"/>
          </p:cNvSpPr>
          <p:nvPr>
            <p:ph idx="1"/>
          </p:nvPr>
        </p:nvSpPr>
        <p:spPr>
          <a:xfrm>
            <a:off x="457200" y="1935480"/>
            <a:ext cx="8229600" cy="4693920"/>
          </a:xfrm>
        </p:spPr>
        <p:txBody>
          <a:bodyPr>
            <a:normAutofit fontScale="92500" lnSpcReduction="10000"/>
          </a:bodyPr>
          <a:lstStyle/>
          <a:p>
            <a:r>
              <a:rPr lang="en-US" sz="3200" dirty="0" smtClean="0"/>
              <a:t>Water</a:t>
            </a:r>
          </a:p>
          <a:p>
            <a:r>
              <a:rPr lang="en-US" dirty="0" smtClean="0"/>
              <a:t>How much is there?</a:t>
            </a:r>
          </a:p>
          <a:p>
            <a:r>
              <a:rPr lang="en-US" dirty="0" smtClean="0"/>
              <a:t>Lakes</a:t>
            </a:r>
          </a:p>
          <a:p>
            <a:r>
              <a:rPr lang="en-US" dirty="0" smtClean="0"/>
              <a:t>Streams</a:t>
            </a:r>
          </a:p>
          <a:p>
            <a:r>
              <a:rPr lang="en-US" dirty="0" smtClean="0"/>
              <a:t>Groundwater</a:t>
            </a:r>
          </a:p>
          <a:p>
            <a:r>
              <a:rPr lang="en-US" dirty="0" smtClean="0"/>
              <a:t>How much water is needed to fulfill the purposes of the reservation</a:t>
            </a:r>
          </a:p>
          <a:p>
            <a:r>
              <a:rPr lang="en-US" sz="2890" dirty="0" smtClean="0"/>
              <a:t>Land</a:t>
            </a:r>
          </a:p>
          <a:p>
            <a:r>
              <a:rPr lang="en-US" sz="2890" dirty="0" smtClean="0"/>
              <a:t> </a:t>
            </a:r>
            <a:r>
              <a:rPr lang="en-US" dirty="0"/>
              <a:t>What is the land base for the </a:t>
            </a:r>
            <a:r>
              <a:rPr lang="en-US" dirty="0" smtClean="0"/>
              <a:t>claim?</a:t>
            </a:r>
          </a:p>
          <a:p>
            <a:r>
              <a:rPr lang="en-US" dirty="0" smtClean="0"/>
              <a:t>Land Use-Irrigated, dryland crop, range Etc</a:t>
            </a:r>
            <a:r>
              <a:rPr lang="en-US" sz="2890" dirty="0" smtClean="0"/>
              <a:t>.</a:t>
            </a:r>
          </a:p>
          <a:p>
            <a:r>
              <a:rPr lang="en-US" sz="2890" dirty="0" smtClean="0"/>
              <a:t>Other Purposes:  stock, fisheries, </a:t>
            </a:r>
            <a:r>
              <a:rPr lang="en-US" sz="2890" err="1" smtClean="0"/>
              <a:t>habitat</a:t>
            </a:r>
            <a:r>
              <a:rPr lang="en-US" sz="2890" smtClean="0"/>
              <a:t>, MR&amp;I</a:t>
            </a:r>
            <a:r>
              <a:rPr lang="en-US" sz="2890" dirty="0" smtClean="0"/>
              <a:t>, etc.</a:t>
            </a:r>
          </a:p>
          <a:p>
            <a:endParaRPr lang="en-US" sz="2890" dirty="0"/>
          </a:p>
        </p:txBody>
      </p:sp>
    </p:spTree>
    <p:extLst>
      <p:ext uri="{BB962C8B-B14F-4D97-AF65-F5344CB8AC3E}">
        <p14:creationId xmlns:p14="http://schemas.microsoft.com/office/powerpoint/2010/main" val="69884305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050" name="Picture 2" descr="F:\Moms Pics\DSC00212.JPG"/>
          <p:cNvPicPr>
            <a:picLocks noChangeAspect="1" noChangeArrowheads="1"/>
          </p:cNvPicPr>
          <p:nvPr/>
        </p:nvPicPr>
        <p:blipFill>
          <a:blip r:embed="rId2" cstate="print"/>
          <a:srcRect/>
          <a:stretch>
            <a:fillRect/>
          </a:stretch>
        </p:blipFill>
        <p:spPr bwMode="auto">
          <a:xfrm>
            <a:off x="0" y="-735013"/>
            <a:ext cx="13808075" cy="10158413"/>
          </a:xfrm>
          <a:prstGeom prst="rect">
            <a:avLst/>
          </a:prstGeom>
          <a:noFill/>
        </p:spPr>
      </p:pic>
    </p:spTree>
  </p:cSld>
  <p:clrMapOvr>
    <a:masterClrMapping/>
  </p:clrMapOvr>
  <p:transition>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Role of Technicians in Negotiations</a:t>
            </a:r>
            <a:endParaRPr lang="en-US" dirty="0"/>
          </a:p>
        </p:txBody>
      </p:sp>
      <p:sp>
        <p:nvSpPr>
          <p:cNvPr id="3" name="Content Placeholder 2"/>
          <p:cNvSpPr>
            <a:spLocks noGrp="1"/>
          </p:cNvSpPr>
          <p:nvPr>
            <p:ph idx="1"/>
          </p:nvPr>
        </p:nvSpPr>
        <p:spPr/>
        <p:txBody>
          <a:bodyPr>
            <a:normAutofit/>
          </a:bodyPr>
          <a:lstStyle/>
          <a:p>
            <a:r>
              <a:rPr lang="en-US" dirty="0" smtClean="0"/>
              <a:t> Blackfeet Water Compact technicians are vital for the negotiations to move forward </a:t>
            </a:r>
          </a:p>
          <a:p>
            <a:r>
              <a:rPr lang="en-US" dirty="0" smtClean="0"/>
              <a:t>Who have been the technicians for the Blackfeet Water Compact</a:t>
            </a:r>
          </a:p>
          <a:p>
            <a:pPr lvl="1"/>
            <a:r>
              <a:rPr lang="en-US" dirty="0" smtClean="0"/>
              <a:t>Tribal Departments</a:t>
            </a:r>
          </a:p>
          <a:p>
            <a:pPr lvl="1"/>
            <a:r>
              <a:rPr lang="en-US" dirty="0" smtClean="0"/>
              <a:t>Federal Team</a:t>
            </a:r>
          </a:p>
          <a:p>
            <a:pPr lvl="1"/>
            <a:r>
              <a:rPr lang="en-US" dirty="0" smtClean="0"/>
              <a:t>Tribal Council (varies)</a:t>
            </a:r>
          </a:p>
          <a:p>
            <a:pPr lvl="1"/>
            <a:r>
              <a:rPr lang="en-US" dirty="0" smtClean="0"/>
              <a:t>Tribal Contractors</a:t>
            </a:r>
          </a:p>
          <a:p>
            <a:pPr lvl="1"/>
            <a:r>
              <a:rPr lang="en-US" dirty="0" smtClean="0"/>
              <a:t>Tribal Lobbyist </a:t>
            </a:r>
            <a:endParaRPr lang="en-US" dirty="0"/>
          </a:p>
        </p:txBody>
      </p:sp>
    </p:spTree>
  </p:cSld>
  <p:clrMapOvr>
    <a:masterClrMapping/>
  </p:clrMapOvr>
  <p:transition>
    <p:wipe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645709" y="1935163"/>
            <a:ext cx="5852582" cy="4389437"/>
          </a:xfr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0830966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Responsibilities of the Technicians   </a:t>
            </a:r>
            <a:endParaRPr lang="en-US" dirty="0"/>
          </a:p>
        </p:txBody>
      </p:sp>
      <p:sp>
        <p:nvSpPr>
          <p:cNvPr id="3" name="Content Placeholder 2"/>
          <p:cNvSpPr>
            <a:spLocks noGrp="1"/>
          </p:cNvSpPr>
          <p:nvPr>
            <p:ph idx="1"/>
          </p:nvPr>
        </p:nvSpPr>
        <p:spPr>
          <a:xfrm>
            <a:off x="457200" y="2133600"/>
            <a:ext cx="8229600" cy="4191000"/>
          </a:xfrm>
        </p:spPr>
        <p:txBody>
          <a:bodyPr>
            <a:normAutofit fontScale="92500" lnSpcReduction="10000"/>
          </a:bodyPr>
          <a:lstStyle/>
          <a:p>
            <a:r>
              <a:rPr lang="en-US" dirty="0" smtClean="0"/>
              <a:t>The tasks of technicians can vary depending on the issue to be resolved</a:t>
            </a:r>
          </a:p>
          <a:p>
            <a:r>
              <a:rPr lang="en-US" dirty="0" smtClean="0"/>
              <a:t>It really does take a village to energize a water compact negotiation</a:t>
            </a:r>
          </a:p>
          <a:p>
            <a:r>
              <a:rPr lang="en-US" b="1" i="1" dirty="0" smtClean="0"/>
              <a:t>The ability to move the process forward is totally dependent on the technician’s ability to resolve outstanding issues</a:t>
            </a:r>
          </a:p>
          <a:p>
            <a:pPr lvl="1"/>
            <a:r>
              <a:rPr lang="en-US" b="1" i="1" dirty="0" smtClean="0"/>
              <a:t>Negotiator</a:t>
            </a:r>
          </a:p>
          <a:p>
            <a:pPr lvl="1"/>
            <a:r>
              <a:rPr lang="en-US" b="1" i="1" dirty="0" smtClean="0"/>
              <a:t>Mediator</a:t>
            </a:r>
          </a:p>
          <a:p>
            <a:pPr lvl="1"/>
            <a:r>
              <a:rPr lang="en-US" b="1" i="1" dirty="0" smtClean="0"/>
              <a:t>Problem Solver</a:t>
            </a:r>
          </a:p>
          <a:p>
            <a:pPr lvl="1"/>
            <a:r>
              <a:rPr lang="en-US" b="1" i="1" dirty="0" smtClean="0"/>
              <a:t>Facilitator </a:t>
            </a:r>
          </a:p>
          <a:p>
            <a:endParaRPr lang="en-US" dirty="0" smtClean="0"/>
          </a:p>
        </p:txBody>
      </p:sp>
    </p:spTree>
  </p:cSld>
  <p:clrMapOvr>
    <a:masterClrMapping/>
  </p:clrMapOvr>
  <p:transition>
    <p:wipe di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Blackfeet Country 2010….they were here!</a:t>
            </a:r>
            <a:endParaRPr lang="en-US" sz="36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645709" y="1935163"/>
            <a:ext cx="5852582" cy="4389437"/>
          </a:xfrm>
        </p:spPr>
      </p:pic>
    </p:spTree>
    <p:extLst>
      <p:ext uri="{BB962C8B-B14F-4D97-AF65-F5344CB8AC3E}">
        <p14:creationId xmlns:p14="http://schemas.microsoft.com/office/powerpoint/2010/main" val="11173227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8229600" cy="1143000"/>
          </a:xfrm>
        </p:spPr>
        <p:txBody>
          <a:bodyPr>
            <a:normAutofit/>
          </a:bodyPr>
          <a:lstStyle/>
          <a:p>
            <a:r>
              <a:rPr lang="en-US" sz="3200" dirty="0" smtClean="0"/>
              <a:t> </a:t>
            </a:r>
            <a:r>
              <a:rPr lang="en-US" sz="3200" smtClean="0"/>
              <a:t>Role of Technicians </a:t>
            </a:r>
            <a:r>
              <a:rPr lang="en-US" sz="3200" dirty="0" smtClean="0"/>
              <a:t>in Negotiating the Blackfeet Compact  with the Department of Interior</a:t>
            </a:r>
            <a:endParaRPr lang="en-US" sz="3200" dirty="0"/>
          </a:p>
        </p:txBody>
      </p:sp>
      <p:sp>
        <p:nvSpPr>
          <p:cNvPr id="3" name="Content Placeholder 2"/>
          <p:cNvSpPr>
            <a:spLocks noGrp="1"/>
          </p:cNvSpPr>
          <p:nvPr>
            <p:ph idx="1"/>
          </p:nvPr>
        </p:nvSpPr>
        <p:spPr/>
        <p:txBody>
          <a:bodyPr/>
          <a:lstStyle/>
          <a:p>
            <a:r>
              <a:rPr lang="en-US" dirty="0" smtClean="0"/>
              <a:t>Water Settlement Projects</a:t>
            </a:r>
          </a:p>
          <a:p>
            <a:r>
              <a:rPr lang="en-US" dirty="0" smtClean="0"/>
              <a:t>Resolution of claims against the federal government</a:t>
            </a:r>
          </a:p>
          <a:p>
            <a:r>
              <a:rPr lang="en-US" dirty="0" smtClean="0"/>
              <a:t>DEC reviews (design, engineering, construction)</a:t>
            </a:r>
            <a:endParaRPr lang="en-US" dirty="0"/>
          </a:p>
        </p:txBody>
      </p:sp>
    </p:spTree>
    <p:extLst>
      <p:ext uri="{BB962C8B-B14F-4D97-AF65-F5344CB8AC3E}">
        <p14:creationId xmlns:p14="http://schemas.microsoft.com/office/powerpoint/2010/main" val="402056148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Blackfeet Footprint</a:t>
            </a:r>
            <a:endParaRPr lang="en-US" dirty="0"/>
          </a:p>
        </p:txBody>
      </p:sp>
      <p:sp>
        <p:nvSpPr>
          <p:cNvPr id="3" name="Content Placeholder 2"/>
          <p:cNvSpPr>
            <a:spLocks noGrp="1"/>
          </p:cNvSpPr>
          <p:nvPr>
            <p:ph idx="1"/>
          </p:nvPr>
        </p:nvSpPr>
        <p:spPr/>
        <p:txBody>
          <a:bodyPr/>
          <a:lstStyle/>
          <a:p>
            <a:r>
              <a:rPr lang="en-US" dirty="0" smtClean="0"/>
              <a:t>The technicians and tribe are critical to keeping a Blackfeet footprint on the compact</a:t>
            </a:r>
          </a:p>
          <a:p>
            <a:r>
              <a:rPr lang="en-US" dirty="0" smtClean="0"/>
              <a:t>A core group of tribal technicians must be able to articulate political, personnel, community, and financial issues relevant to the Blackfeet Compact</a:t>
            </a:r>
          </a:p>
          <a:p>
            <a:r>
              <a:rPr lang="en-US" dirty="0" smtClean="0"/>
              <a:t>In spite of the best technical efforts, the final outcome is decided by a vote of the Blackfeet Tribal Membership</a:t>
            </a:r>
          </a:p>
          <a:p>
            <a:pPr>
              <a:buNone/>
            </a:pPr>
            <a:endParaRPr lang="en-US" dirty="0"/>
          </a:p>
        </p:txBody>
      </p:sp>
    </p:spTree>
  </p:cSld>
  <p:clrMapOvr>
    <a:masterClrMapping/>
  </p:clrMapOvr>
  <p:transition>
    <p:wipe di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Picture 4" descr="100_1324.JPG"/>
          <p:cNvPicPr>
            <a:picLocks noGrp="1" noChangeAspect="1"/>
          </p:cNvPicPr>
          <p:nvPr>
            <p:ph idx="1"/>
          </p:nvPr>
        </p:nvPicPr>
        <p:blipFill>
          <a:blip r:embed="rId2" cstate="print"/>
          <a:srcRect b="11578"/>
          <a:stretch>
            <a:fillRect/>
          </a:stretch>
        </p:blipFill>
        <p:spPr bwMode="auto">
          <a:xfrm>
            <a:off x="0" y="0"/>
            <a:ext cx="9296400" cy="6858000"/>
          </a:xfrm>
          <a:prstGeom prst="rect">
            <a:avLst/>
          </a:prstGeom>
          <a:noFill/>
          <a:ln w="9525">
            <a:noFill/>
            <a:miter lim="800000"/>
            <a:headEnd/>
            <a:tailEnd/>
          </a:ln>
        </p:spPr>
      </p:pic>
    </p:spTree>
  </p:cSld>
  <p:clrMapOvr>
    <a:masterClrMapping/>
  </p:clrMapOvr>
  <p:transition>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F:\My Pictures\IMG_0229.jpg"/>
          <p:cNvPicPr>
            <a:picLocks noChangeAspect="1" noChangeArrowheads="1"/>
          </p:cNvPicPr>
          <p:nvPr/>
        </p:nvPicPr>
        <p:blipFill>
          <a:blip r:embed="rId2" cstate="print"/>
          <a:srcRect/>
          <a:stretch>
            <a:fillRect/>
          </a:stretch>
        </p:blipFill>
        <p:spPr bwMode="auto">
          <a:xfrm>
            <a:off x="-4362450" y="-5626100"/>
            <a:ext cx="24269700" cy="19354800"/>
          </a:xfrm>
          <a:prstGeom prst="rect">
            <a:avLst/>
          </a:prstGeom>
          <a:noFill/>
        </p:spPr>
      </p:pic>
    </p:spTree>
  </p:cSld>
  <p:clrMapOvr>
    <a:masterClrMapping/>
  </p:clrMapOvr>
  <p:transition>
    <p:dissolv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503</TotalTime>
  <Words>463</Words>
  <Application>Microsoft Office PowerPoint</Application>
  <PresentationFormat>On-screen Show (4:3)</PresentationFormat>
  <Paragraphs>67</Paragraphs>
  <Slides>16</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Calibri</vt:lpstr>
      <vt:lpstr>Constantia</vt:lpstr>
      <vt:lpstr>Wingdings 2</vt:lpstr>
      <vt:lpstr>Flow</vt:lpstr>
      <vt:lpstr>Gathering Background Information and the Role of Technicians for the Blackfeet Water Compact</vt:lpstr>
      <vt:lpstr>Lame Bull Treaty of 1855</vt:lpstr>
      <vt:lpstr>History of the Blackfeet Water Compact</vt:lpstr>
      <vt:lpstr>Who gathers background information?</vt:lpstr>
      <vt:lpstr>Information and Data gathering is a moving target depending on </vt:lpstr>
      <vt:lpstr>PowerPoint Presentation</vt:lpstr>
      <vt:lpstr> What is the basic information needed to negotiate a compact?</vt:lpstr>
      <vt:lpstr>PowerPoint Presentation</vt:lpstr>
      <vt:lpstr>Role of Technicians in Negotiations</vt:lpstr>
      <vt:lpstr>PowerPoint Presentation</vt:lpstr>
      <vt:lpstr>Responsibilities of the Technicians   </vt:lpstr>
      <vt:lpstr>Blackfeet Country 2010….they were here!</vt:lpstr>
      <vt:lpstr> Role of Technicians in Negotiating the Blackfeet Compact  with the Department of Interior</vt:lpstr>
      <vt:lpstr>Blackfeet Footprint</vt:lpstr>
      <vt:lpstr>PowerPoint Presentation</vt:lpstr>
      <vt:lpstr>PowerPoint Presentation</vt:lpstr>
    </vt:vector>
  </TitlesOfParts>
  <Company>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Water</dc:title>
  <dc:creator>BFRM</dc:creator>
  <cp:lastModifiedBy>BLane</cp:lastModifiedBy>
  <cp:revision>59</cp:revision>
  <dcterms:created xsi:type="dcterms:W3CDTF">2015-08-16T17:02:42Z</dcterms:created>
  <dcterms:modified xsi:type="dcterms:W3CDTF">2015-08-18T17:15:23Z</dcterms:modified>
</cp:coreProperties>
</file>