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8" r:id="rId1"/>
    <p:sldMasterId id="2147483692" r:id="rId2"/>
    <p:sldMasterId id="2147483717" r:id="rId3"/>
  </p:sldMasterIdLst>
  <p:notesMasterIdLst>
    <p:notesMasterId r:id="rId21"/>
  </p:notesMasterIdLst>
  <p:handoutMasterIdLst>
    <p:handoutMasterId r:id="rId22"/>
  </p:handoutMasterIdLst>
  <p:sldIdLst>
    <p:sldId id="264" r:id="rId4"/>
    <p:sldId id="307" r:id="rId5"/>
    <p:sldId id="308" r:id="rId6"/>
    <p:sldId id="309" r:id="rId7"/>
    <p:sldId id="316" r:id="rId8"/>
    <p:sldId id="317" r:id="rId9"/>
    <p:sldId id="318" r:id="rId10"/>
    <p:sldId id="310" r:id="rId11"/>
    <p:sldId id="312" r:id="rId12"/>
    <p:sldId id="311" r:id="rId13"/>
    <p:sldId id="313" r:id="rId14"/>
    <p:sldId id="268" r:id="rId15"/>
    <p:sldId id="319" r:id="rId16"/>
    <p:sldId id="305" r:id="rId17"/>
    <p:sldId id="291" r:id="rId18"/>
    <p:sldId id="295" r:id="rId19"/>
    <p:sldId id="284" r:id="rId20"/>
  </p:sldIdLst>
  <p:sldSz cx="9144000" cy="6858000" type="screen4x3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9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928" userDrawn="1">
          <p15:clr>
            <a:srgbClr val="A4A3A4"/>
          </p15:clr>
        </p15:guide>
        <p15:guide id="2" pos="2208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F5F5F"/>
    <a:srgbClr val="003A5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5813" autoAdjust="0"/>
  </p:normalViewPr>
  <p:slideViewPr>
    <p:cSldViewPr>
      <p:cViewPr varScale="1">
        <p:scale>
          <a:sx n="50" d="100"/>
          <a:sy n="50" d="100"/>
        </p:scale>
        <p:origin x="-1196" y="-56"/>
      </p:cViewPr>
      <p:guideLst>
        <p:guide orient="horz" pos="9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0" d="100"/>
          <a:sy n="80" d="100"/>
        </p:scale>
        <p:origin x="-3600" y="-96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3038162" cy="46514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635" y="1"/>
            <a:ext cx="3038162" cy="46514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29662"/>
            <a:ext cx="3038162" cy="46514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635" y="8829662"/>
            <a:ext cx="3038162" cy="46514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CDD9EE-B280-4DC1-AF9B-B62777AA5FD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368730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3038162" cy="46514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635" y="1"/>
            <a:ext cx="3038162" cy="46514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A57303-F59B-4C12-824B-363398E0C70D}" type="datetimeFigureOut">
              <a:rPr lang="en-US" smtClean="0"/>
              <a:t>8/21/2015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362" y="4416430"/>
            <a:ext cx="5607678" cy="418306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29662"/>
            <a:ext cx="3038162" cy="46514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635" y="8829662"/>
            <a:ext cx="3038162" cy="46514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EA81FF-C11F-45C5-882C-6B462DCE24B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08052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1371600"/>
            <a:ext cx="9144000" cy="685800"/>
          </a:xfrm>
          <a:prstGeom prst="rect">
            <a:avLst/>
          </a:prstGeom>
          <a:gradFill>
            <a:gsLst>
              <a:gs pos="36000">
                <a:schemeClr val="accent4"/>
              </a:gs>
              <a:gs pos="100000">
                <a:schemeClr val="bg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2875" y="1905000"/>
            <a:ext cx="9144000" cy="2133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120900"/>
            <a:ext cx="7772400" cy="1689100"/>
          </a:xfrm>
        </p:spPr>
        <p:txBody>
          <a:bodyPr anchor="t"/>
          <a:lstStyle>
            <a:lvl1pPr algn="l">
              <a:lnSpc>
                <a:spcPct val="120000"/>
              </a:lnSpc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724400"/>
            <a:ext cx="7772400" cy="1143000"/>
          </a:xfrm>
        </p:spPr>
        <p:txBody>
          <a:bodyPr anchor="b"/>
          <a:lstStyle>
            <a:lvl1pPr marL="0" indent="0">
              <a:lnSpc>
                <a:spcPct val="120000"/>
              </a:lnSpc>
              <a:spcBef>
                <a:spcPts val="0"/>
              </a:spcBef>
              <a:buNone/>
              <a:defRPr sz="24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0" y="6314440"/>
            <a:ext cx="9144000" cy="0"/>
          </a:xfrm>
          <a:prstGeom prst="line">
            <a:avLst/>
          </a:prstGeom>
          <a:ln w="381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 userDrawn="1"/>
        </p:nvCxnSpPr>
        <p:spPr>
          <a:xfrm>
            <a:off x="0" y="6401856"/>
            <a:ext cx="9144000" cy="0"/>
          </a:xfrm>
          <a:prstGeom prst="line">
            <a:avLst/>
          </a:prstGeom>
          <a:ln w="381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118775" y="4490382"/>
            <a:ext cx="1415625" cy="1415625"/>
          </a:xfrm>
          <a:prstGeom prst="rect">
            <a:avLst/>
          </a:prstGeom>
          <a:noFill/>
          <a:effectLst>
            <a:outerShdw blurRad="63500" dist="38100" dir="2700000" algn="tl" rotWithShape="0">
              <a:prstClr val="black">
                <a:alpha val="75000"/>
              </a:prstClr>
            </a:outerShdw>
          </a:effectLst>
        </p:spPr>
      </p:pic>
      <p:cxnSp>
        <p:nvCxnSpPr>
          <p:cNvPr id="13" name="Straight Connector 12"/>
          <p:cNvCxnSpPr/>
          <p:nvPr userDrawn="1"/>
        </p:nvCxnSpPr>
        <p:spPr>
          <a:xfrm>
            <a:off x="0" y="1371600"/>
            <a:ext cx="9144000" cy="0"/>
          </a:xfrm>
          <a:prstGeom prst="line">
            <a:avLst/>
          </a:prstGeom>
          <a:ln w="38100">
            <a:solidFill>
              <a:schemeClr val="accent6"/>
            </a:solidFill>
          </a:ln>
          <a:effectLst>
            <a:outerShdw blurRad="139700" dist="50800" dir="16200000" rotWithShape="0">
              <a:prstClr val="black">
                <a:alpha val="45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715000" y="6457950"/>
            <a:ext cx="2895600" cy="476250"/>
          </a:xfrm>
          <a:prstGeom prst="rect">
            <a:avLst/>
          </a:prstGeom>
        </p:spPr>
        <p:txBody>
          <a:bodyPr/>
          <a:lstStyle>
            <a:lvl1pPr algn="r">
              <a:defRPr sz="1600">
                <a:solidFill>
                  <a:schemeClr val="accent4"/>
                </a:solidFill>
              </a:defRPr>
            </a:lvl1pPr>
          </a:lstStyle>
          <a:p>
            <a:r>
              <a:rPr lang="en-US" dirty="0" smtClean="0"/>
              <a:t>parsonsbehle.com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8975" y="603504"/>
            <a:ext cx="7845425" cy="457200"/>
          </a:xfrm>
        </p:spPr>
        <p:txBody>
          <a:bodyPr/>
          <a:lstStyle>
            <a:lvl1pPr marL="0" indent="0">
              <a:buNone/>
              <a:defRPr sz="2000" baseline="0"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dirty="0" smtClean="0"/>
              <a:t>CLICK TO EDIT EVENT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29256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477000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477000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8686800" y="6537960"/>
            <a:ext cx="457200" cy="47625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400" b="0" kern="1200">
                <a:solidFill>
                  <a:schemeClr val="bg2"/>
                </a:solidFill>
                <a:effectLst/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fld id="{E6ABCA29-D83D-4B22-ADD0-F65267FC8C49}" type="slidenum">
              <a:rPr lang="en-US" smtClean="0">
                <a:solidFill>
                  <a:schemeClr val="tx1"/>
                </a:solidFill>
              </a:rPr>
              <a:pPr/>
              <a:t>‹#›</a:t>
            </a:fld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38909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477000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477000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9" name="Slide Number Placeholder 5"/>
          <p:cNvSpPr txBox="1">
            <a:spLocks/>
          </p:cNvSpPr>
          <p:nvPr userDrawn="1"/>
        </p:nvSpPr>
        <p:spPr>
          <a:xfrm>
            <a:off x="8686800" y="6537960"/>
            <a:ext cx="457200" cy="47625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400" b="0" kern="1200">
                <a:solidFill>
                  <a:schemeClr val="bg2"/>
                </a:solidFill>
                <a:effectLst/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fld id="{E6ABCA29-D83D-4B22-ADD0-F65267FC8C49}" type="slidenum">
              <a:rPr lang="en-US" smtClean="0">
                <a:solidFill>
                  <a:schemeClr val="tx1"/>
                </a:solidFill>
              </a:rPr>
              <a:pPr/>
              <a:t>‹#›</a:t>
            </a:fld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92658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477000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477000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5" name="Slide Number Placeholder 5"/>
          <p:cNvSpPr txBox="1">
            <a:spLocks/>
          </p:cNvSpPr>
          <p:nvPr userDrawn="1"/>
        </p:nvSpPr>
        <p:spPr>
          <a:xfrm>
            <a:off x="8686800" y="6537960"/>
            <a:ext cx="457200" cy="47625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400" b="0" kern="1200">
                <a:solidFill>
                  <a:schemeClr val="bg2"/>
                </a:solidFill>
                <a:effectLst/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fld id="{E6ABCA29-D83D-4B22-ADD0-F65267FC8C49}" type="slidenum">
              <a:rPr lang="en-US" smtClean="0">
                <a:solidFill>
                  <a:schemeClr val="tx1"/>
                </a:solidFill>
              </a:rPr>
              <a:pPr/>
              <a:t>‹#›</a:t>
            </a:fld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3973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457950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457950"/>
            <a:ext cx="2895600" cy="47625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" name="Slide Number Placeholder 5"/>
          <p:cNvSpPr txBox="1">
            <a:spLocks/>
          </p:cNvSpPr>
          <p:nvPr userDrawn="1"/>
        </p:nvSpPr>
        <p:spPr>
          <a:xfrm>
            <a:off x="8686800" y="6537960"/>
            <a:ext cx="457200" cy="47625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400" b="0" kern="1200">
                <a:solidFill>
                  <a:schemeClr val="bg2"/>
                </a:solidFill>
                <a:effectLst/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fld id="{E6ABCA29-D83D-4B22-ADD0-F65267FC8C4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70038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477000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477000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10" name="Slide Number Placeholder 5"/>
          <p:cNvSpPr txBox="1">
            <a:spLocks/>
          </p:cNvSpPr>
          <p:nvPr userDrawn="1"/>
        </p:nvSpPr>
        <p:spPr>
          <a:xfrm>
            <a:off x="8686800" y="6537960"/>
            <a:ext cx="457200" cy="47625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400" b="0" kern="1200">
                <a:solidFill>
                  <a:schemeClr val="bg2"/>
                </a:solidFill>
                <a:effectLst/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fld id="{E6ABCA29-D83D-4B22-ADD0-F65267FC8C49}" type="slidenum">
              <a:rPr lang="en-US" smtClean="0">
                <a:solidFill>
                  <a:schemeClr val="tx1"/>
                </a:solidFill>
              </a:rPr>
              <a:pPr/>
              <a:t>‹#›</a:t>
            </a:fld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25881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1"/>
          <p:cNvSpPr>
            <a:spLocks noChangeArrowheads="1"/>
          </p:cNvSpPr>
          <p:nvPr userDrawn="1"/>
        </p:nvSpPr>
        <p:spPr bwMode="auto">
          <a:xfrm>
            <a:off x="0" y="-1"/>
            <a:ext cx="9144000" cy="785949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7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457200" y="1066800"/>
            <a:ext cx="8153400" cy="50596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0" y="790304"/>
            <a:ext cx="9144000" cy="0"/>
          </a:xfrm>
          <a:prstGeom prst="line">
            <a:avLst/>
          </a:prstGeom>
          <a:ln w="38100">
            <a:solidFill>
              <a:schemeClr val="accent6"/>
            </a:solidFill>
          </a:ln>
          <a:effectLst>
            <a:outerShdw blurRad="139700" dist="50800" dir="5400000" algn="t" rotWithShape="0">
              <a:prstClr val="black">
                <a:alpha val="45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11"/>
          <p:cNvSpPr>
            <a:spLocks noChangeArrowheads="1"/>
          </p:cNvSpPr>
          <p:nvPr userDrawn="1"/>
        </p:nvSpPr>
        <p:spPr bwMode="auto">
          <a:xfrm>
            <a:off x="0" y="6456677"/>
            <a:ext cx="9144000" cy="401323"/>
          </a:xfrm>
          <a:prstGeom prst="rect">
            <a:avLst/>
          </a:prstGeom>
          <a:gradFill>
            <a:gsLst>
              <a:gs pos="50000">
                <a:schemeClr val="accent3">
                  <a:lumMod val="90000"/>
                </a:schemeClr>
              </a:gs>
              <a:gs pos="100000">
                <a:schemeClr val="accent3">
                  <a:lumMod val="40000"/>
                  <a:lumOff val="60000"/>
                </a:schemeClr>
              </a:gs>
            </a:gsLst>
            <a:lin ang="0" scaled="0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0" y="6369261"/>
            <a:ext cx="9144000" cy="0"/>
          </a:xfrm>
          <a:prstGeom prst="line">
            <a:avLst/>
          </a:prstGeom>
          <a:ln w="381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 userDrawn="1"/>
        </p:nvCxnSpPr>
        <p:spPr>
          <a:xfrm>
            <a:off x="0" y="6456677"/>
            <a:ext cx="9144000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9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036560" y="5943600"/>
            <a:ext cx="726440" cy="726440"/>
          </a:xfrm>
          <a:prstGeom prst="rect">
            <a:avLst/>
          </a:prstGeom>
          <a:noFill/>
        </p:spPr>
      </p:pic>
      <p:sp>
        <p:nvSpPr>
          <p:cNvPr id="13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477000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477000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15" name="Slide Number Placeholder 5"/>
          <p:cNvSpPr txBox="1">
            <a:spLocks/>
          </p:cNvSpPr>
          <p:nvPr userDrawn="1"/>
        </p:nvSpPr>
        <p:spPr>
          <a:xfrm>
            <a:off x="8686800" y="6537960"/>
            <a:ext cx="457200" cy="47625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400" b="0" kern="1200">
                <a:solidFill>
                  <a:schemeClr val="bg2"/>
                </a:solidFill>
                <a:effectLst/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fld id="{E6ABCA29-D83D-4B22-ADD0-F65267FC8C49}" type="slidenum">
              <a:rPr lang="en-US" smtClean="0">
                <a:solidFill>
                  <a:schemeClr val="tx1"/>
                </a:solidFill>
              </a:rPr>
              <a:pPr/>
              <a:t>‹#›</a:t>
            </a:fld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25741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 userDrawn="1"/>
        </p:nvSpPr>
        <p:spPr>
          <a:xfrm>
            <a:off x="-13063" y="0"/>
            <a:ext cx="9144000" cy="790304"/>
          </a:xfrm>
          <a:prstGeom prst="rect">
            <a:avLst/>
          </a:prstGeom>
          <a:gradFill>
            <a:gsLst>
              <a:gs pos="36000">
                <a:schemeClr val="accent4"/>
              </a:gs>
              <a:gs pos="100000">
                <a:schemeClr val="bg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457200" y="1066800"/>
            <a:ext cx="8153400" cy="50596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0" y="790304"/>
            <a:ext cx="9144000" cy="0"/>
          </a:xfrm>
          <a:prstGeom prst="line">
            <a:avLst/>
          </a:prstGeom>
          <a:ln w="38100">
            <a:solidFill>
              <a:schemeClr val="accent6"/>
            </a:solidFill>
          </a:ln>
          <a:effectLst>
            <a:outerShdw blurRad="139700" dist="50800" dir="5400000" algn="t" rotWithShape="0">
              <a:prstClr val="black">
                <a:alpha val="45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11"/>
          <p:cNvSpPr>
            <a:spLocks noChangeArrowheads="1"/>
          </p:cNvSpPr>
          <p:nvPr userDrawn="1"/>
        </p:nvSpPr>
        <p:spPr bwMode="auto">
          <a:xfrm>
            <a:off x="0" y="6456677"/>
            <a:ext cx="9144000" cy="401323"/>
          </a:xfrm>
          <a:prstGeom prst="rect">
            <a:avLst/>
          </a:prstGeom>
          <a:gradFill>
            <a:gsLst>
              <a:gs pos="50000">
                <a:schemeClr val="accent3">
                  <a:lumMod val="90000"/>
                </a:schemeClr>
              </a:gs>
              <a:gs pos="100000">
                <a:schemeClr val="accent3">
                  <a:lumMod val="40000"/>
                  <a:lumOff val="60000"/>
                </a:schemeClr>
              </a:gs>
            </a:gsLst>
            <a:lin ang="0" scaled="0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0" y="6369261"/>
            <a:ext cx="9144000" cy="0"/>
          </a:xfrm>
          <a:prstGeom prst="line">
            <a:avLst/>
          </a:prstGeom>
          <a:ln w="381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 userDrawn="1"/>
        </p:nvCxnSpPr>
        <p:spPr>
          <a:xfrm>
            <a:off x="0" y="6456677"/>
            <a:ext cx="9144000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9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036560" y="5943600"/>
            <a:ext cx="726440" cy="726440"/>
          </a:xfrm>
          <a:prstGeom prst="rect">
            <a:avLst/>
          </a:prstGeom>
          <a:noFill/>
        </p:spPr>
      </p:pic>
      <p:sp>
        <p:nvSpPr>
          <p:cNvPr id="13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477000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477000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15" name="Slide Number Placeholder 5"/>
          <p:cNvSpPr txBox="1">
            <a:spLocks/>
          </p:cNvSpPr>
          <p:nvPr userDrawn="1"/>
        </p:nvSpPr>
        <p:spPr>
          <a:xfrm>
            <a:off x="8686800" y="6537960"/>
            <a:ext cx="457200" cy="47625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400" b="0" kern="1200">
                <a:solidFill>
                  <a:schemeClr val="bg2"/>
                </a:solidFill>
                <a:effectLst/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fld id="{E6ABCA29-D83D-4B22-ADD0-F65267FC8C49}" type="slidenum">
              <a:rPr lang="en-US" smtClean="0">
                <a:solidFill>
                  <a:schemeClr val="tx1"/>
                </a:solidFill>
              </a:rPr>
              <a:pPr/>
              <a:t>‹#›</a:t>
            </a:fld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0135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477000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477000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8686800" y="6537960"/>
            <a:ext cx="457200" cy="47625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400" b="0" kern="1200">
                <a:solidFill>
                  <a:schemeClr val="bg2"/>
                </a:solidFill>
                <a:effectLst/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fld id="{E6ABCA29-D83D-4B22-ADD0-F65267FC8C49}" type="slidenum">
              <a:rPr lang="en-US" smtClean="0">
                <a:solidFill>
                  <a:schemeClr val="tx1"/>
                </a:solidFill>
              </a:rPr>
              <a:pPr/>
              <a:t>‹#›</a:t>
            </a:fld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851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477000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477000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9" name="Slide Number Placeholder 5"/>
          <p:cNvSpPr txBox="1">
            <a:spLocks/>
          </p:cNvSpPr>
          <p:nvPr userDrawn="1"/>
        </p:nvSpPr>
        <p:spPr>
          <a:xfrm>
            <a:off x="8686800" y="6537960"/>
            <a:ext cx="457200" cy="47625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400" b="0" kern="1200">
                <a:solidFill>
                  <a:schemeClr val="bg2"/>
                </a:solidFill>
                <a:effectLst/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fld id="{E6ABCA29-D83D-4B22-ADD0-F65267FC8C49}" type="slidenum">
              <a:rPr lang="en-US" smtClean="0">
                <a:solidFill>
                  <a:schemeClr val="tx1"/>
                </a:solidFill>
              </a:rPr>
              <a:pPr/>
              <a:t>‹#›</a:t>
            </a:fld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95578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477000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477000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5" name="Slide Number Placeholder 5"/>
          <p:cNvSpPr txBox="1">
            <a:spLocks/>
          </p:cNvSpPr>
          <p:nvPr userDrawn="1"/>
        </p:nvSpPr>
        <p:spPr>
          <a:xfrm>
            <a:off x="8686800" y="6537960"/>
            <a:ext cx="457200" cy="47625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400" b="0" kern="1200">
                <a:solidFill>
                  <a:schemeClr val="bg2"/>
                </a:solidFill>
                <a:effectLst/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fld id="{E6ABCA29-D83D-4B22-ADD0-F65267FC8C49}" type="slidenum">
              <a:rPr lang="en-US" smtClean="0">
                <a:solidFill>
                  <a:schemeClr val="tx1"/>
                </a:solidFill>
              </a:rPr>
              <a:pPr/>
              <a:t>‹#›</a:t>
            </a:fld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19153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477000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477000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10" name="Slide Number Placeholder 5"/>
          <p:cNvSpPr txBox="1">
            <a:spLocks/>
          </p:cNvSpPr>
          <p:nvPr userDrawn="1"/>
        </p:nvSpPr>
        <p:spPr>
          <a:xfrm>
            <a:off x="8686800" y="6537960"/>
            <a:ext cx="457200" cy="47625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400" b="0" kern="1200">
                <a:solidFill>
                  <a:schemeClr val="bg2"/>
                </a:solidFill>
                <a:effectLst/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fld id="{E6ABCA29-D83D-4B22-ADD0-F65267FC8C49}" type="slidenum">
              <a:rPr lang="en-US" smtClean="0">
                <a:solidFill>
                  <a:schemeClr val="tx1"/>
                </a:solidFill>
              </a:rPr>
              <a:pPr/>
              <a:t>‹#›</a:t>
            </a:fld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31713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1"/>
          <p:cNvSpPr>
            <a:spLocks noChangeArrowheads="1"/>
          </p:cNvSpPr>
          <p:nvPr userDrawn="1"/>
        </p:nvSpPr>
        <p:spPr bwMode="auto">
          <a:xfrm>
            <a:off x="0" y="-1"/>
            <a:ext cx="9144000" cy="785949"/>
          </a:xfrm>
          <a:prstGeom prst="rect">
            <a:avLst/>
          </a:prstGeom>
          <a:gradFill>
            <a:gsLst>
              <a:gs pos="50000">
                <a:schemeClr val="accent4"/>
              </a:gs>
              <a:gs pos="100000">
                <a:schemeClr val="accent4">
                  <a:lumMod val="40000"/>
                  <a:lumOff val="60000"/>
                </a:schemeClr>
              </a:gs>
            </a:gsLst>
            <a:lin ang="0" scaled="0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/>
          </a:p>
        </p:txBody>
      </p:sp>
      <p:cxnSp>
        <p:nvCxnSpPr>
          <p:cNvPr id="4" name="Straight Connector 3"/>
          <p:cNvCxnSpPr/>
          <p:nvPr userDrawn="1"/>
        </p:nvCxnSpPr>
        <p:spPr>
          <a:xfrm>
            <a:off x="0" y="790304"/>
            <a:ext cx="9144000" cy="0"/>
          </a:xfrm>
          <a:prstGeom prst="line">
            <a:avLst/>
          </a:prstGeom>
          <a:ln w="38100">
            <a:solidFill>
              <a:schemeClr val="accent6"/>
            </a:solidFill>
          </a:ln>
          <a:effectLst>
            <a:outerShdw blurRad="139700" dist="50800" dir="5400000" algn="t" rotWithShape="0">
              <a:prstClr val="black">
                <a:alpha val="45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11"/>
          <p:cNvSpPr>
            <a:spLocks noChangeArrowheads="1"/>
          </p:cNvSpPr>
          <p:nvPr userDrawn="1"/>
        </p:nvSpPr>
        <p:spPr bwMode="auto">
          <a:xfrm>
            <a:off x="0" y="6456677"/>
            <a:ext cx="9144000" cy="401323"/>
          </a:xfrm>
          <a:prstGeom prst="rect">
            <a:avLst/>
          </a:prstGeom>
          <a:gradFill>
            <a:gsLst>
              <a:gs pos="50000">
                <a:schemeClr val="accent3">
                  <a:lumMod val="75000"/>
                </a:schemeClr>
              </a:gs>
              <a:gs pos="100000">
                <a:schemeClr val="accent3">
                  <a:lumMod val="40000"/>
                  <a:lumOff val="60000"/>
                </a:schemeClr>
              </a:gs>
            </a:gsLst>
            <a:lin ang="0" scaled="0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/>
          </a:p>
        </p:txBody>
      </p:sp>
      <p:cxnSp>
        <p:nvCxnSpPr>
          <p:cNvPr id="6" name="Straight Connector 5"/>
          <p:cNvCxnSpPr/>
          <p:nvPr userDrawn="1"/>
        </p:nvCxnSpPr>
        <p:spPr>
          <a:xfrm>
            <a:off x="0" y="6369261"/>
            <a:ext cx="9144000" cy="0"/>
          </a:xfrm>
          <a:prstGeom prst="line">
            <a:avLst/>
          </a:prstGeom>
          <a:ln w="381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0" y="6456677"/>
            <a:ext cx="9144000" cy="0"/>
          </a:xfrm>
          <a:prstGeom prst="line">
            <a:avLst/>
          </a:prstGeom>
          <a:ln w="381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9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036560" y="5943600"/>
            <a:ext cx="726440" cy="726440"/>
          </a:xfrm>
          <a:prstGeom prst="rect">
            <a:avLst/>
          </a:prstGeom>
          <a:noFill/>
        </p:spPr>
      </p:pic>
      <p:sp>
        <p:nvSpPr>
          <p:cNvPr id="10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457200" y="1066800"/>
            <a:ext cx="8153400" cy="50596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477000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477000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8686800" y="6537960"/>
            <a:ext cx="457200" cy="47625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400" b="0" kern="1200">
                <a:solidFill>
                  <a:schemeClr val="bg2"/>
                </a:solidFill>
                <a:effectLst/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fld id="{E6ABCA29-D83D-4B22-ADD0-F65267FC8C49}" type="slidenum">
              <a:rPr lang="en-US" smtClean="0">
                <a:solidFill>
                  <a:schemeClr val="tx1"/>
                </a:solidFill>
              </a:rPr>
              <a:pPr/>
              <a:t>‹#›</a:t>
            </a:fld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6004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2.xml"/><Relationship Id="rId4" Type="http://schemas.openxmlformats.org/officeDocument/2006/relationships/slideLayout" Target="../slideLayouts/slideLayout11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1"/>
          <p:cNvSpPr>
            <a:spLocks noChangeArrowheads="1"/>
          </p:cNvSpPr>
          <p:nvPr/>
        </p:nvSpPr>
        <p:spPr bwMode="auto">
          <a:xfrm>
            <a:off x="0" y="6187437"/>
            <a:ext cx="9144000" cy="670563"/>
          </a:xfrm>
          <a:prstGeom prst="rect">
            <a:avLst/>
          </a:prstGeom>
          <a:gradFill>
            <a:gsLst>
              <a:gs pos="50000">
                <a:schemeClr val="accent3">
                  <a:lumMod val="90000"/>
                </a:schemeClr>
              </a:gs>
              <a:gs pos="100000">
                <a:schemeClr val="accent3">
                  <a:lumMod val="40000"/>
                  <a:lumOff val="60000"/>
                </a:schemeClr>
              </a:gs>
            </a:gsLst>
            <a:lin ang="0" scaled="0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035" name="Rectangle 11"/>
          <p:cNvSpPr>
            <a:spLocks noChangeArrowheads="1"/>
          </p:cNvSpPr>
          <p:nvPr/>
        </p:nvSpPr>
        <p:spPr bwMode="auto">
          <a:xfrm>
            <a:off x="0" y="0"/>
            <a:ext cx="9144000" cy="14478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US" dirty="0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cxnSp>
        <p:nvCxnSpPr>
          <p:cNvPr id="4" name="Straight Connector 3"/>
          <p:cNvCxnSpPr/>
          <p:nvPr/>
        </p:nvCxnSpPr>
        <p:spPr>
          <a:xfrm>
            <a:off x="0" y="6100021"/>
            <a:ext cx="9144000" cy="0"/>
          </a:xfrm>
          <a:prstGeom prst="line">
            <a:avLst/>
          </a:prstGeom>
          <a:ln w="381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0" y="6187437"/>
            <a:ext cx="9144000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0" y="1447800"/>
            <a:ext cx="9144000" cy="0"/>
          </a:xfrm>
          <a:prstGeom prst="line">
            <a:avLst/>
          </a:prstGeom>
          <a:ln w="38100">
            <a:solidFill>
              <a:schemeClr val="accent6"/>
            </a:solidFill>
          </a:ln>
          <a:effectLst>
            <a:outerShdw blurRad="139700" dist="50800" dir="5400000" algn="t" rotWithShape="0">
              <a:prstClr val="black">
                <a:alpha val="45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9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036560" y="5674360"/>
            <a:ext cx="726440" cy="726440"/>
          </a:xfrm>
          <a:prstGeom prst="rect">
            <a:avLst/>
          </a:prstGeom>
          <a:noFill/>
        </p:spPr>
      </p:pic>
      <p:sp>
        <p:nvSpPr>
          <p:cNvPr id="12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1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E6ABCA29-D83D-4B22-ADD0-F65267FC8C49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25285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699" r:id="rId2"/>
    <p:sldLayoutId id="2147483707" r:id="rId3"/>
    <p:sldLayoutId id="2147483719" r:id="rId4"/>
    <p:sldLayoutId id="2147483704" r:id="rId5"/>
    <p:sldLayoutId id="2147483705" r:id="rId6"/>
    <p:sldLayoutId id="2147483706" r:id="rId7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Helvetica" pitchFamily="34" charset="0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accent3"/>
        </a:buClr>
        <a:buFont typeface="Wingdings" pitchFamily="2" charset="2"/>
        <a:buChar char="§"/>
        <a:defRPr sz="3200" b="0">
          <a:solidFill>
            <a:schemeClr val="accent1"/>
          </a:solidFill>
          <a:latin typeface="Helvetica" pitchFamily="34" charset="0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accent3"/>
        </a:buClr>
        <a:buChar char="–"/>
        <a:defRPr sz="2800" b="0">
          <a:solidFill>
            <a:schemeClr val="accent1"/>
          </a:solidFill>
          <a:latin typeface="Helvetica" pitchFamily="34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accent3"/>
        </a:buClr>
        <a:buChar char="•"/>
        <a:defRPr sz="2400" b="0">
          <a:solidFill>
            <a:schemeClr val="accent1"/>
          </a:solidFill>
          <a:latin typeface="Helvetica" pitchFamily="34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accent3"/>
        </a:buClr>
        <a:buChar char="–"/>
        <a:defRPr sz="2000" b="0">
          <a:solidFill>
            <a:schemeClr val="accent1"/>
          </a:solidFill>
          <a:latin typeface="Helvetica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accent3"/>
        </a:buClr>
        <a:buChar char="»"/>
        <a:defRPr sz="2000" b="0">
          <a:solidFill>
            <a:schemeClr val="accent1"/>
          </a:solidFill>
          <a:latin typeface="Helvetica" pitchFamily="34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003A54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003A54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003A54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003A54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5" name="Rectangle 11"/>
          <p:cNvSpPr>
            <a:spLocks noChangeArrowheads="1"/>
          </p:cNvSpPr>
          <p:nvPr/>
        </p:nvSpPr>
        <p:spPr bwMode="auto">
          <a:xfrm>
            <a:off x="0" y="0"/>
            <a:ext cx="9144000" cy="1447800"/>
          </a:xfrm>
          <a:prstGeom prst="rect">
            <a:avLst/>
          </a:prstGeom>
          <a:gradFill>
            <a:gsLst>
              <a:gs pos="50000">
                <a:schemeClr val="accent4"/>
              </a:gs>
              <a:gs pos="100000">
                <a:schemeClr val="accent4">
                  <a:lumMod val="40000"/>
                  <a:lumOff val="60000"/>
                </a:schemeClr>
              </a:gs>
            </a:gsLst>
            <a:lin ang="0" scaled="0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US" dirty="0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cxnSp>
        <p:nvCxnSpPr>
          <p:cNvPr id="4" name="Straight Connector 3"/>
          <p:cNvCxnSpPr/>
          <p:nvPr/>
        </p:nvCxnSpPr>
        <p:spPr>
          <a:xfrm>
            <a:off x="0" y="6100021"/>
            <a:ext cx="9144000" cy="0"/>
          </a:xfrm>
          <a:prstGeom prst="line">
            <a:avLst/>
          </a:prstGeom>
          <a:ln w="381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0" y="6187437"/>
            <a:ext cx="9144000" cy="0"/>
          </a:xfrm>
          <a:prstGeom prst="line">
            <a:avLst/>
          </a:prstGeom>
          <a:ln w="381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0" y="1447800"/>
            <a:ext cx="9144000" cy="0"/>
          </a:xfrm>
          <a:prstGeom prst="line">
            <a:avLst/>
          </a:prstGeom>
          <a:ln w="38100">
            <a:solidFill>
              <a:schemeClr val="accent6"/>
            </a:solidFill>
          </a:ln>
          <a:effectLst>
            <a:outerShdw blurRad="139700" dist="50800" dir="5400000" algn="t" rotWithShape="0">
              <a:prstClr val="black">
                <a:alpha val="45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9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036560" y="5674360"/>
            <a:ext cx="726440" cy="726440"/>
          </a:xfrm>
          <a:prstGeom prst="rect">
            <a:avLst/>
          </a:prstGeom>
          <a:noFill/>
        </p:spPr>
      </p:pic>
      <p:sp>
        <p:nvSpPr>
          <p:cNvPr id="12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1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E6ABCA29-D83D-4B22-ADD0-F65267FC8C49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83445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711" r:id="rId2"/>
    <p:sldLayoutId id="2147483708" r:id="rId3"/>
    <p:sldLayoutId id="2147483709" r:id="rId4"/>
    <p:sldLayoutId id="2147483710" r:id="rId5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Helvetica" pitchFamily="34" charset="0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accent3"/>
        </a:buClr>
        <a:buFont typeface="Wingdings" pitchFamily="2" charset="2"/>
        <a:buChar char="§"/>
        <a:defRPr sz="3200" b="0">
          <a:solidFill>
            <a:schemeClr val="accent1"/>
          </a:solidFill>
          <a:latin typeface="Helvetica" pitchFamily="34" charset="0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accent3"/>
        </a:buClr>
        <a:buChar char="–"/>
        <a:defRPr sz="2800" b="0">
          <a:solidFill>
            <a:schemeClr val="accent1"/>
          </a:solidFill>
          <a:latin typeface="Helvetica" pitchFamily="34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accent3"/>
        </a:buClr>
        <a:buChar char="•"/>
        <a:defRPr sz="2400" b="0">
          <a:solidFill>
            <a:schemeClr val="accent1"/>
          </a:solidFill>
          <a:latin typeface="Helvetica" pitchFamily="34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accent3"/>
        </a:buClr>
        <a:buChar char="–"/>
        <a:defRPr sz="2000" b="0">
          <a:solidFill>
            <a:schemeClr val="accent1"/>
          </a:solidFill>
          <a:latin typeface="Helvetica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accent3"/>
        </a:buClr>
        <a:buChar char="»"/>
        <a:defRPr sz="2000" b="0">
          <a:solidFill>
            <a:schemeClr val="accent1"/>
          </a:solidFill>
          <a:latin typeface="Helvetica" pitchFamily="34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003A54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003A54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003A54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003A54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5" name="Rectangle 11"/>
          <p:cNvSpPr>
            <a:spLocks noChangeArrowheads="1"/>
          </p:cNvSpPr>
          <p:nvPr/>
        </p:nvSpPr>
        <p:spPr bwMode="auto">
          <a:xfrm>
            <a:off x="0" y="0"/>
            <a:ext cx="9144000" cy="1447800"/>
          </a:xfrm>
          <a:prstGeom prst="rect">
            <a:avLst/>
          </a:prstGeom>
          <a:solidFill>
            <a:schemeClr val="accent3">
              <a:lumMod val="7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  <p:cxnSp>
        <p:nvCxnSpPr>
          <p:cNvPr id="4" name="Straight Connector 3"/>
          <p:cNvCxnSpPr/>
          <p:nvPr/>
        </p:nvCxnSpPr>
        <p:spPr>
          <a:xfrm>
            <a:off x="0" y="6369261"/>
            <a:ext cx="9144000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0" y="6456677"/>
            <a:ext cx="9144000" cy="0"/>
          </a:xfrm>
          <a:prstGeom prst="line">
            <a:avLst/>
          </a:prstGeom>
          <a:ln w="381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0" y="1447800"/>
            <a:ext cx="9144000" cy="0"/>
          </a:xfrm>
          <a:prstGeom prst="line">
            <a:avLst/>
          </a:prstGeom>
          <a:ln w="38100">
            <a:solidFill>
              <a:schemeClr val="accent6"/>
            </a:solidFill>
          </a:ln>
          <a:effectLst>
            <a:outerShdw blurRad="139700" dist="50800" dir="5400000" algn="t" rotWithShape="0">
              <a:prstClr val="black">
                <a:alpha val="45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036560" y="5943600"/>
            <a:ext cx="726440" cy="726440"/>
          </a:xfrm>
          <a:prstGeom prst="rect">
            <a:avLst/>
          </a:prstGeom>
          <a:noFill/>
        </p:spPr>
      </p:pic>
      <p:sp>
        <p:nvSpPr>
          <p:cNvPr id="1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457950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38884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8" r:id="rId1"/>
  </p:sldLayoutIdLst>
  <p:timing>
    <p:tnLst>
      <p:par>
        <p:cTn id="1" dur="indefinite" restart="never" nodeType="tmRoot"/>
      </p:par>
    </p:tnLst>
  </p:timing>
  <p:hf hdr="0" ft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Helvetica" pitchFamily="34" charset="0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accent4"/>
        </a:buClr>
        <a:buFont typeface="Wingdings" pitchFamily="2" charset="2"/>
        <a:buChar char="§"/>
        <a:defRPr sz="3200" b="0">
          <a:solidFill>
            <a:schemeClr val="accent1"/>
          </a:solidFill>
          <a:latin typeface="Helvetica" pitchFamily="34" charset="0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accent4"/>
        </a:buClr>
        <a:buChar char="–"/>
        <a:defRPr sz="2800" b="0">
          <a:solidFill>
            <a:schemeClr val="accent1"/>
          </a:solidFill>
          <a:latin typeface="Helvetica" pitchFamily="34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accent4"/>
        </a:buClr>
        <a:buChar char="•"/>
        <a:defRPr sz="2400" b="0">
          <a:solidFill>
            <a:schemeClr val="accent1"/>
          </a:solidFill>
          <a:latin typeface="Helvetica" pitchFamily="34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accent4"/>
        </a:buClr>
        <a:buChar char="–"/>
        <a:defRPr sz="2000" b="0">
          <a:solidFill>
            <a:schemeClr val="accent1"/>
          </a:solidFill>
          <a:latin typeface="Helvetica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accent4"/>
        </a:buClr>
        <a:buChar char="»"/>
        <a:defRPr sz="2000" b="0">
          <a:solidFill>
            <a:schemeClr val="accent1"/>
          </a:solidFill>
          <a:latin typeface="Helvetica" pitchFamily="34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003A54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003A54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003A54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003A54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381000" y="2133600"/>
            <a:ext cx="8381999" cy="1752600"/>
          </a:xfrm>
        </p:spPr>
        <p:txBody>
          <a:bodyPr/>
          <a:lstStyle/>
          <a:p>
            <a:pPr algn="ctr"/>
            <a:r>
              <a:rPr lang="en-US" sz="3200" dirty="0">
                <a:effectLst/>
              </a:rPr>
              <a:t>Identifying Parties and </a:t>
            </a:r>
            <a:r>
              <a:rPr lang="en-US" sz="3200" dirty="0" smtClean="0">
                <a:effectLst/>
              </a:rPr>
              <a:t>Issues</a:t>
            </a:r>
            <a:br>
              <a:rPr lang="en-US" sz="3200" dirty="0" smtClean="0">
                <a:effectLst/>
              </a:rPr>
            </a:br>
            <a:r>
              <a:rPr lang="en-US" sz="3200" dirty="0" smtClean="0">
                <a:effectLst/>
              </a:rPr>
              <a:t>and </a:t>
            </a:r>
            <a:r>
              <a:rPr lang="en-US" sz="3200" dirty="0">
                <a:effectLst/>
              </a:rPr>
              <a:t>How Negotiations </a:t>
            </a:r>
            <a:r>
              <a:rPr lang="en-US" sz="3200" dirty="0" smtClean="0">
                <a:effectLst/>
              </a:rPr>
              <a:t>Bind</a:t>
            </a:r>
            <a:br>
              <a:rPr lang="en-US" sz="3200" dirty="0" smtClean="0">
                <a:effectLst/>
              </a:rPr>
            </a:br>
            <a:r>
              <a:rPr lang="en-US" sz="3200" dirty="0" smtClean="0">
                <a:effectLst/>
              </a:rPr>
              <a:t>Larger </a:t>
            </a:r>
            <a:r>
              <a:rPr lang="en-US" sz="3200" dirty="0">
                <a:effectLst/>
              </a:rPr>
              <a:t>Groups</a:t>
            </a:r>
            <a:endParaRPr lang="en-US" sz="320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685800" y="4495800"/>
            <a:ext cx="6211887" cy="1447800"/>
          </a:xfrm>
        </p:spPr>
        <p:txBody>
          <a:bodyPr/>
          <a:lstStyle/>
          <a:p>
            <a:r>
              <a:rPr lang="en-US" sz="2000" b="1" dirty="0">
                <a:latin typeface="Calibri" pitchFamily="34" charset="0"/>
                <a:ea typeface="Verdana" pitchFamily="34" charset="0"/>
                <a:cs typeface="Verdana" pitchFamily="34" charset="0"/>
              </a:rPr>
              <a:t>L. Michael Bogert </a:t>
            </a:r>
          </a:p>
          <a:p>
            <a:r>
              <a:rPr lang="en-US" sz="2000" dirty="0" smtClean="0">
                <a:latin typeface="Calibri" pitchFamily="34" charset="0"/>
                <a:ea typeface="Verdana" pitchFamily="34" charset="0"/>
                <a:cs typeface="Verdana" pitchFamily="34" charset="0"/>
              </a:rPr>
              <a:t>800 West Main Street, Suite 1300, Boise</a:t>
            </a:r>
            <a:r>
              <a:rPr lang="en-US" sz="2000" dirty="0">
                <a:latin typeface="Calibri" pitchFamily="34" charset="0"/>
                <a:ea typeface="Verdana" pitchFamily="34" charset="0"/>
                <a:cs typeface="Verdana" pitchFamily="34" charset="0"/>
              </a:rPr>
              <a:t>, ID </a:t>
            </a:r>
            <a:r>
              <a:rPr lang="en-US" sz="2000" dirty="0" smtClean="0">
                <a:latin typeface="Calibri" pitchFamily="34" charset="0"/>
                <a:ea typeface="Verdana" pitchFamily="34" charset="0"/>
                <a:cs typeface="Verdana" pitchFamily="34" charset="0"/>
              </a:rPr>
              <a:t>83702</a:t>
            </a:r>
            <a:r>
              <a:rPr lang="en-US" sz="2000" dirty="0">
                <a:latin typeface="Calibri" pitchFamily="34" charset="0"/>
                <a:ea typeface="Verdana" pitchFamily="34" charset="0"/>
                <a:cs typeface="Verdana" pitchFamily="34" charset="0"/>
              </a:rPr>
              <a:t/>
            </a:r>
            <a:br>
              <a:rPr lang="en-US" sz="2000" dirty="0">
                <a:latin typeface="Calibri" pitchFamily="34" charset="0"/>
                <a:ea typeface="Verdana" pitchFamily="34" charset="0"/>
                <a:cs typeface="Verdana" pitchFamily="34" charset="0"/>
              </a:rPr>
            </a:br>
            <a:r>
              <a:rPr lang="en-US" sz="2000" dirty="0">
                <a:latin typeface="Calibri" pitchFamily="34" charset="0"/>
                <a:ea typeface="Verdana" pitchFamily="34" charset="0"/>
                <a:cs typeface="Verdana" pitchFamily="34" charset="0"/>
              </a:rPr>
              <a:t>Main 208.562.4900 │Direct 208.562.4907 </a:t>
            </a:r>
            <a:endParaRPr lang="en-US" sz="2000" dirty="0" smtClean="0">
              <a:latin typeface="Calibri" pitchFamily="34" charset="0"/>
              <a:ea typeface="Verdana" pitchFamily="34" charset="0"/>
              <a:cs typeface="Verdana" pitchFamily="34" charset="0"/>
            </a:endParaRPr>
          </a:p>
          <a:p>
            <a:r>
              <a:rPr lang="en-US" sz="2000" dirty="0" smtClean="0">
                <a:latin typeface="Calibri" pitchFamily="34" charset="0"/>
                <a:ea typeface="Verdana" pitchFamily="34" charset="0"/>
                <a:cs typeface="Verdana" pitchFamily="34" charset="0"/>
              </a:rPr>
              <a:t>Fax 208.562.4901</a:t>
            </a:r>
            <a:endParaRPr lang="en-US" sz="2000" dirty="0" smtClean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 smtClean="0"/>
              <a:t>parsonsbehle.com</a:t>
            </a:r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0"/>
          </p:nvPr>
        </p:nvSpPr>
        <p:spPr>
          <a:xfrm>
            <a:off x="533400" y="0"/>
            <a:ext cx="8229599" cy="1219200"/>
          </a:xfrm>
        </p:spPr>
        <p:txBody>
          <a:bodyPr/>
          <a:lstStyle/>
          <a:p>
            <a:pPr algn="ctr"/>
            <a:r>
              <a:rPr lang="en-US" sz="1800" b="1" cap="small" dirty="0" smtClean="0">
                <a:solidFill>
                  <a:schemeClr val="tx1"/>
                </a:solidFill>
                <a:latin typeface="+mn-lt"/>
              </a:rPr>
              <a:t>Symposium  on The Settlement  of Indian </a:t>
            </a:r>
            <a:r>
              <a:rPr lang="en-US" sz="1800" b="1" cap="small" dirty="0">
                <a:solidFill>
                  <a:schemeClr val="tx1"/>
                </a:solidFill>
                <a:latin typeface="+mn-lt"/>
              </a:rPr>
              <a:t>Reserved Water Rights </a:t>
            </a:r>
            <a:r>
              <a:rPr lang="en-US" sz="1800" b="1" cap="small" dirty="0" smtClean="0">
                <a:solidFill>
                  <a:schemeClr val="tx1"/>
                </a:solidFill>
                <a:latin typeface="+mn-lt"/>
              </a:rPr>
              <a:t>Claims</a:t>
            </a:r>
          </a:p>
          <a:p>
            <a:pPr algn="ctr"/>
            <a:r>
              <a:rPr lang="en-US" sz="1600" b="1" cap="all" dirty="0" smtClean="0">
                <a:solidFill>
                  <a:schemeClr val="tx1"/>
                </a:solidFill>
                <a:latin typeface="+mn-lt"/>
              </a:rPr>
              <a:t>Native American rights Fund/Western states water council</a:t>
            </a:r>
          </a:p>
          <a:p>
            <a:pPr algn="ctr"/>
            <a:r>
              <a:rPr lang="en-US" sz="1400" b="1" cap="all" dirty="0" smtClean="0">
                <a:solidFill>
                  <a:schemeClr val="tx1"/>
                </a:solidFill>
                <a:latin typeface="+mn-lt"/>
              </a:rPr>
              <a:t>August 25, 2015</a:t>
            </a:r>
            <a:br>
              <a:rPr lang="en-US" sz="1400" b="1" cap="all" dirty="0" smtClean="0">
                <a:solidFill>
                  <a:schemeClr val="tx1"/>
                </a:solidFill>
                <a:latin typeface="+mn-lt"/>
              </a:rPr>
            </a:br>
            <a:r>
              <a:rPr lang="en-US" sz="1400" b="1" cap="all" dirty="0" smtClean="0">
                <a:solidFill>
                  <a:schemeClr val="tx1"/>
                </a:solidFill>
                <a:latin typeface="+mn-lt"/>
              </a:rPr>
              <a:t>Reno, NV</a:t>
            </a:r>
          </a:p>
          <a:p>
            <a:pPr algn="ctr"/>
            <a:endParaRPr lang="en-US" b="1" dirty="0" smtClean="0">
              <a:solidFill>
                <a:schemeClr val="tx1"/>
              </a:solidFill>
              <a:latin typeface="Calibri" pitchFamily="34" charset="0"/>
            </a:endParaRPr>
          </a:p>
          <a:p>
            <a:pPr algn="ctr"/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986447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alibri" pitchFamily="34" charset="0"/>
              </a:rPr>
              <a:t>II.	</a:t>
            </a:r>
            <a:r>
              <a:rPr lang="en-US" cap="all" dirty="0" smtClean="0">
                <a:latin typeface="Calibri" pitchFamily="34" charset="0"/>
              </a:rPr>
              <a:t>Discussion</a:t>
            </a:r>
            <a:r>
              <a:rPr lang="en-US" dirty="0" smtClean="0">
                <a:latin typeface="Calibri" pitchFamily="34" charset="0"/>
              </a:rPr>
              <a:t> (cont.)</a:t>
            </a:r>
            <a:endParaRPr lang="en-US" dirty="0">
              <a:latin typeface="Calibri" pitchFamily="34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  <a:latin typeface="Calibri" pitchFamily="34" charset="0"/>
              </a:rPr>
              <a:t>Interests of Indian Country: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3200" dirty="0" smtClean="0">
                <a:solidFill>
                  <a:schemeClr val="tx1"/>
                </a:solidFill>
                <a:latin typeface="Calibri" pitchFamily="34" charset="0"/>
              </a:rPr>
              <a:t>Sovereignty (sound familiar?);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3200" dirty="0" smtClean="0">
                <a:solidFill>
                  <a:schemeClr val="tx1"/>
                </a:solidFill>
                <a:latin typeface="Calibri" pitchFamily="34" charset="0"/>
              </a:rPr>
              <a:t>Economic certainty;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3200" dirty="0" smtClean="0">
                <a:solidFill>
                  <a:schemeClr val="tx1"/>
                </a:solidFill>
                <a:latin typeface="Calibri" pitchFamily="34" charset="0"/>
              </a:rPr>
              <a:t>Attention from the Trustee: </a:t>
            </a:r>
            <a:r>
              <a:rPr lang="en-US" sz="3200" dirty="0">
                <a:solidFill>
                  <a:schemeClr val="tx1"/>
                </a:solidFill>
                <a:latin typeface="Calibri"/>
                <a:ea typeface="Calibri"/>
                <a:cs typeface="Times New Roman"/>
              </a:rPr>
              <a:t>More often that not, </a:t>
            </a:r>
            <a:r>
              <a:rPr lang="en-US" sz="3200" dirty="0" smtClean="0">
                <a:solidFill>
                  <a:schemeClr val="tx1"/>
                </a:solidFill>
                <a:latin typeface="Calibri"/>
                <a:ea typeface="Calibri"/>
                <a:cs typeface="Times New Roman"/>
              </a:rPr>
              <a:t>fundamental needs </a:t>
            </a:r>
            <a:r>
              <a:rPr lang="en-US" sz="3200" dirty="0">
                <a:solidFill>
                  <a:schemeClr val="tx1"/>
                </a:solidFill>
                <a:latin typeface="Calibri"/>
                <a:ea typeface="Calibri"/>
                <a:cs typeface="Times New Roman"/>
              </a:rPr>
              <a:t>outstrip competition in government (state and Federal) for human resources and limited time</a:t>
            </a:r>
            <a:r>
              <a:rPr lang="en-US" sz="3200" dirty="0" smtClean="0">
                <a:solidFill>
                  <a:schemeClr val="tx1"/>
                </a:solidFill>
                <a:latin typeface="Calibri"/>
                <a:ea typeface="Calibri"/>
                <a:cs typeface="Times New Roman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00357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alibri" pitchFamily="34" charset="0"/>
              </a:rPr>
              <a:t>II.	</a:t>
            </a:r>
            <a:r>
              <a:rPr lang="en-US" cap="all" dirty="0" smtClean="0">
                <a:latin typeface="Calibri" pitchFamily="34" charset="0"/>
              </a:rPr>
              <a:t>Discussion</a:t>
            </a:r>
            <a:r>
              <a:rPr lang="en-US" dirty="0" smtClean="0">
                <a:latin typeface="Calibri" pitchFamily="34" charset="0"/>
              </a:rPr>
              <a:t> (cont.)</a:t>
            </a:r>
            <a:endParaRPr lang="en-US" dirty="0">
              <a:latin typeface="Calibri" pitchFamily="34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  <a:latin typeface="Calibri" pitchFamily="34" charset="0"/>
              </a:rPr>
              <a:t>Non-Federal Interests: </a:t>
            </a:r>
          </a:p>
          <a:p>
            <a:pPr lvl="1">
              <a:buFont typeface="Wingdings" pitchFamily="2" charset="2"/>
              <a:buChar char="Ø"/>
            </a:pPr>
            <a:r>
              <a:rPr lang="en-US" sz="2700" dirty="0" smtClean="0">
                <a:solidFill>
                  <a:schemeClr val="tx1"/>
                </a:solidFill>
                <a:latin typeface="Calibri" pitchFamily="34" charset="0"/>
              </a:rPr>
              <a:t>Again, through McCarran Amendment proceedings, ability to develop relationships not otherwise attainable.</a:t>
            </a:r>
          </a:p>
          <a:p>
            <a:pPr lvl="1">
              <a:buFont typeface="Wingdings" pitchFamily="2" charset="2"/>
              <a:buChar char="Ø"/>
            </a:pPr>
            <a:r>
              <a:rPr lang="en-US" sz="2700" dirty="0" smtClean="0">
                <a:solidFill>
                  <a:schemeClr val="tx1"/>
                </a:solidFill>
                <a:latin typeface="Calibri" pitchFamily="34" charset="0"/>
              </a:rPr>
              <a:t>First Question:  Is a general stream adjudication even available?</a:t>
            </a:r>
            <a:endParaRPr lang="en-US" sz="2700" dirty="0">
              <a:solidFill>
                <a:schemeClr val="tx1"/>
              </a:solidFill>
              <a:latin typeface="Calibri" pitchFamily="34" charset="0"/>
            </a:endParaRPr>
          </a:p>
          <a:p>
            <a:pPr lvl="1">
              <a:buFont typeface="Wingdings" pitchFamily="2" charset="2"/>
              <a:buChar char="Ø"/>
            </a:pPr>
            <a:r>
              <a:rPr lang="en-US" sz="2700" dirty="0" smtClean="0">
                <a:solidFill>
                  <a:schemeClr val="tx1"/>
                </a:solidFill>
                <a:latin typeface="Calibri" pitchFamily="34" charset="0"/>
              </a:rPr>
              <a:t>Sometimes</a:t>
            </a:r>
            <a:r>
              <a:rPr lang="en-US" sz="2700" dirty="0">
                <a:solidFill>
                  <a:schemeClr val="tx1"/>
                </a:solidFill>
                <a:latin typeface="Calibri" pitchFamily="34" charset="0"/>
              </a:rPr>
              <a:t>, out of sheer frustration and desperation, relationships may be developed in advance of administrative bureaucracy</a:t>
            </a:r>
            <a:r>
              <a:rPr lang="en-US" sz="2700" dirty="0" smtClean="0">
                <a:solidFill>
                  <a:schemeClr val="tx1"/>
                </a:solidFill>
                <a:latin typeface="Calibri" pitchFamily="34" charset="0"/>
              </a:rPr>
              <a:t>.</a:t>
            </a:r>
            <a:endParaRPr lang="en-US" sz="2700" dirty="0">
              <a:solidFill>
                <a:schemeClr val="tx1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61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724400"/>
          </a:xfrm>
        </p:spPr>
        <p:txBody>
          <a:bodyPr/>
          <a:lstStyle/>
          <a:p>
            <a:r>
              <a:rPr lang="en-US" dirty="0" smtClean="0">
                <a:solidFill>
                  <a:schemeClr val="tx1"/>
                </a:solidFill>
                <a:latin typeface="Calibri" pitchFamily="34" charset="0"/>
              </a:rPr>
              <a:t>Solve </a:t>
            </a:r>
            <a:r>
              <a:rPr lang="en-US" dirty="0">
                <a:solidFill>
                  <a:schemeClr val="tx1"/>
                </a:solidFill>
                <a:latin typeface="Calibri" pitchFamily="34" charset="0"/>
              </a:rPr>
              <a:t>all the World’s problems or incremental progress (phased settlements</a:t>
            </a:r>
            <a:r>
              <a:rPr lang="en-US" dirty="0" smtClean="0">
                <a:solidFill>
                  <a:schemeClr val="tx1"/>
                </a:solidFill>
                <a:latin typeface="Calibri" pitchFamily="34" charset="0"/>
              </a:rPr>
              <a:t>?):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700" dirty="0" smtClean="0">
                <a:solidFill>
                  <a:schemeClr val="tx1"/>
                </a:solidFill>
                <a:latin typeface="Calibri" pitchFamily="34" charset="0"/>
              </a:rPr>
              <a:t>While the settlement process evolves, life on the Reservation that necessitates the need for water is not necessarily getting better;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700" dirty="0" smtClean="0">
                <a:solidFill>
                  <a:schemeClr val="tx1"/>
                </a:solidFill>
                <a:latin typeface="Calibri" pitchFamily="34" charset="0"/>
              </a:rPr>
              <a:t>Underlying and fair policy: settlement certainty through comprehensive conclusion to litigation;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700" dirty="0" smtClean="0">
                <a:solidFill>
                  <a:schemeClr val="tx1"/>
                </a:solidFill>
                <a:latin typeface="Calibri" pitchFamily="34" charset="0"/>
              </a:rPr>
              <a:t>World’s problems solved: See Snake River Act of 2004;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700" dirty="0" smtClean="0">
                <a:solidFill>
                  <a:schemeClr val="tx1"/>
                </a:solidFill>
                <a:latin typeface="Calibri" pitchFamily="34" charset="0"/>
              </a:rPr>
              <a:t>Phased settlements? See Hualapai Phase One.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alibri" pitchFamily="34" charset="0"/>
              </a:rPr>
              <a:t>II.	</a:t>
            </a:r>
            <a:r>
              <a:rPr lang="en-US" cap="all" dirty="0">
                <a:latin typeface="Calibri" pitchFamily="34" charset="0"/>
              </a:rPr>
              <a:t>Discussion</a:t>
            </a:r>
            <a:r>
              <a:rPr lang="en-US" dirty="0">
                <a:latin typeface="Calibri" pitchFamily="34" charset="0"/>
              </a:rPr>
              <a:t> (cont.)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0161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678363"/>
          </a:xfrm>
        </p:spPr>
        <p:txBody>
          <a:bodyPr/>
          <a:lstStyle/>
          <a:p>
            <a:r>
              <a:rPr lang="en-US" sz="3800" dirty="0">
                <a:solidFill>
                  <a:schemeClr val="tx1"/>
                </a:solidFill>
                <a:latin typeface="Calibri" pitchFamily="34" charset="0"/>
              </a:rPr>
              <a:t>Shared risk to keep the deal </a:t>
            </a:r>
            <a:r>
              <a:rPr lang="en-US" sz="3800" dirty="0" smtClean="0">
                <a:solidFill>
                  <a:schemeClr val="tx1"/>
                </a:solidFill>
                <a:latin typeface="Calibri" pitchFamily="34" charset="0"/>
              </a:rPr>
              <a:t>together: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3200" dirty="0" smtClean="0">
                <a:solidFill>
                  <a:schemeClr val="tx1"/>
                </a:solidFill>
                <a:latin typeface="Calibri" pitchFamily="34" charset="0"/>
              </a:rPr>
              <a:t>The hard part before and after getting to “yes;”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3200" dirty="0" smtClean="0">
                <a:solidFill>
                  <a:schemeClr val="tx1"/>
                </a:solidFill>
                <a:latin typeface="Calibri" pitchFamily="34" charset="0"/>
              </a:rPr>
              <a:t>No party will ever compromise on fundamental interests unless the other parties also do so;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3200" dirty="0" smtClean="0">
                <a:solidFill>
                  <a:schemeClr val="tx1"/>
                </a:solidFill>
                <a:latin typeface="Calibri" pitchFamily="34" charset="0"/>
              </a:rPr>
              <a:t>Shared risk includes the calculus of a litigation outcome if there is no agreement.</a:t>
            </a:r>
          </a:p>
          <a:p>
            <a:pPr lvl="1">
              <a:buFont typeface="Wingdings" panose="05000000000000000000" pitchFamily="2" charset="2"/>
              <a:buChar char="Ø"/>
            </a:pPr>
            <a:endParaRPr lang="en-US" dirty="0" smtClean="0">
              <a:solidFill>
                <a:schemeClr val="tx1"/>
              </a:solidFill>
              <a:latin typeface="Calibri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alibri" pitchFamily="34" charset="0"/>
              </a:rPr>
              <a:t>II.	</a:t>
            </a:r>
            <a:r>
              <a:rPr lang="en-US" cap="all" dirty="0">
                <a:latin typeface="Calibri" pitchFamily="34" charset="0"/>
              </a:rPr>
              <a:t>Discussion</a:t>
            </a:r>
            <a:r>
              <a:rPr lang="en-US" dirty="0">
                <a:latin typeface="Calibri" pitchFamily="34" charset="0"/>
              </a:rPr>
              <a:t> (cont.)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3730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b="1" dirty="0" smtClean="0">
                <a:latin typeface="Calibri" pitchFamily="34" charset="0"/>
              </a:rPr>
              <a:t>Example One: Klamath</a:t>
            </a:r>
            <a:endParaRPr lang="en-US" b="1" dirty="0">
              <a:latin typeface="Calibri" pitchFamily="34" charset="0"/>
            </a:endParaRPr>
          </a:p>
          <a:p>
            <a:r>
              <a:rPr lang="en-US" sz="2800" dirty="0" smtClean="0">
                <a:solidFill>
                  <a:schemeClr val="tx1"/>
                </a:solidFill>
                <a:latin typeface="Calibri" pitchFamily="34" charset="0"/>
              </a:rPr>
              <a:t>Key ESA Driver: No one actually believed that once the irresistible impulse (water) finally met the immovable object (</a:t>
            </a:r>
            <a:r>
              <a:rPr lang="en-US" sz="2800" dirty="0">
                <a:solidFill>
                  <a:schemeClr val="tx1"/>
                </a:solidFill>
                <a:latin typeface="Calibri" pitchFamily="34" charset="0"/>
              </a:rPr>
              <a:t>Endangered Species Act</a:t>
            </a:r>
            <a:r>
              <a:rPr lang="en-US" sz="2800" dirty="0" smtClean="0">
                <a:solidFill>
                  <a:schemeClr val="tx1"/>
                </a:solidFill>
                <a:latin typeface="Calibri" pitchFamily="34" charset="0"/>
              </a:rPr>
              <a:t>), that irrigated agriculture would lose </a:t>
            </a:r>
            <a:r>
              <a:rPr lang="en-US" sz="2800" smtClean="0">
                <a:solidFill>
                  <a:schemeClr val="tx1"/>
                </a:solidFill>
                <a:latin typeface="Calibri" pitchFamily="34" charset="0"/>
              </a:rPr>
              <a:t>to fish;</a:t>
            </a:r>
            <a:endParaRPr lang="en-US" sz="2800" dirty="0" smtClean="0">
              <a:solidFill>
                <a:schemeClr val="tx1"/>
              </a:solidFill>
              <a:latin typeface="Calibri" pitchFamily="34" charset="0"/>
            </a:endParaRPr>
          </a:p>
          <a:p>
            <a:r>
              <a:rPr lang="en-US" sz="2800" dirty="0" smtClean="0">
                <a:solidFill>
                  <a:schemeClr val="tx1"/>
                </a:solidFill>
                <a:latin typeface="Calibri" pitchFamily="34" charset="0"/>
              </a:rPr>
              <a:t>A difficult hydrosystem; and</a:t>
            </a:r>
          </a:p>
          <a:p>
            <a:r>
              <a:rPr lang="en-US" sz="2800" dirty="0" smtClean="0">
                <a:solidFill>
                  <a:schemeClr val="tx1"/>
                </a:solidFill>
                <a:latin typeface="Calibri" pitchFamily="34" charset="0"/>
              </a:rPr>
              <a:t>In 2008, a willingness by PacifiCorp, with the support of the Bush Administration and Secretary Kempthorne, to explore dam removal.</a:t>
            </a:r>
            <a:endParaRPr lang="en-US" sz="2800" dirty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alibri" pitchFamily="34" charset="0"/>
              </a:rPr>
              <a:t>II.	DISCUSSION </a:t>
            </a:r>
            <a:r>
              <a:rPr lang="en-US" dirty="0">
                <a:latin typeface="Calibri" pitchFamily="34" charset="0"/>
              </a:rPr>
              <a:t>(cont.)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9107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602163"/>
          </a:xfrm>
        </p:spPr>
        <p:txBody>
          <a:bodyPr/>
          <a:lstStyle/>
          <a:p>
            <a:pPr marL="0" indent="0" algn="ctr">
              <a:buNone/>
            </a:pPr>
            <a:r>
              <a:rPr lang="en-US" sz="2800" b="1" dirty="0" smtClean="0">
                <a:solidFill>
                  <a:schemeClr val="tx1"/>
                </a:solidFill>
                <a:latin typeface="Calibri" pitchFamily="34" charset="0"/>
              </a:rPr>
              <a:t>Example Two:</a:t>
            </a:r>
            <a:br>
              <a:rPr lang="en-US" sz="2800" b="1" dirty="0" smtClean="0">
                <a:solidFill>
                  <a:schemeClr val="tx1"/>
                </a:solidFill>
                <a:latin typeface="Calibri" pitchFamily="34" charset="0"/>
              </a:rPr>
            </a:br>
            <a:r>
              <a:rPr lang="en-US" sz="2400" b="1" dirty="0" smtClean="0">
                <a:solidFill>
                  <a:schemeClr val="tx1"/>
                </a:solidFill>
                <a:latin typeface="Calibri" pitchFamily="34" charset="0"/>
              </a:rPr>
              <a:t>Bill Williams River Water Rights Settlement Act of 2014</a:t>
            </a:r>
            <a:endParaRPr lang="en-US" sz="2400" b="1" dirty="0">
              <a:solidFill>
                <a:schemeClr val="tx1"/>
              </a:solidFill>
              <a:latin typeface="Calibri" pitchFamily="34" charset="0"/>
            </a:endParaRPr>
          </a:p>
          <a:p>
            <a:r>
              <a:rPr lang="en-US" sz="2600" dirty="0" smtClean="0">
                <a:solidFill>
                  <a:schemeClr val="tx1"/>
                </a:solidFill>
                <a:latin typeface="Calibri" pitchFamily="34" charset="0"/>
              </a:rPr>
              <a:t>Close relationship with Freeport-McMoRan and Hualapai Tribe developed outside the normal course of Arizona’s general stream adjudication; </a:t>
            </a:r>
          </a:p>
          <a:p>
            <a:r>
              <a:rPr lang="en-US" sz="2600" dirty="0">
                <a:solidFill>
                  <a:schemeClr val="tx1"/>
                </a:solidFill>
                <a:latin typeface="Calibri" pitchFamily="34" charset="0"/>
              </a:rPr>
              <a:t>Bill Williams River watershed was confluence of several interests of </a:t>
            </a:r>
            <a:r>
              <a:rPr lang="en-US" sz="2600" dirty="0" smtClean="0">
                <a:solidFill>
                  <a:schemeClr val="tx1"/>
                </a:solidFill>
                <a:latin typeface="Calibri" pitchFamily="34" charset="0"/>
              </a:rPr>
              <a:t>the Tribe, the Company and the United States, </a:t>
            </a:r>
            <a:r>
              <a:rPr lang="en-US" sz="2600" dirty="0">
                <a:solidFill>
                  <a:schemeClr val="tx1"/>
                </a:solidFill>
                <a:latin typeface="Calibri" pitchFamily="34" charset="0"/>
              </a:rPr>
              <a:t>including </a:t>
            </a:r>
            <a:r>
              <a:rPr lang="en-US" sz="2600" dirty="0" smtClean="0">
                <a:solidFill>
                  <a:schemeClr val="tx1"/>
                </a:solidFill>
                <a:latin typeface="Calibri" pitchFamily="34" charset="0"/>
              </a:rPr>
              <a:t>the Company’s </a:t>
            </a:r>
            <a:r>
              <a:rPr lang="en-US" sz="2600" dirty="0">
                <a:solidFill>
                  <a:schemeClr val="tx1"/>
                </a:solidFill>
                <a:latin typeface="Calibri" pitchFamily="34" charset="0"/>
              </a:rPr>
              <a:t>Bagdad Mine, location of a National Wildlife refuge, and </a:t>
            </a:r>
            <a:r>
              <a:rPr lang="en-US" sz="2600" dirty="0" smtClean="0">
                <a:solidFill>
                  <a:schemeClr val="tx1"/>
                </a:solidFill>
                <a:latin typeface="Calibri" pitchFamily="34" charset="0"/>
              </a:rPr>
              <a:t>ESA-designated </a:t>
            </a:r>
            <a:r>
              <a:rPr lang="en-US" sz="2600" dirty="0">
                <a:solidFill>
                  <a:schemeClr val="tx1"/>
                </a:solidFill>
                <a:latin typeface="Calibri" pitchFamily="34" charset="0"/>
              </a:rPr>
              <a:t>critical habitat of listed Southwest willow fly-catcher</a:t>
            </a:r>
            <a:r>
              <a:rPr lang="en-US" sz="2600" dirty="0" smtClean="0">
                <a:solidFill>
                  <a:schemeClr val="tx1"/>
                </a:solidFill>
                <a:latin typeface="Calibri" pitchFamily="34" charset="0"/>
              </a:rPr>
              <a:t>;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alibri" pitchFamily="34" charset="0"/>
              </a:rPr>
              <a:t>II. </a:t>
            </a:r>
            <a:r>
              <a:rPr lang="en-US" dirty="0" smtClean="0">
                <a:latin typeface="Calibri" pitchFamily="34" charset="0"/>
              </a:rPr>
              <a:t>	DISCUSSION </a:t>
            </a:r>
            <a:r>
              <a:rPr lang="en-US" dirty="0">
                <a:latin typeface="Calibri" pitchFamily="34" charset="0"/>
              </a:rPr>
              <a:t>(cont.)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3320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602163"/>
          </a:xfrm>
        </p:spPr>
        <p:txBody>
          <a:bodyPr/>
          <a:lstStyle/>
          <a:p>
            <a:pPr marL="0" indent="0" algn="ctr">
              <a:buNone/>
            </a:pPr>
            <a:r>
              <a:rPr lang="en-US" sz="2400" b="1" dirty="0" smtClean="0">
                <a:solidFill>
                  <a:schemeClr val="tx1"/>
                </a:solidFill>
                <a:latin typeface="Calibri" pitchFamily="34" charset="0"/>
              </a:rPr>
              <a:t>Example Two</a:t>
            </a:r>
            <a:br>
              <a:rPr lang="en-US" sz="2400" b="1" dirty="0" smtClean="0">
                <a:solidFill>
                  <a:schemeClr val="tx1"/>
                </a:solidFill>
                <a:latin typeface="Calibri" pitchFamily="34" charset="0"/>
              </a:rPr>
            </a:br>
            <a:r>
              <a:rPr lang="en-US" sz="2400" b="1" dirty="0" smtClean="0">
                <a:solidFill>
                  <a:schemeClr val="tx1"/>
                </a:solidFill>
                <a:latin typeface="Calibri" pitchFamily="34" charset="0"/>
              </a:rPr>
              <a:t>Bill Williams River </a:t>
            </a:r>
            <a:r>
              <a:rPr lang="en-US" sz="2400" b="1" dirty="0">
                <a:solidFill>
                  <a:schemeClr val="tx1"/>
                </a:solidFill>
                <a:latin typeface="Calibri" pitchFamily="34" charset="0"/>
              </a:rPr>
              <a:t>Water Rights Settlement </a:t>
            </a:r>
            <a:r>
              <a:rPr lang="en-US" sz="2400" b="1" dirty="0" smtClean="0">
                <a:solidFill>
                  <a:schemeClr val="tx1"/>
                </a:solidFill>
                <a:latin typeface="Calibri" pitchFamily="34" charset="0"/>
              </a:rPr>
              <a:t>Act of 2014 (cont.)</a:t>
            </a:r>
            <a:endParaRPr lang="en-US" sz="2400" b="1" dirty="0">
              <a:solidFill>
                <a:schemeClr val="tx1"/>
              </a:solidFill>
              <a:latin typeface="Calibri" pitchFamily="34" charset="0"/>
            </a:endParaRPr>
          </a:p>
          <a:p>
            <a:r>
              <a:rPr lang="en-US" sz="2400" dirty="0">
                <a:solidFill>
                  <a:schemeClr val="tx1"/>
                </a:solidFill>
                <a:latin typeface="Calibri" pitchFamily="34" charset="0"/>
              </a:rPr>
              <a:t>T</a:t>
            </a:r>
            <a:r>
              <a:rPr lang="en-US" sz="2400" dirty="0" smtClean="0">
                <a:solidFill>
                  <a:schemeClr val="tx1"/>
                </a:solidFill>
                <a:latin typeface="Calibri" pitchFamily="34" charset="0"/>
              </a:rPr>
              <a:t>he </a:t>
            </a:r>
            <a:r>
              <a:rPr lang="en-US" sz="2400" dirty="0">
                <a:solidFill>
                  <a:schemeClr val="tx1"/>
                </a:solidFill>
                <a:latin typeface="Calibri" pitchFamily="34" charset="0"/>
              </a:rPr>
              <a:t>Lower Colorado River Multi-Species Conservation Program (LCR MSCP), was at play in this part of Arizona</a:t>
            </a:r>
            <a:r>
              <a:rPr lang="en-US" sz="2400" dirty="0" smtClean="0">
                <a:solidFill>
                  <a:schemeClr val="tx1"/>
                </a:solidFill>
                <a:latin typeface="Calibri" pitchFamily="34" charset="0"/>
              </a:rPr>
              <a:t>; </a:t>
            </a:r>
          </a:p>
          <a:p>
            <a:r>
              <a:rPr lang="en-US" sz="2400" dirty="0" smtClean="0">
                <a:solidFill>
                  <a:schemeClr val="tx1"/>
                </a:solidFill>
                <a:latin typeface="Calibri" pitchFamily="34" charset="0"/>
              </a:rPr>
              <a:t>Company received water supply assurances for Bagdad Mine;</a:t>
            </a:r>
            <a:endParaRPr lang="en-US" sz="2400" dirty="0">
              <a:solidFill>
                <a:schemeClr val="tx1"/>
              </a:solidFill>
              <a:latin typeface="Calibri" pitchFamily="34" charset="0"/>
            </a:endParaRPr>
          </a:p>
          <a:p>
            <a:r>
              <a:rPr lang="en-US" sz="2400" dirty="0" smtClean="0">
                <a:solidFill>
                  <a:schemeClr val="tx1"/>
                </a:solidFill>
                <a:latin typeface="Calibri" pitchFamily="34" charset="0"/>
              </a:rPr>
              <a:t>Tribe </a:t>
            </a:r>
            <a:r>
              <a:rPr lang="en-US" sz="2400" dirty="0">
                <a:solidFill>
                  <a:schemeClr val="tx1"/>
                </a:solidFill>
                <a:latin typeface="Calibri" pitchFamily="34" charset="0"/>
              </a:rPr>
              <a:t>received non-Federal contribution of $1 million to assist in funding studies to develop the most appropriate infrastructure for delivery of Colorado River water directly to the Reservation</a:t>
            </a:r>
            <a:r>
              <a:rPr lang="en-US" sz="2400" dirty="0" smtClean="0">
                <a:solidFill>
                  <a:schemeClr val="tx1"/>
                </a:solidFill>
                <a:latin typeface="Calibri" pitchFamily="34" charset="0"/>
              </a:rPr>
              <a:t>; and</a:t>
            </a:r>
          </a:p>
          <a:p>
            <a:r>
              <a:rPr lang="en-US" sz="2400" dirty="0" smtClean="0">
                <a:solidFill>
                  <a:schemeClr val="tx1"/>
                </a:solidFill>
                <a:latin typeface="Calibri" pitchFamily="34" charset="0"/>
              </a:rPr>
              <a:t>Tribe also received Freeport funding for a significant economic development fund.</a:t>
            </a:r>
            <a:endParaRPr lang="en-US" sz="2400" dirty="0">
              <a:solidFill>
                <a:schemeClr val="tx1"/>
              </a:solidFill>
              <a:latin typeface="Calibri" pitchFamily="34" charset="0"/>
            </a:endParaRPr>
          </a:p>
          <a:p>
            <a:pPr lvl="1">
              <a:buFont typeface="Wingdings" pitchFamily="2" charset="2"/>
              <a:buChar char="§"/>
            </a:pPr>
            <a:endParaRPr lang="en-US" sz="2400" dirty="0">
              <a:latin typeface="Calibri" pitchFamily="34" charset="0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alibri" pitchFamily="34" charset="0"/>
              </a:rPr>
              <a:t>II. </a:t>
            </a:r>
            <a:r>
              <a:rPr lang="en-US" dirty="0" smtClean="0">
                <a:latin typeface="Calibri" pitchFamily="34" charset="0"/>
              </a:rPr>
              <a:t>	DISCUSSION </a:t>
            </a:r>
            <a:r>
              <a:rPr lang="en-US" dirty="0">
                <a:latin typeface="Calibri" pitchFamily="34" charset="0"/>
              </a:rPr>
              <a:t>(cont.)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5499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sz="4000" dirty="0" smtClean="0">
              <a:latin typeface="Calibri" panose="020F0502020204030204" pitchFamily="34" charset="0"/>
            </a:endParaRPr>
          </a:p>
          <a:p>
            <a:pPr marL="0" indent="0">
              <a:buNone/>
            </a:pPr>
            <a:r>
              <a:rPr lang="en-US" sz="4000" dirty="0" smtClean="0">
                <a:solidFill>
                  <a:schemeClr val="tx1"/>
                </a:solidFill>
                <a:latin typeface="Calibri" panose="020F0502020204030204" pitchFamily="34" charset="0"/>
              </a:rPr>
              <a:t>Some </a:t>
            </a:r>
            <a:r>
              <a:rPr lang="en-US" sz="4000" dirty="0">
                <a:solidFill>
                  <a:schemeClr val="tx1"/>
                </a:solidFill>
                <a:latin typeface="Calibri" panose="020F0502020204030204" pitchFamily="34" charset="0"/>
              </a:rPr>
              <a:t>people try to find things in this game that don't exist but football is only two things - blocking and tackling</a:t>
            </a:r>
            <a:r>
              <a:rPr lang="en-US" sz="4000" dirty="0" smtClean="0">
                <a:solidFill>
                  <a:schemeClr val="tx1"/>
                </a:solidFill>
                <a:latin typeface="Calibri" panose="020F0502020204030204" pitchFamily="34" charset="0"/>
              </a:rPr>
              <a:t>. </a:t>
            </a:r>
          </a:p>
          <a:p>
            <a:pPr marL="0" indent="0">
              <a:buNone/>
            </a:pPr>
            <a:r>
              <a:rPr lang="en-US" sz="4000" dirty="0" smtClean="0">
                <a:solidFill>
                  <a:schemeClr val="tx1"/>
                </a:solidFill>
                <a:latin typeface="Calibri" panose="020F0502020204030204" pitchFamily="34" charset="0"/>
              </a:rPr>
              <a:t>	</a:t>
            </a:r>
          </a:p>
          <a:p>
            <a:pPr marL="0" indent="0">
              <a:buNone/>
            </a:pPr>
            <a:r>
              <a:rPr lang="en-US" sz="4000" dirty="0">
                <a:solidFill>
                  <a:schemeClr val="tx1"/>
                </a:solidFill>
                <a:latin typeface="Calibri" panose="020F0502020204030204" pitchFamily="34" charset="0"/>
              </a:rPr>
              <a:t>	</a:t>
            </a:r>
            <a:r>
              <a:rPr lang="en-US" sz="4000" dirty="0" smtClean="0">
                <a:solidFill>
                  <a:schemeClr val="tx1"/>
                </a:solidFill>
                <a:latin typeface="Calibri" panose="020F0502020204030204" pitchFamily="34" charset="0"/>
              </a:rPr>
              <a:t>		- Vince Lombardi</a:t>
            </a:r>
            <a:endParaRPr lang="en-US" sz="4000" b="1" dirty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alibri" pitchFamily="34" charset="0"/>
              </a:rPr>
              <a:t>III. CONCLUSION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094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alibri" pitchFamily="34" charset="0"/>
              </a:rPr>
              <a:t>I.	INTRODUCTION</a:t>
            </a:r>
            <a:endParaRPr lang="en-US" dirty="0">
              <a:latin typeface="Calibri" pitchFamily="34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  <a:p>
            <a:r>
              <a:rPr lang="en-US" sz="4400" dirty="0" smtClean="0">
                <a:solidFill>
                  <a:schemeClr val="tx1"/>
                </a:solidFill>
                <a:latin typeface="Calibri" pitchFamily="34" charset="0"/>
              </a:rPr>
              <a:t>Settle?</a:t>
            </a:r>
          </a:p>
          <a:p>
            <a:r>
              <a:rPr lang="en-US" sz="4400" dirty="0" smtClean="0">
                <a:solidFill>
                  <a:schemeClr val="tx1"/>
                </a:solidFill>
                <a:latin typeface="Calibri" pitchFamily="34" charset="0"/>
              </a:rPr>
              <a:t>Die?</a:t>
            </a:r>
            <a:endParaRPr lang="en-US" sz="4400" dirty="0">
              <a:solidFill>
                <a:schemeClr val="tx1"/>
              </a:solidFill>
              <a:latin typeface="Calibri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659902"/>
            <a:ext cx="3081337" cy="42614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39487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alibri" pitchFamily="34" charset="0"/>
              </a:rPr>
              <a:t>I.	INTRODUCTION (cont.)</a:t>
            </a:r>
            <a:endParaRPr lang="en-US" dirty="0">
              <a:latin typeface="Calibri" pitchFamily="34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-457200">
              <a:spcBef>
                <a:spcPts val="0"/>
              </a:spcBef>
              <a:spcAft>
                <a:spcPts val="1200"/>
              </a:spcAft>
            </a:pPr>
            <a:r>
              <a:rPr lang="en-US" dirty="0" smtClean="0">
                <a:solidFill>
                  <a:schemeClr val="tx1"/>
                </a:solidFill>
                <a:latin typeface="Calibri"/>
                <a:ea typeface="Calibri"/>
                <a:cs typeface="Times New Roman"/>
              </a:rPr>
              <a:t>Water</a:t>
            </a:r>
            <a:r>
              <a:rPr lang="en-US" dirty="0">
                <a:solidFill>
                  <a:schemeClr val="tx1"/>
                </a:solidFill>
                <a:latin typeface="Calibri"/>
                <a:ea typeface="Calibri"/>
                <a:cs typeface="Times New Roman"/>
              </a:rPr>
              <a:t>: Why are these </a:t>
            </a:r>
            <a:r>
              <a:rPr lang="en-US" dirty="0" smtClean="0">
                <a:solidFill>
                  <a:schemeClr val="tx1"/>
                </a:solidFill>
                <a:latin typeface="Calibri"/>
                <a:ea typeface="Calibri"/>
                <a:cs typeface="Times New Roman"/>
              </a:rPr>
              <a:t>deals different</a:t>
            </a:r>
            <a:r>
              <a:rPr lang="en-US" dirty="0">
                <a:solidFill>
                  <a:schemeClr val="tx1"/>
                </a:solidFill>
                <a:latin typeface="Calibri"/>
                <a:ea typeface="Calibri"/>
                <a:cs typeface="Times New Roman"/>
              </a:rPr>
              <a:t>?</a:t>
            </a:r>
          </a:p>
          <a:p>
            <a:pPr marL="1028700" lvl="2" indent="-45720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</a:pPr>
            <a:r>
              <a:rPr lang="en-US" sz="2800" dirty="0">
                <a:solidFill>
                  <a:schemeClr val="tx1"/>
                </a:solidFill>
                <a:latin typeface="Calibri"/>
                <a:ea typeface="Calibri"/>
                <a:cs typeface="Times New Roman"/>
              </a:rPr>
              <a:t>Life blood of irrigated </a:t>
            </a:r>
            <a:r>
              <a:rPr lang="en-US" sz="2800" dirty="0" smtClean="0">
                <a:solidFill>
                  <a:schemeClr val="tx1"/>
                </a:solidFill>
                <a:latin typeface="Calibri"/>
                <a:ea typeface="Calibri"/>
                <a:cs typeface="Times New Roman"/>
              </a:rPr>
              <a:t>agriculture;</a:t>
            </a:r>
            <a:endParaRPr lang="en-US" sz="2800" dirty="0">
              <a:solidFill>
                <a:schemeClr val="tx1"/>
              </a:solidFill>
              <a:latin typeface="Calibri"/>
              <a:ea typeface="Calibri"/>
              <a:cs typeface="Times New Roman"/>
            </a:endParaRPr>
          </a:p>
          <a:p>
            <a:pPr marL="1028700" lvl="2" indent="-45720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</a:pPr>
            <a:r>
              <a:rPr lang="en-US" sz="2800" dirty="0">
                <a:solidFill>
                  <a:schemeClr val="tx1"/>
                </a:solidFill>
                <a:latin typeface="Calibri"/>
                <a:ea typeface="Calibri"/>
                <a:cs typeface="Times New Roman"/>
              </a:rPr>
              <a:t>Economic future in Indian </a:t>
            </a:r>
            <a:r>
              <a:rPr lang="en-US" sz="2800" dirty="0" smtClean="0">
                <a:solidFill>
                  <a:schemeClr val="tx1"/>
                </a:solidFill>
                <a:latin typeface="Calibri"/>
                <a:ea typeface="Calibri"/>
                <a:cs typeface="Times New Roman"/>
              </a:rPr>
              <a:t>Country.  </a:t>
            </a:r>
            <a:r>
              <a:rPr lang="en-US" sz="2800" u="sng" dirty="0" smtClean="0">
                <a:solidFill>
                  <a:schemeClr val="tx1"/>
                </a:solidFill>
                <a:latin typeface="Calibri"/>
                <a:ea typeface="Calibri"/>
                <a:cs typeface="Times New Roman"/>
              </a:rPr>
              <a:t>Whether</a:t>
            </a:r>
            <a:r>
              <a:rPr lang="en-US" sz="2800" dirty="0" smtClean="0">
                <a:solidFill>
                  <a:schemeClr val="tx1"/>
                </a:solidFill>
                <a:latin typeface="Calibri"/>
                <a:ea typeface="Calibri"/>
                <a:cs typeface="Times New Roman"/>
              </a:rPr>
              <a:t>, and </a:t>
            </a:r>
            <a:r>
              <a:rPr lang="en-US" sz="2800" u="sng" dirty="0" smtClean="0">
                <a:solidFill>
                  <a:schemeClr val="tx1"/>
                </a:solidFill>
                <a:latin typeface="Calibri"/>
                <a:ea typeface="Calibri"/>
                <a:cs typeface="Times New Roman"/>
              </a:rPr>
              <a:t>how,</a:t>
            </a:r>
            <a:r>
              <a:rPr lang="en-US" sz="2800" dirty="0" smtClean="0">
                <a:solidFill>
                  <a:schemeClr val="tx1"/>
                </a:solidFill>
                <a:latin typeface="Calibri"/>
                <a:ea typeface="Calibri"/>
                <a:cs typeface="Times New Roman"/>
              </a:rPr>
              <a:t> to settle water claims are the most important decisions made by Tribal Leadership; and</a:t>
            </a:r>
            <a:endParaRPr lang="en-US" sz="2800" dirty="0">
              <a:solidFill>
                <a:schemeClr val="tx1"/>
              </a:solidFill>
              <a:latin typeface="Calibri"/>
              <a:ea typeface="Calibri"/>
              <a:cs typeface="Times New Roman"/>
            </a:endParaRPr>
          </a:p>
          <a:p>
            <a:pPr marL="1028700" lvl="2" indent="-45720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</a:pPr>
            <a:r>
              <a:rPr lang="en-US" sz="2800" dirty="0">
                <a:solidFill>
                  <a:schemeClr val="tx1"/>
                </a:solidFill>
                <a:latin typeface="Calibri"/>
                <a:ea typeface="Calibri"/>
                <a:cs typeface="Times New Roman"/>
              </a:rPr>
              <a:t>State sovereignty maintained through </a:t>
            </a:r>
            <a:r>
              <a:rPr lang="en-US" sz="2800" dirty="0" smtClean="0">
                <a:solidFill>
                  <a:schemeClr val="tx1"/>
                </a:solidFill>
                <a:latin typeface="Calibri"/>
                <a:ea typeface="Calibri"/>
                <a:cs typeface="Times New Roman"/>
              </a:rPr>
              <a:t>McCarran </a:t>
            </a:r>
            <a:r>
              <a:rPr lang="en-US" sz="2800" dirty="0">
                <a:solidFill>
                  <a:schemeClr val="tx1"/>
                </a:solidFill>
                <a:latin typeface="Calibri"/>
                <a:ea typeface="Calibri"/>
                <a:cs typeface="Times New Roman"/>
              </a:rPr>
              <a:t>Act proceedings and the ability to get United </a:t>
            </a:r>
            <a:r>
              <a:rPr lang="en-US" sz="2800" dirty="0" smtClean="0">
                <a:solidFill>
                  <a:schemeClr val="tx1"/>
                </a:solidFill>
                <a:latin typeface="Calibri"/>
                <a:ea typeface="Calibri"/>
                <a:cs typeface="Times New Roman"/>
              </a:rPr>
              <a:t>States interests </a:t>
            </a:r>
            <a:r>
              <a:rPr lang="en-US" sz="2800" dirty="0">
                <a:solidFill>
                  <a:schemeClr val="tx1"/>
                </a:solidFill>
                <a:latin typeface="Calibri"/>
                <a:ea typeface="Calibri"/>
                <a:cs typeface="Times New Roman"/>
              </a:rPr>
              <a:t>aligned though the lens of state </a:t>
            </a:r>
            <a:r>
              <a:rPr lang="en-US" sz="2800" dirty="0" smtClean="0">
                <a:solidFill>
                  <a:schemeClr val="tx1"/>
                </a:solidFill>
                <a:latin typeface="Calibri"/>
                <a:ea typeface="Calibri"/>
                <a:cs typeface="Times New Roman"/>
              </a:rPr>
              <a:t>law.</a:t>
            </a:r>
            <a:endParaRPr lang="en-US" sz="2800" dirty="0" smtClean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4151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alibri" pitchFamily="34" charset="0"/>
              </a:rPr>
              <a:t>I.	INTRODUCTION (cont.)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>
              <a:buFont typeface="Wingdings" pitchFamily="2" charset="2"/>
              <a:buChar char="Ø"/>
            </a:pPr>
            <a:r>
              <a:rPr lang="en-US" dirty="0" smtClean="0">
                <a:solidFill>
                  <a:schemeClr val="tx1"/>
                </a:solidFill>
                <a:latin typeface="Calibri" pitchFamily="34" charset="0"/>
              </a:rPr>
              <a:t>With </a:t>
            </a:r>
            <a:r>
              <a:rPr lang="en-US" dirty="0">
                <a:solidFill>
                  <a:schemeClr val="tx1"/>
                </a:solidFill>
                <a:latin typeface="Calibri" pitchFamily="34" charset="0"/>
              </a:rPr>
              <a:t>water negotiations, the </a:t>
            </a:r>
            <a:r>
              <a:rPr lang="en-US" u="sng" dirty="0">
                <a:solidFill>
                  <a:schemeClr val="tx1"/>
                </a:solidFill>
                <a:latin typeface="Calibri" pitchFamily="34" charset="0"/>
              </a:rPr>
              <a:t>relationships</a:t>
            </a:r>
            <a:r>
              <a:rPr lang="en-US" dirty="0">
                <a:solidFill>
                  <a:schemeClr val="tx1"/>
                </a:solidFill>
                <a:latin typeface="Calibri" pitchFamily="34" charset="0"/>
              </a:rPr>
              <a:t> forged now will continue into the </a:t>
            </a:r>
            <a:r>
              <a:rPr lang="en-US" dirty="0" smtClean="0">
                <a:solidFill>
                  <a:schemeClr val="tx1"/>
                </a:solidFill>
                <a:latin typeface="Calibri" pitchFamily="34" charset="0"/>
              </a:rPr>
              <a:t>future; </a:t>
            </a:r>
            <a:endParaRPr lang="en-US" dirty="0" smtClean="0">
              <a:latin typeface="Calibri" panose="020F0502020204030204" pitchFamily="34" charset="0"/>
            </a:endParaRPr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2514600"/>
            <a:ext cx="3810000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89491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alibri" pitchFamily="34" charset="0"/>
              </a:rPr>
              <a:t>I.	INTRODUCTION (cont.)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>
              <a:buFont typeface="Wingdings" pitchFamily="2" charset="2"/>
              <a:buChar char="Ø"/>
            </a:pPr>
            <a:r>
              <a:rPr lang="en-US" dirty="0" smtClean="0">
                <a:solidFill>
                  <a:schemeClr val="tx1"/>
                </a:solidFill>
                <a:latin typeface="Calibri" pitchFamily="34" charset="0"/>
              </a:rPr>
              <a:t>The </a:t>
            </a:r>
            <a:r>
              <a:rPr lang="en-US" dirty="0">
                <a:solidFill>
                  <a:schemeClr val="tx1"/>
                </a:solidFill>
                <a:latin typeface="Calibri" pitchFamily="34" charset="0"/>
              </a:rPr>
              <a:t>o</a:t>
            </a:r>
            <a:r>
              <a:rPr lang="en-US" dirty="0" smtClean="0">
                <a:solidFill>
                  <a:schemeClr val="tx1"/>
                </a:solidFill>
                <a:latin typeface="Calibri" pitchFamily="34" charset="0"/>
              </a:rPr>
              <a:t>ften </a:t>
            </a:r>
            <a:r>
              <a:rPr lang="en-US" dirty="0">
                <a:solidFill>
                  <a:schemeClr val="tx1"/>
                </a:solidFill>
                <a:latin typeface="Calibri" pitchFamily="34" charset="0"/>
              </a:rPr>
              <a:t>tricky relationship between Indian Country and the United </a:t>
            </a:r>
            <a:r>
              <a:rPr lang="en-US" dirty="0" smtClean="0">
                <a:solidFill>
                  <a:schemeClr val="tx1"/>
                </a:solidFill>
                <a:latin typeface="Calibri" pitchFamily="34" charset="0"/>
              </a:rPr>
              <a:t>States, always a moving target;</a:t>
            </a:r>
          </a:p>
          <a:p>
            <a:pPr lvl="1">
              <a:buFont typeface="Wingdings" pitchFamily="2" charset="2"/>
              <a:buChar char="Ø"/>
            </a:pPr>
            <a:r>
              <a:rPr lang="en-US" dirty="0">
                <a:solidFill>
                  <a:schemeClr val="tx1"/>
                </a:solidFill>
                <a:latin typeface="Calibri" pitchFamily="34" charset="0"/>
              </a:rPr>
              <a:t>What does it mean to be a “Fed?”</a:t>
            </a:r>
          </a:p>
          <a:p>
            <a:pPr lvl="2">
              <a:buFont typeface="Wingdings" pitchFamily="2" charset="2"/>
              <a:buChar char="§"/>
            </a:pPr>
            <a:r>
              <a:rPr lang="en-US" sz="2800" dirty="0">
                <a:solidFill>
                  <a:schemeClr val="tx1"/>
                </a:solidFill>
                <a:latin typeface="Calibri" pitchFamily="34" charset="0"/>
                <a:ea typeface="Times New Roman"/>
              </a:rPr>
              <a:t>Many hats to wear and interests to balance; e.g., DOI agencies v. trustee v. OMB (White House).</a:t>
            </a:r>
          </a:p>
          <a:p>
            <a:pPr lvl="2">
              <a:buFont typeface="Wingdings" pitchFamily="2" charset="2"/>
              <a:buChar char="§"/>
            </a:pPr>
            <a:r>
              <a:rPr lang="en-US" sz="2800" dirty="0">
                <a:solidFill>
                  <a:schemeClr val="tx1"/>
                </a:solidFill>
                <a:latin typeface="Calibri" pitchFamily="34" charset="0"/>
                <a:ea typeface="Times New Roman"/>
              </a:rPr>
              <a:t>Relationships with the States: real relationships or just lip service?</a:t>
            </a:r>
          </a:p>
          <a:p>
            <a:pPr lvl="1">
              <a:buFont typeface="Wingdings" pitchFamily="2" charset="2"/>
              <a:buChar char="Ø"/>
            </a:pPr>
            <a:endParaRPr lang="en-US" dirty="0" smtClean="0">
              <a:solidFill>
                <a:schemeClr val="tx1"/>
              </a:solidFill>
              <a:latin typeface="Calibri" pitchFamily="34" charset="0"/>
            </a:endParaRPr>
          </a:p>
          <a:p>
            <a:pPr lvl="1">
              <a:buFont typeface="Wingdings" pitchFamily="2" charset="2"/>
              <a:buChar char="Ø"/>
            </a:pPr>
            <a:endParaRPr lang="en-US" dirty="0">
              <a:solidFill>
                <a:schemeClr val="tx1"/>
              </a:solidFill>
              <a:latin typeface="Calibri" pitchFamily="34" charset="0"/>
            </a:endParaRPr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7617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alibri" pitchFamily="34" charset="0"/>
              </a:rPr>
              <a:t>II.	DISCUSSION</a:t>
            </a:r>
            <a:endParaRPr lang="en-US" dirty="0">
              <a:latin typeface="Calibri" pitchFamily="34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742950" indent="-742950">
              <a:spcAft>
                <a:spcPts val="1200"/>
              </a:spcAft>
              <a:buClr>
                <a:schemeClr val="tx1"/>
              </a:buClr>
              <a:buFont typeface="+mj-lt"/>
              <a:buAutoNum type="arabicPeriod"/>
            </a:pPr>
            <a:r>
              <a:rPr lang="en-US" sz="4000" dirty="0" smtClean="0">
                <a:solidFill>
                  <a:schemeClr val="tx1"/>
                </a:solidFill>
                <a:latin typeface="Calibri" pitchFamily="34" charset="0"/>
              </a:rPr>
              <a:t>Fundamentals of a Deal;</a:t>
            </a:r>
          </a:p>
          <a:p>
            <a:pPr marL="742950" indent="-742950">
              <a:spcAft>
                <a:spcPts val="1200"/>
              </a:spcAft>
              <a:buClr>
                <a:schemeClr val="tx1"/>
              </a:buClr>
              <a:buFont typeface="+mj-lt"/>
              <a:buAutoNum type="arabicPeriod"/>
            </a:pPr>
            <a:r>
              <a:rPr lang="en-US" sz="4000" dirty="0" smtClean="0">
                <a:solidFill>
                  <a:schemeClr val="tx1"/>
                </a:solidFill>
                <a:latin typeface="Calibri" pitchFamily="34" charset="0"/>
              </a:rPr>
              <a:t>Case Studies: </a:t>
            </a:r>
          </a:p>
          <a:p>
            <a:pPr lvl="1"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en-US" sz="3200" dirty="0" smtClean="0">
                <a:solidFill>
                  <a:schemeClr val="tx1"/>
                </a:solidFill>
                <a:latin typeface="Calibri" pitchFamily="34" charset="0"/>
              </a:rPr>
              <a:t> Klamath Hydropower Settlement; and</a:t>
            </a:r>
          </a:p>
          <a:p>
            <a:pPr lvl="1"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en-US" sz="3200" dirty="0" smtClean="0">
                <a:solidFill>
                  <a:schemeClr val="tx1"/>
                </a:solidFill>
                <a:latin typeface="Calibri" pitchFamily="34" charset="0"/>
              </a:rPr>
              <a:t> Bill </a:t>
            </a:r>
            <a:r>
              <a:rPr lang="en-US" sz="3200" dirty="0">
                <a:solidFill>
                  <a:schemeClr val="tx1"/>
                </a:solidFill>
                <a:latin typeface="Calibri" pitchFamily="34" charset="0"/>
              </a:rPr>
              <a:t>Williams River Water Rights </a:t>
            </a:r>
            <a:r>
              <a:rPr lang="en-US" sz="3200" dirty="0" smtClean="0">
                <a:solidFill>
                  <a:schemeClr val="tx1"/>
                </a:solidFill>
                <a:latin typeface="Calibri" pitchFamily="34" charset="0"/>
              </a:rPr>
              <a:t>Settlement Act </a:t>
            </a:r>
            <a:r>
              <a:rPr lang="en-US" sz="3200" dirty="0">
                <a:solidFill>
                  <a:schemeClr val="tx1"/>
                </a:solidFill>
                <a:latin typeface="Calibri" pitchFamily="34" charset="0"/>
              </a:rPr>
              <a:t>of </a:t>
            </a:r>
            <a:r>
              <a:rPr lang="en-US" sz="3200" dirty="0" smtClean="0">
                <a:solidFill>
                  <a:schemeClr val="tx1"/>
                </a:solidFill>
                <a:latin typeface="Calibri" pitchFamily="34" charset="0"/>
              </a:rPr>
              <a:t>2014</a:t>
            </a:r>
            <a:endParaRPr lang="en-US" sz="3200" dirty="0">
              <a:solidFill>
                <a:schemeClr val="tx1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6573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alibri" pitchFamily="34" charset="0"/>
              </a:rPr>
              <a:t>II.	DISCUSSION (cont.)</a:t>
            </a:r>
            <a:endParaRPr lang="en-US" dirty="0">
              <a:latin typeface="Calibri" pitchFamily="34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742950" indent="-742950">
              <a:spcAft>
                <a:spcPts val="1200"/>
              </a:spcAft>
              <a:buClr>
                <a:schemeClr val="tx1"/>
              </a:buClr>
              <a:buFont typeface="+mj-lt"/>
              <a:buAutoNum type="arabicPeriod"/>
            </a:pPr>
            <a:r>
              <a:rPr lang="en-US" sz="4000" dirty="0" smtClean="0">
                <a:solidFill>
                  <a:schemeClr val="tx1"/>
                </a:solidFill>
                <a:latin typeface="Calibri" pitchFamily="34" charset="0"/>
              </a:rPr>
              <a:t>Fundamentals of a Deal;</a:t>
            </a:r>
            <a:endParaRPr lang="en-US" dirty="0" smtClean="0">
              <a:solidFill>
                <a:schemeClr val="tx1"/>
              </a:solidFill>
              <a:latin typeface="Calibri" pitchFamily="34" charset="0"/>
            </a:endParaRPr>
          </a:p>
          <a:p>
            <a:pPr lvl="1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3200" dirty="0" smtClean="0">
                <a:solidFill>
                  <a:schemeClr val="tx1"/>
                </a:solidFill>
                <a:latin typeface="Calibri" pitchFamily="34" charset="0"/>
              </a:rPr>
              <a:t>Understanding of interests, not just negotiating positions;</a:t>
            </a:r>
          </a:p>
          <a:p>
            <a:pPr lvl="1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3200" dirty="0" smtClean="0">
                <a:solidFill>
                  <a:schemeClr val="tx1"/>
                </a:solidFill>
                <a:latin typeface="Calibri" pitchFamily="34" charset="0"/>
              </a:rPr>
              <a:t>Solve all the World’s problems or incremental progress (phased settlements?); and</a:t>
            </a:r>
          </a:p>
          <a:p>
            <a:pPr lvl="1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3200" dirty="0" smtClean="0">
                <a:solidFill>
                  <a:schemeClr val="tx1"/>
                </a:solidFill>
                <a:latin typeface="Calibri" pitchFamily="34" charset="0"/>
              </a:rPr>
              <a:t>Shared risk to keep the deal together.</a:t>
            </a:r>
          </a:p>
        </p:txBody>
      </p:sp>
    </p:spTree>
    <p:extLst>
      <p:ext uri="{BB962C8B-B14F-4D97-AF65-F5344CB8AC3E}">
        <p14:creationId xmlns:p14="http://schemas.microsoft.com/office/powerpoint/2010/main" val="154560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alibri" pitchFamily="34" charset="0"/>
              </a:rPr>
              <a:t>II.	DISCUSSION (cont.)</a:t>
            </a:r>
            <a:endParaRPr lang="en-US" dirty="0">
              <a:latin typeface="Calibri" pitchFamily="34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  <a:latin typeface="Calibri" pitchFamily="34" charset="0"/>
              </a:rPr>
              <a:t>Federal Interests: </a:t>
            </a:r>
          </a:p>
          <a:p>
            <a:pPr lvl="1">
              <a:buFont typeface="Wingdings" pitchFamily="2" charset="2"/>
              <a:buChar char="Ø"/>
            </a:pPr>
            <a:r>
              <a:rPr lang="en-US" u="sng" dirty="0">
                <a:solidFill>
                  <a:schemeClr val="tx1"/>
                </a:solidFill>
                <a:latin typeface="Calibri" pitchFamily="34" charset="0"/>
                <a:ea typeface="Times New Roman"/>
              </a:rPr>
              <a:t>Winters</a:t>
            </a:r>
            <a:r>
              <a:rPr lang="en-US" dirty="0">
                <a:solidFill>
                  <a:schemeClr val="tx1"/>
                </a:solidFill>
                <a:latin typeface="Calibri" pitchFamily="34" charset="0"/>
                <a:ea typeface="Times New Roman"/>
              </a:rPr>
              <a:t> </a:t>
            </a:r>
            <a:r>
              <a:rPr lang="en-US" dirty="0" smtClean="0">
                <a:solidFill>
                  <a:schemeClr val="tx1"/>
                </a:solidFill>
                <a:latin typeface="Calibri" pitchFamily="34" charset="0"/>
                <a:ea typeface="Times New Roman"/>
              </a:rPr>
              <a:t>doctrine, </a:t>
            </a:r>
            <a:r>
              <a:rPr lang="en-US" u="sng" dirty="0">
                <a:solidFill>
                  <a:schemeClr val="tx1"/>
                </a:solidFill>
                <a:latin typeface="Calibri" panose="020F0502020204030204" pitchFamily="34" charset="0"/>
              </a:rPr>
              <a:t>Winters v. United States</a:t>
            </a: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</a:rPr>
              <a:t>, 207 U.S. 564 (</a:t>
            </a:r>
            <a:r>
              <a:rPr lang="en-US" dirty="0" smtClean="0">
                <a:solidFill>
                  <a:schemeClr val="tx1"/>
                </a:solidFill>
                <a:latin typeface="Calibri" panose="020F0502020204030204" pitchFamily="34" charset="0"/>
              </a:rPr>
              <a:t>1908):</a:t>
            </a:r>
          </a:p>
          <a:p>
            <a:pPr lvl="2">
              <a:buFont typeface="Wingdings" pitchFamily="2" charset="2"/>
              <a:buChar char="§"/>
            </a:pPr>
            <a:r>
              <a:rPr lang="en-US" dirty="0" smtClean="0">
                <a:solidFill>
                  <a:schemeClr val="tx1"/>
                </a:solidFill>
                <a:latin typeface="Calibri" pitchFamily="34" charset="0"/>
                <a:ea typeface="Times New Roman"/>
              </a:rPr>
              <a:t>Water </a:t>
            </a:r>
            <a:r>
              <a:rPr lang="en-US" dirty="0">
                <a:solidFill>
                  <a:schemeClr val="tx1"/>
                </a:solidFill>
                <a:latin typeface="Calibri" pitchFamily="34" charset="0"/>
                <a:ea typeface="Times New Roman"/>
              </a:rPr>
              <a:t>must accompany federal land reservations, particularly acute for S</a:t>
            </a:r>
            <a:r>
              <a:rPr lang="en-US" dirty="0" smtClean="0">
                <a:solidFill>
                  <a:schemeClr val="tx1"/>
                </a:solidFill>
                <a:latin typeface="Calibri" pitchFamily="34" charset="0"/>
                <a:ea typeface="Times New Roman"/>
              </a:rPr>
              <a:t>outhwest Indian </a:t>
            </a:r>
            <a:r>
              <a:rPr lang="en-US" dirty="0">
                <a:solidFill>
                  <a:schemeClr val="tx1"/>
                </a:solidFill>
                <a:latin typeface="Calibri" pitchFamily="34" charset="0"/>
                <a:ea typeface="Times New Roman"/>
              </a:rPr>
              <a:t>Tribes</a:t>
            </a:r>
            <a:r>
              <a:rPr lang="en-US" dirty="0" smtClean="0">
                <a:solidFill>
                  <a:schemeClr val="tx1"/>
                </a:solidFill>
                <a:latin typeface="Calibri" pitchFamily="34" charset="0"/>
                <a:ea typeface="Times New Roman"/>
              </a:rPr>
              <a:t>.</a:t>
            </a:r>
          </a:p>
          <a:p>
            <a:pPr lvl="2">
              <a:buFont typeface="Wingdings" pitchFamily="2" charset="2"/>
              <a:buChar char="§"/>
            </a:pPr>
            <a:r>
              <a:rPr lang="en-US" dirty="0">
                <a:solidFill>
                  <a:schemeClr val="tx1"/>
                </a:solidFill>
                <a:latin typeface="Calibri" pitchFamily="34" charset="0"/>
              </a:rPr>
              <a:t>Unsettled </a:t>
            </a:r>
            <a:r>
              <a:rPr lang="en-US" u="sng" dirty="0">
                <a:solidFill>
                  <a:schemeClr val="tx1"/>
                </a:solidFill>
                <a:latin typeface="Calibri" panose="020F0502020204030204" pitchFamily="34" charset="0"/>
              </a:rPr>
              <a:t>Winters</a:t>
            </a: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</a:rPr>
              <a:t> claims consign uncertainty over State-law systems of water management because Indian water rights cannot be lost due to nonuse and have a priority date no later than the date of the creation of a reservation. </a:t>
            </a:r>
            <a:endParaRPr lang="en-US" sz="2600" dirty="0" smtClean="0">
              <a:solidFill>
                <a:schemeClr val="tx1"/>
              </a:solidFill>
              <a:latin typeface="Calibri" pitchFamily="34" charset="0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016103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alibri" pitchFamily="34" charset="0"/>
              </a:rPr>
              <a:t>II.	</a:t>
            </a:r>
            <a:r>
              <a:rPr lang="en-US" cap="all" dirty="0" smtClean="0">
                <a:latin typeface="Calibri" pitchFamily="34" charset="0"/>
              </a:rPr>
              <a:t>Discussion</a:t>
            </a:r>
            <a:r>
              <a:rPr lang="en-US" dirty="0" smtClean="0">
                <a:latin typeface="Calibri" pitchFamily="34" charset="0"/>
              </a:rPr>
              <a:t> (cont.)</a:t>
            </a:r>
            <a:endParaRPr lang="en-US" dirty="0">
              <a:latin typeface="Calibri" pitchFamily="34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  <a:latin typeface="Calibri" pitchFamily="34" charset="0"/>
              </a:rPr>
              <a:t>State Interests: </a:t>
            </a:r>
          </a:p>
          <a:p>
            <a:pPr lvl="1">
              <a:buFont typeface="Wingdings" pitchFamily="2" charset="2"/>
              <a:buChar char="Ø"/>
            </a:pPr>
            <a:r>
              <a:rPr lang="en-US" dirty="0" smtClean="0">
                <a:solidFill>
                  <a:schemeClr val="tx1"/>
                </a:solidFill>
                <a:latin typeface="Calibri" pitchFamily="34" charset="0"/>
              </a:rPr>
              <a:t>Sovereignty; </a:t>
            </a:r>
          </a:p>
          <a:p>
            <a:pPr lvl="1">
              <a:buFont typeface="Wingdings" pitchFamily="2" charset="2"/>
              <a:buChar char="Ø"/>
            </a:pPr>
            <a:r>
              <a:rPr lang="en-US" dirty="0" smtClean="0">
                <a:solidFill>
                  <a:schemeClr val="tx1"/>
                </a:solidFill>
                <a:latin typeface="Calibri" pitchFamily="34" charset="0"/>
              </a:rPr>
              <a:t>Unique opportunity of McCarran Amendment proceedings, </a:t>
            </a:r>
            <a:r>
              <a:rPr lang="en-US" dirty="0">
                <a:solidFill>
                  <a:schemeClr val="tx1"/>
                </a:solidFill>
                <a:latin typeface="Calibri" pitchFamily="34" charset="0"/>
              </a:rPr>
              <a:t>43 U.S.C. § 666 (</a:t>
            </a:r>
            <a:r>
              <a:rPr lang="en-US" dirty="0" smtClean="0">
                <a:solidFill>
                  <a:schemeClr val="tx1"/>
                </a:solidFill>
                <a:latin typeface="Calibri" pitchFamily="34" charset="0"/>
              </a:rPr>
              <a:t>1952):</a:t>
            </a:r>
          </a:p>
          <a:p>
            <a:pPr lvl="2">
              <a:buFont typeface="Wingdings" pitchFamily="2" charset="2"/>
              <a:buChar char="§"/>
            </a:pPr>
            <a:r>
              <a:rPr lang="en-US" sz="2800" dirty="0">
                <a:solidFill>
                  <a:schemeClr val="tx1"/>
                </a:solidFill>
                <a:latin typeface="Calibri" panose="020F0502020204030204" pitchFamily="34" charset="0"/>
              </a:rPr>
              <a:t>Opportunity by State constituencies to </a:t>
            </a:r>
            <a:r>
              <a:rPr lang="en-US" sz="2800" i="1" dirty="0">
                <a:solidFill>
                  <a:schemeClr val="tx1"/>
                </a:solidFill>
                <a:latin typeface="Calibri" panose="020F0502020204030204" pitchFamily="34" charset="0"/>
              </a:rPr>
              <a:t>directly</a:t>
            </a:r>
            <a:r>
              <a:rPr lang="en-US" sz="2800" dirty="0">
                <a:solidFill>
                  <a:schemeClr val="tx1"/>
                </a:solidFill>
                <a:latin typeface="Calibri" panose="020F0502020204030204" pitchFamily="34" charset="0"/>
              </a:rPr>
              <a:t> confront the impact of powerful Federal law such as the Endangered Species Act and the Clean Water Act because Federal agencies with legal obligations are at the </a:t>
            </a:r>
            <a:r>
              <a:rPr lang="en-US" sz="2800" dirty="0" smtClean="0">
                <a:solidFill>
                  <a:schemeClr val="tx1"/>
                </a:solidFill>
                <a:latin typeface="Calibri" panose="020F0502020204030204" pitchFamily="34" charset="0"/>
              </a:rPr>
              <a:t>table</a:t>
            </a:r>
            <a:r>
              <a:rPr lang="en-US" sz="2800" dirty="0" smtClean="0">
                <a:solidFill>
                  <a:schemeClr val="tx1"/>
                </a:solidFill>
                <a:latin typeface="Calibri" pitchFamily="34" charset="0"/>
                <a:ea typeface="Times New Roman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03118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BL_General_PPT_Template (new branding)1">
  <a:themeElements>
    <a:clrScheme name="New Branding colors">
      <a:dk1>
        <a:srgbClr val="000000"/>
      </a:dk1>
      <a:lt1>
        <a:srgbClr val="FFFFFF"/>
      </a:lt1>
      <a:dk2>
        <a:srgbClr val="000000"/>
      </a:dk2>
      <a:lt2>
        <a:srgbClr val="636466"/>
      </a:lt2>
      <a:accent1>
        <a:srgbClr val="253746"/>
      </a:accent1>
      <a:accent2>
        <a:srgbClr val="A2C4DA"/>
      </a:accent2>
      <a:accent3>
        <a:srgbClr val="7E8E9A"/>
      </a:accent3>
      <a:accent4>
        <a:srgbClr val="6BA4B8"/>
      </a:accent4>
      <a:accent5>
        <a:srgbClr val="D57800"/>
      </a:accent5>
      <a:accent6>
        <a:srgbClr val="F6BE00"/>
      </a:accent6>
      <a:hlink>
        <a:srgbClr val="579942"/>
      </a:hlink>
      <a:folHlink>
        <a:srgbClr val="95CA84"/>
      </a:folHlink>
    </a:clrScheme>
    <a:fontScheme name="Presentation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Presentation1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1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1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1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1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1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1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1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1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1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1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1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3_Blue Skyline New Branding">
  <a:themeElements>
    <a:clrScheme name="New Branding colors">
      <a:dk1>
        <a:srgbClr val="000000"/>
      </a:dk1>
      <a:lt1>
        <a:srgbClr val="FFFFFF"/>
      </a:lt1>
      <a:dk2>
        <a:srgbClr val="000000"/>
      </a:dk2>
      <a:lt2>
        <a:srgbClr val="636466"/>
      </a:lt2>
      <a:accent1>
        <a:srgbClr val="253746"/>
      </a:accent1>
      <a:accent2>
        <a:srgbClr val="A2C4DA"/>
      </a:accent2>
      <a:accent3>
        <a:srgbClr val="7E8E9A"/>
      </a:accent3>
      <a:accent4>
        <a:srgbClr val="6BA4B8"/>
      </a:accent4>
      <a:accent5>
        <a:srgbClr val="D57800"/>
      </a:accent5>
      <a:accent6>
        <a:srgbClr val="F6BE00"/>
      </a:accent6>
      <a:hlink>
        <a:srgbClr val="579942"/>
      </a:hlink>
      <a:folHlink>
        <a:srgbClr val="95CA84"/>
      </a:folHlink>
    </a:clrScheme>
    <a:fontScheme name="Presentation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Presentation1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1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1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1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1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1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1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1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1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1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1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1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7_Blue Skyline New Branding">
  <a:themeElements>
    <a:clrScheme name="New Branding colors">
      <a:dk1>
        <a:srgbClr val="000000"/>
      </a:dk1>
      <a:lt1>
        <a:srgbClr val="FFFFFF"/>
      </a:lt1>
      <a:dk2>
        <a:srgbClr val="000000"/>
      </a:dk2>
      <a:lt2>
        <a:srgbClr val="636466"/>
      </a:lt2>
      <a:accent1>
        <a:srgbClr val="253746"/>
      </a:accent1>
      <a:accent2>
        <a:srgbClr val="A2C4DA"/>
      </a:accent2>
      <a:accent3>
        <a:srgbClr val="7E8E9A"/>
      </a:accent3>
      <a:accent4>
        <a:srgbClr val="6BA4B8"/>
      </a:accent4>
      <a:accent5>
        <a:srgbClr val="D57800"/>
      </a:accent5>
      <a:accent6>
        <a:srgbClr val="F6BE00"/>
      </a:accent6>
      <a:hlink>
        <a:srgbClr val="579942"/>
      </a:hlink>
      <a:folHlink>
        <a:srgbClr val="95CA84"/>
      </a:folHlink>
    </a:clrScheme>
    <a:fontScheme name="Presentation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Presentation1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1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1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1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1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1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1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1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1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1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1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1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PBL_General_PPT_Template (new branding)1</Template>
  <TotalTime>554</TotalTime>
  <Words>703</Words>
  <Application>Microsoft Office PowerPoint</Application>
  <PresentationFormat>On-screen Show (4:3)</PresentationFormat>
  <Paragraphs>100</Paragraphs>
  <Slides>17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PBL_General_PPT_Template (new branding)1</vt:lpstr>
      <vt:lpstr>3_Blue Skyline New Branding</vt:lpstr>
      <vt:lpstr>7_Blue Skyline New Branding</vt:lpstr>
      <vt:lpstr>Identifying Parties and Issues and How Negotiations Bind Larger Groups</vt:lpstr>
      <vt:lpstr>I. INTRODUCTION</vt:lpstr>
      <vt:lpstr>I. INTRODUCTION (cont.)</vt:lpstr>
      <vt:lpstr>I. INTRODUCTION (cont.)</vt:lpstr>
      <vt:lpstr>I. INTRODUCTION (cont.)</vt:lpstr>
      <vt:lpstr>II. DISCUSSION</vt:lpstr>
      <vt:lpstr>II. DISCUSSION (cont.)</vt:lpstr>
      <vt:lpstr>II. DISCUSSION (cont.)</vt:lpstr>
      <vt:lpstr>II. Discussion (cont.)</vt:lpstr>
      <vt:lpstr>II. Discussion (cont.)</vt:lpstr>
      <vt:lpstr>II. Discussion (cont.)</vt:lpstr>
      <vt:lpstr>II. Discussion (cont.)</vt:lpstr>
      <vt:lpstr>II. Discussion (cont.)</vt:lpstr>
      <vt:lpstr>II. DISCUSSION (cont.)</vt:lpstr>
      <vt:lpstr>II.  DISCUSSION (cont.)</vt:lpstr>
      <vt:lpstr>II.  DISCUSSION (cont.)</vt:lpstr>
      <vt:lpstr>III. CONCLUSION</vt:lpstr>
    </vt:vector>
  </TitlesOfParts>
  <Company>Parsons Behle &amp; Latimer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L. Michael Bogert</dc:creator>
  <cp:lastModifiedBy>Michael Bogert</cp:lastModifiedBy>
  <cp:revision>66</cp:revision>
  <cp:lastPrinted>2015-08-21T20:49:22Z</cp:lastPrinted>
  <dcterms:created xsi:type="dcterms:W3CDTF">2015-04-13T14:34:30Z</dcterms:created>
  <dcterms:modified xsi:type="dcterms:W3CDTF">2015-08-21T22:40:12Z</dcterms:modified>
</cp:coreProperties>
</file>