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0" r:id="rId3"/>
    <p:sldId id="281" r:id="rId4"/>
    <p:sldId id="284" r:id="rId5"/>
    <p:sldId id="283" r:id="rId6"/>
    <p:sldId id="282" r:id="rId7"/>
    <p:sldId id="286" r:id="rId8"/>
    <p:sldId id="285" r:id="rId9"/>
    <p:sldId id="287" r:id="rId10"/>
    <p:sldId id="288" r:id="rId11"/>
    <p:sldId id="291" r:id="rId12"/>
    <p:sldId id="297" r:id="rId13"/>
    <p:sldId id="292" r:id="rId14"/>
    <p:sldId id="296" r:id="rId15"/>
    <p:sldId id="289" r:id="rId16"/>
    <p:sldId id="298" r:id="rId17"/>
    <p:sldId id="290" r:id="rId18"/>
    <p:sldId id="299" r:id="rId19"/>
    <p:sldId id="293" r:id="rId20"/>
    <p:sldId id="294" r:id="rId21"/>
  </p:sldIdLst>
  <p:sldSz cx="9144000" cy="6858000" type="screen4x3"/>
  <p:notesSz cx="9363075" cy="7077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B8"/>
    <a:srgbClr val="CD3750"/>
    <a:srgbClr val="775BA9"/>
    <a:srgbClr val="23A491"/>
    <a:srgbClr val="244A9F"/>
    <a:srgbClr val="CB9F5B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91" autoAdjust="0"/>
    <p:restoredTop sz="94632" autoAdjust="0"/>
  </p:normalViewPr>
  <p:slideViewPr>
    <p:cSldViewPr>
      <p:cViewPr>
        <p:scale>
          <a:sx n="82" d="100"/>
          <a:sy n="82" d="100"/>
        </p:scale>
        <p:origin x="-870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1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526" y="-77"/>
      </p:cViewPr>
      <p:guideLst>
        <p:guide orient="horz" pos="2229"/>
        <p:guide pos="294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57972" cy="354175"/>
          </a:xfrm>
          <a:prstGeom prst="rect">
            <a:avLst/>
          </a:prstGeom>
        </p:spPr>
        <p:txBody>
          <a:bodyPr vert="horz" lIns="92033" tIns="46017" rIns="92033" bIns="46017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03505" y="0"/>
            <a:ext cx="4057972" cy="354175"/>
          </a:xfrm>
          <a:prstGeom prst="rect">
            <a:avLst/>
          </a:prstGeom>
        </p:spPr>
        <p:txBody>
          <a:bodyPr vert="horz" lIns="92033" tIns="46017" rIns="92033" bIns="46017" rtlCol="0"/>
          <a:lstStyle>
            <a:lvl1pPr algn="r">
              <a:defRPr sz="1200" smtClean="0"/>
            </a:lvl1pPr>
          </a:lstStyle>
          <a:p>
            <a:pPr>
              <a:defRPr/>
            </a:pPr>
            <a:fld id="{AE7319D5-B77D-443F-90C0-7E881E8FDC49}" type="datetimeFigureOut">
              <a:rPr lang="en-US"/>
              <a:pPr>
                <a:defRPr/>
              </a:pPr>
              <a:t>8/21/2015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722901"/>
            <a:ext cx="4057972" cy="352572"/>
          </a:xfrm>
          <a:prstGeom prst="rect">
            <a:avLst/>
          </a:prstGeom>
        </p:spPr>
        <p:txBody>
          <a:bodyPr vert="horz" lIns="92033" tIns="46017" rIns="92033" bIns="46017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03505" y="6722901"/>
            <a:ext cx="4057972" cy="352572"/>
          </a:xfrm>
          <a:prstGeom prst="rect">
            <a:avLst/>
          </a:prstGeom>
        </p:spPr>
        <p:txBody>
          <a:bodyPr vert="horz" lIns="92033" tIns="46017" rIns="92033" bIns="46017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7F0AFA3-4C7C-417B-B127-5F0CF6DBB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60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57972" cy="354175"/>
          </a:xfrm>
          <a:prstGeom prst="rect">
            <a:avLst/>
          </a:prstGeom>
        </p:spPr>
        <p:txBody>
          <a:bodyPr vert="horz" lIns="93923" tIns="46961" rIns="93923" bIns="46961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03505" y="0"/>
            <a:ext cx="4057972" cy="354175"/>
          </a:xfrm>
          <a:prstGeom prst="rect">
            <a:avLst/>
          </a:prstGeom>
        </p:spPr>
        <p:txBody>
          <a:bodyPr vert="horz" lIns="93923" tIns="46961" rIns="93923" bIns="46961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852BB5A-420A-4178-AD56-5AD80133E9C1}" type="datetimeFigureOut">
              <a:rPr lang="en-US"/>
              <a:pPr>
                <a:defRPr/>
              </a:pPr>
              <a:t>8/21/2015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530225"/>
            <a:ext cx="3536950" cy="2654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23" tIns="46961" rIns="93923" bIns="46961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6947" y="3362252"/>
            <a:ext cx="7489181" cy="3184364"/>
          </a:xfrm>
          <a:prstGeom prst="rect">
            <a:avLst/>
          </a:prstGeom>
        </p:spPr>
        <p:txBody>
          <a:bodyPr vert="horz" lIns="93923" tIns="46961" rIns="93923" bIns="46961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721298"/>
            <a:ext cx="4057972" cy="354175"/>
          </a:xfrm>
          <a:prstGeom prst="rect">
            <a:avLst/>
          </a:prstGeom>
        </p:spPr>
        <p:txBody>
          <a:bodyPr vert="horz" lIns="93923" tIns="46961" rIns="93923" bIns="46961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03505" y="6721298"/>
            <a:ext cx="4057972" cy="354175"/>
          </a:xfrm>
          <a:prstGeom prst="rect">
            <a:avLst/>
          </a:prstGeom>
        </p:spPr>
        <p:txBody>
          <a:bodyPr vert="horz" lIns="93923" tIns="46961" rIns="93923" bIns="46961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E8E3BD0-0B73-49E0-974C-6660FDAE1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060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8E3BD0-0B73-49E0-974C-6660FDAE1BA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98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8E3BD0-0B73-49E0-974C-6660FDAE1BA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0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8E3BD0-0B73-49E0-974C-6660FDAE1BA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70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6F0BA3-9E0D-4308-AC87-5060C1DDFC2A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13063" y="530225"/>
            <a:ext cx="3538537" cy="2654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8731" y="3360649"/>
            <a:ext cx="6865615" cy="31859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6F0BA3-9E0D-4308-AC87-5060C1DDFC2A}" type="slidenum">
              <a:rPr lang="en-US" smtClean="0"/>
              <a:pPr eaLnBrk="1" hangingPunct="1"/>
              <a:t>4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13063" y="530225"/>
            <a:ext cx="3538537" cy="2654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8731" y="3360649"/>
            <a:ext cx="6865615" cy="31859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6F0BA3-9E0D-4308-AC87-5060C1DDFC2A}" type="slidenum">
              <a:rPr lang="en-US" smtClean="0"/>
              <a:pPr eaLnBrk="1" hangingPunct="1"/>
              <a:t>5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13063" y="530225"/>
            <a:ext cx="3538537" cy="2654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8731" y="3360649"/>
            <a:ext cx="6865615" cy="31859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6F0BA3-9E0D-4308-AC87-5060C1DDFC2A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13063" y="530225"/>
            <a:ext cx="3538537" cy="2654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8731" y="3360649"/>
            <a:ext cx="6865615" cy="31859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6F0BA3-9E0D-4308-AC87-5060C1DDFC2A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13063" y="530225"/>
            <a:ext cx="3538537" cy="2654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8731" y="3360649"/>
            <a:ext cx="6865615" cy="31859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8968" indent="-28806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52258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13162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74065" indent="-23045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3496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95872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56775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17678" indent="-23045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F6F0BA3-9E0D-4308-AC87-5060C1DDFC2A}" type="slidenum">
              <a:rPr lang="en-US" smtClean="0"/>
              <a:pPr eaLnBrk="1" hangingPunct="1"/>
              <a:t>8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913063" y="530225"/>
            <a:ext cx="3538537" cy="2654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8731" y="3360649"/>
            <a:ext cx="6865615" cy="31859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8E3BD0-0B73-49E0-974C-6660FDAE1BA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86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02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24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1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81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3390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67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6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03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94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185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680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Arial Black – 36 Point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First Level – 24 Point, Arial Bold</a:t>
            </a:r>
          </a:p>
          <a:p>
            <a:pPr lvl="1"/>
            <a:r>
              <a:rPr lang="en-US" smtClean="0"/>
              <a:t>Second level – 20 Point, Arial Bold</a:t>
            </a:r>
          </a:p>
          <a:p>
            <a:pPr lvl="2"/>
            <a:r>
              <a:rPr lang="en-US" smtClean="0"/>
              <a:t>Third level – 18 Point, Arial Bold</a:t>
            </a:r>
          </a:p>
          <a:p>
            <a:pPr lvl="3"/>
            <a:r>
              <a:rPr lang="en-US" smtClean="0"/>
              <a:t>Fourth level – 16 Point, Arial Bold</a:t>
            </a:r>
          </a:p>
          <a:p>
            <a:pPr lvl="4"/>
            <a:r>
              <a:rPr lang="en-US" smtClean="0"/>
              <a:t>Fifth level – 14 Point, Arial Bold</a:t>
            </a:r>
          </a:p>
          <a:p>
            <a:pPr lvl="4"/>
            <a:endParaRPr lang="en-US" smtClean="0"/>
          </a:p>
          <a:p>
            <a:pPr lvl="0"/>
            <a:r>
              <a:rPr lang="en-US" smtClean="0"/>
              <a:t>All Left Justified, No Centering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doellermann@usbr.go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457200" y="2362200"/>
            <a:ext cx="838200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b="1" dirty="0" smtClean="0">
                <a:solidFill>
                  <a:schemeClr val="bg1"/>
                </a:solidFill>
              </a:rPr>
              <a:t>Gathering Background Information and the Role of Technicians in Negotiations</a:t>
            </a:r>
          </a:p>
          <a:p>
            <a:pPr algn="ctr" eaLnBrk="1" hangingPunct="1">
              <a:spcBef>
                <a:spcPct val="50000"/>
              </a:spcBef>
            </a:pPr>
            <a:endParaRPr lang="en-US" sz="3600" b="1" dirty="0" smtClean="0">
              <a:solidFill>
                <a:schemeClr val="bg1"/>
              </a:solidFill>
            </a:endParaRPr>
          </a:p>
          <a:p>
            <a:pPr algn="r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chemeClr val="bg1"/>
                </a:solidFill>
              </a:rPr>
              <a:t>Doug Oellermann, P.E.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19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409570"/>
              </p:ext>
            </p:extLst>
          </p:nvPr>
        </p:nvGraphicFramePr>
        <p:xfrm>
          <a:off x="762000" y="304800"/>
          <a:ext cx="7543799" cy="5829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Acrobat Document" r:id="rId4" imgW="6034886" imgH="4663286" progId="AcroExch.Document.7">
                  <p:embed/>
                </p:oleObj>
              </mc:Choice>
              <mc:Fallback>
                <p:oleObj name="Acrobat Document" r:id="rId4" imgW="6034886" imgH="4663286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2000" y="304800"/>
                        <a:ext cx="7543799" cy="5829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996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FORT PECK RESERVATION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 Supply-U.S. Geological Survey</a:t>
            </a:r>
          </a:p>
          <a:p>
            <a:r>
              <a:rPr lang="en-US" dirty="0" smtClean="0"/>
              <a:t>Irrigable Soils-NRCS</a:t>
            </a:r>
          </a:p>
          <a:p>
            <a:r>
              <a:rPr lang="en-US" dirty="0" smtClean="0"/>
              <a:t>Diversion Requirement-National Weather Service</a:t>
            </a:r>
          </a:p>
          <a:p>
            <a:r>
              <a:rPr lang="en-US" dirty="0" smtClean="0"/>
              <a:t>Existing Irrigation-Aerial photos, Water Resources Surveys, Water Right Filings, Field Visits</a:t>
            </a:r>
          </a:p>
          <a:p>
            <a:r>
              <a:rPr lang="en-US" dirty="0" smtClean="0"/>
              <a:t>Instream Flows-U.S. Geological Survey</a:t>
            </a:r>
          </a:p>
          <a:p>
            <a:r>
              <a:rPr lang="en-US" dirty="0" smtClean="0"/>
              <a:t>Benefit/Cost Review-Reclamation Cost Indexes, Extension Service Farm Budgets</a:t>
            </a:r>
          </a:p>
          <a:p>
            <a:r>
              <a:rPr lang="en-US" dirty="0" smtClean="0"/>
              <a:t>No Hydrological Modeling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75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729947"/>
              </p:ext>
            </p:extLst>
          </p:nvPr>
        </p:nvGraphicFramePr>
        <p:xfrm>
          <a:off x="914400" y="457200"/>
          <a:ext cx="7208838" cy="557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Acrobat Document" r:id="rId3" imgW="6034886" imgH="4663286" progId="AcroExch.Document.7">
                  <p:embed/>
                </p:oleObj>
              </mc:Choice>
              <mc:Fallback>
                <p:oleObj name="Acrobat Document" r:id="rId3" imgW="6034886" imgH="4663286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457200"/>
                        <a:ext cx="7208838" cy="5570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911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NORTHERN CHEYENNE RESERVATION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en-US" dirty="0" smtClean="0"/>
              <a:t>Water Supply-U.S. Geological Survey, </a:t>
            </a:r>
            <a:r>
              <a:rPr lang="en-US" dirty="0" err="1" smtClean="0"/>
              <a:t>Dept</a:t>
            </a:r>
            <a:r>
              <a:rPr lang="en-US" dirty="0" smtClean="0"/>
              <a:t> of Natural Resources &amp; Conservation</a:t>
            </a:r>
          </a:p>
          <a:p>
            <a:r>
              <a:rPr lang="en-US" dirty="0" smtClean="0"/>
              <a:t>Tongue River Model-Joint through Contractor</a:t>
            </a:r>
          </a:p>
          <a:p>
            <a:r>
              <a:rPr lang="en-US" dirty="0" smtClean="0"/>
              <a:t>Existing Irrigation-Aerial Photos, Water Resources Surveys, Water Right Filings, Field Visits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02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0020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8013659"/>
              </p:ext>
            </p:extLst>
          </p:nvPr>
        </p:nvGraphicFramePr>
        <p:xfrm>
          <a:off x="1066800" y="533400"/>
          <a:ext cx="7208837" cy="5570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Acrobat Document" r:id="rId3" imgW="6034886" imgH="4663286" progId="AcroExch.Document.7">
                  <p:embed/>
                </p:oleObj>
              </mc:Choice>
              <mc:Fallback>
                <p:oleObj name="Acrobat Document" r:id="rId3" imgW="6034886" imgH="4663286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6800" y="533400"/>
                        <a:ext cx="7208837" cy="5570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388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CROW RESERVATION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Shared Shortages-Tribe &amp; State</a:t>
            </a:r>
          </a:p>
          <a:p>
            <a:r>
              <a:rPr lang="en-US" dirty="0" smtClean="0"/>
              <a:t>Existing Irrigation-Aerial Photos, Water Resources Surveys, Water Right Filings, Field Visits</a:t>
            </a:r>
          </a:p>
          <a:p>
            <a:r>
              <a:rPr lang="en-US" dirty="0" smtClean="0"/>
              <a:t>Instream Flow-Big Horn River-U.S. Geological Survey, Yellowstone River Compact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18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3137742"/>
              </p:ext>
            </p:extLst>
          </p:nvPr>
        </p:nvGraphicFramePr>
        <p:xfrm>
          <a:off x="2362200" y="228600"/>
          <a:ext cx="4511675" cy="6015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Acrobat Document" r:id="rId3" imgW="4663409" imgH="6034916" progId="AcroExch.Document.7">
                  <p:embed/>
                </p:oleObj>
              </mc:Choice>
              <mc:Fallback>
                <p:oleObj name="Acrobat Document" r:id="rId3" imgW="4663409" imgH="6034916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62200" y="228600"/>
                        <a:ext cx="4511675" cy="6015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880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FORT BELKNAP RESERVATION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Winter’s Right-125 </a:t>
            </a:r>
            <a:r>
              <a:rPr lang="en-US" dirty="0" err="1" smtClean="0"/>
              <a:t>cfs</a:t>
            </a:r>
            <a:r>
              <a:rPr lang="en-US" dirty="0" smtClean="0"/>
              <a:t> on Milk River</a:t>
            </a:r>
          </a:p>
          <a:p>
            <a:r>
              <a:rPr lang="en-US" dirty="0" smtClean="0"/>
              <a:t>New Irrigation-NRCS Soils, Water Supply Model, Weather Data, Engineering</a:t>
            </a:r>
          </a:p>
          <a:p>
            <a:r>
              <a:rPr lang="en-US" dirty="0" smtClean="0"/>
              <a:t>Existing &amp; Historical Tributary Irrigation-Aerial Photos, Water Resources Surveys, Field Visits</a:t>
            </a:r>
          </a:p>
          <a:p>
            <a:r>
              <a:rPr lang="en-US" dirty="0" smtClean="0"/>
              <a:t>Non-Indian Peoples Creek Irrigation-Aerial Photos, Water Resources Surveys, Water Right Filings, Field Visits</a:t>
            </a:r>
          </a:p>
          <a:p>
            <a:r>
              <a:rPr lang="en-US" dirty="0" smtClean="0"/>
              <a:t>Infrastructure-Peoples Creek Dam-Geotechnical-Reclamation, Engineering</a:t>
            </a:r>
          </a:p>
          <a:p>
            <a:r>
              <a:rPr lang="en-US" dirty="0" smtClean="0"/>
              <a:t>Boundary Waters Treaty Considerations</a:t>
            </a:r>
          </a:p>
          <a:p>
            <a:r>
              <a:rPr lang="en-US" dirty="0" smtClean="0"/>
              <a:t>Milk River Model-Joint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83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435878"/>
              </p:ext>
            </p:extLst>
          </p:nvPr>
        </p:nvGraphicFramePr>
        <p:xfrm>
          <a:off x="838200" y="304800"/>
          <a:ext cx="7467600" cy="5770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Acrobat Document" r:id="rId3" imgW="6034886" imgH="4663286" progId="AcroExch.Document.7">
                  <p:embed/>
                </p:oleObj>
              </mc:Choice>
              <mc:Fallback>
                <p:oleObj name="Acrobat Document" r:id="rId3" imgW="6034886" imgH="4663286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304800"/>
                        <a:ext cx="7467600" cy="57705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396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BLACKFEET RESERVATION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St. Mary River-Water Rights filing</a:t>
            </a:r>
          </a:p>
          <a:p>
            <a:r>
              <a:rPr lang="en-US" dirty="0" smtClean="0"/>
              <a:t>St. Mary/Milk model-U.S. Geological Survey, Boundary Waters Treaty</a:t>
            </a:r>
          </a:p>
          <a:p>
            <a:r>
              <a:rPr lang="en-US" dirty="0" smtClean="0"/>
              <a:t>Badger/Birch Creek Model-U.S. Geological Survey, Irrigation District Records</a:t>
            </a:r>
          </a:p>
          <a:p>
            <a:r>
              <a:rPr lang="en-US" dirty="0" smtClean="0"/>
              <a:t>New Irrigation-NRCS Soils, Badger/Birch Model, Weather Data, Engineering</a:t>
            </a:r>
          </a:p>
          <a:p>
            <a:r>
              <a:rPr lang="en-US" dirty="0" smtClean="0"/>
              <a:t>Existing Irrigation-Aerial Photos, Water Resources Survey, Water Right Filings, Field Visits</a:t>
            </a:r>
          </a:p>
          <a:p>
            <a:r>
              <a:rPr lang="en-US" dirty="0" smtClean="0"/>
              <a:t>Instream Flows-Fish &amp; Wildlife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9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1"/>
            <a:ext cx="7543800" cy="762000"/>
          </a:xfrm>
        </p:spPr>
        <p:txBody>
          <a:bodyPr/>
          <a:lstStyle/>
          <a:p>
            <a:pPr algn="ctr">
              <a:defRPr/>
            </a:pPr>
            <a:r>
              <a:rPr lang="en-US" dirty="0" smtClean="0"/>
              <a:t>POLICY AND POLITICS</a:t>
            </a:r>
            <a:endParaRPr lang="en-US" dirty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95400"/>
            <a:ext cx="7924800" cy="47244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Settlements-Core Technical Foundation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Each Settlement Unique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Tribal right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State needs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Federal position</a:t>
            </a:r>
          </a:p>
          <a:p>
            <a:pPr lvl="1"/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Policy Makers persuade Politicians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Technical Experts persuade Policy Makers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Contact Information: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Doug Oellermann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doellermann@usbr.gov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(202) 513-0560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09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799"/>
            <a:ext cx="7543800" cy="1069181"/>
          </a:xfrm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4000" dirty="0" smtClean="0"/>
              <a:t>IMPORTANCE OF TECHNICAL ANALYSIS </a:t>
            </a:r>
          </a:p>
        </p:txBody>
      </p:sp>
      <p:sp>
        <p:nvSpPr>
          <p:cNvPr id="7171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Interview for Staff Engineer-Montana Reserved Water Rights Compact Commission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Montana Negotiating Fort Peck Compact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Question-How to Determine Reasonableness of Proposed Settlement?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Answer-Develop Sample Projects to Determine Benefits &amp; Costs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RWRCC Hired me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457200" y="1143000"/>
            <a:ext cx="708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467600" cy="533400"/>
          </a:xfrm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4000" dirty="0" smtClean="0"/>
              <a:t>TYPICAL DATA NEEDS</a:t>
            </a:r>
          </a:p>
        </p:txBody>
      </p:sp>
      <p:sp>
        <p:nvSpPr>
          <p:cNvPr id="7171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Soils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Source: Natural Resources Cons. Service (NRCS), State Soil Scientists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Purpose: Identify Arable &amp; Irrigable Soils for New Irrigation Projects</a:t>
            </a:r>
          </a:p>
          <a:p>
            <a:pPr lvl="1"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Hydrology (Surface Water)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Source: </a:t>
            </a:r>
            <a:r>
              <a:rPr lang="en-US" dirty="0" smtClean="0"/>
              <a:t>U.S. Geological Survey (USGS), State Engineer’s Offices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Purpose: Identify </a:t>
            </a:r>
            <a:r>
              <a:rPr lang="en-US" dirty="0" smtClean="0"/>
              <a:t>Water Availability</a:t>
            </a:r>
            <a:endParaRPr lang="en-US" dirty="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457200" y="1143000"/>
            <a:ext cx="708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743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467600" cy="533400"/>
          </a:xfrm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4000" dirty="0"/>
              <a:t>TYPICAL DATA NEEDS</a:t>
            </a:r>
            <a:endParaRPr lang="en-US" sz="4000" dirty="0" smtClean="0"/>
          </a:p>
        </p:txBody>
      </p:sp>
      <p:sp>
        <p:nvSpPr>
          <p:cNvPr id="7171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Hydrology </a:t>
            </a:r>
            <a:r>
              <a:rPr lang="en-US" dirty="0" smtClean="0"/>
              <a:t>(Ground </a:t>
            </a:r>
            <a:r>
              <a:rPr lang="en-US" dirty="0"/>
              <a:t>Water)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Source: </a:t>
            </a:r>
            <a:r>
              <a:rPr lang="en-US" dirty="0" smtClean="0"/>
              <a:t>USGS, </a:t>
            </a:r>
            <a:r>
              <a:rPr lang="en-US" dirty="0"/>
              <a:t>State </a:t>
            </a:r>
            <a:r>
              <a:rPr lang="en-US" dirty="0" smtClean="0"/>
              <a:t>Offices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Purpose: </a:t>
            </a:r>
            <a:r>
              <a:rPr lang="en-US" dirty="0" smtClean="0"/>
              <a:t>Determine Ground Water </a:t>
            </a:r>
            <a:r>
              <a:rPr lang="en-US" dirty="0"/>
              <a:t>Availability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Climate Information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Source: </a:t>
            </a:r>
            <a:r>
              <a:rPr lang="en-US" dirty="0" smtClean="0"/>
              <a:t>National Weather Service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Purpose: Determine </a:t>
            </a:r>
            <a:r>
              <a:rPr lang="en-US" dirty="0" smtClean="0"/>
              <a:t>Irrigation Requirements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Irrigated Lands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Source: </a:t>
            </a:r>
            <a:r>
              <a:rPr lang="en-US" dirty="0" smtClean="0"/>
              <a:t>Aerial Photos, State &amp; National Inventories, Water Rights Filings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Purpose: </a:t>
            </a:r>
            <a:r>
              <a:rPr lang="en-US" dirty="0" smtClean="0"/>
              <a:t>Quantify current and historic uses</a:t>
            </a:r>
            <a:endParaRPr lang="en-US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en-US" dirty="0" smtClean="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457200" y="1143000"/>
            <a:ext cx="708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77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467600" cy="533400"/>
          </a:xfrm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4000" dirty="0" smtClean="0"/>
              <a:t>TYPICAL DATA NEEDS</a:t>
            </a:r>
          </a:p>
        </p:txBody>
      </p:sp>
      <p:sp>
        <p:nvSpPr>
          <p:cNvPr id="7171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Instream Flows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Source: Fish &amp; Wildlife Service, State Agencies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Purpose: Identify Desirable Instream Flows for Fisheries &amp; Other Purposes</a:t>
            </a:r>
          </a:p>
          <a:p>
            <a:pPr lvl="1"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Engineering Criteria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Source: </a:t>
            </a:r>
            <a:r>
              <a:rPr lang="en-US" dirty="0" smtClean="0"/>
              <a:t>Engineers, Standard References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Purpose: </a:t>
            </a:r>
            <a:r>
              <a:rPr lang="en-US" dirty="0" smtClean="0"/>
              <a:t>Determine Irrigation Requirements, Design Mitigation Facilities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457200" y="1143000"/>
            <a:ext cx="708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155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467600" cy="533400"/>
          </a:xfrm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4000" dirty="0" smtClean="0"/>
              <a:t>TECHNICAL NEGOTIATIONS</a:t>
            </a:r>
          </a:p>
        </p:txBody>
      </p:sp>
      <p:sp>
        <p:nvSpPr>
          <p:cNvPr id="7171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Negotiators ask Tech Experts to resolve technical issues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Experts gather data, Meet to Review and agree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Modeling ideally a joint effort- Agreed-upon model and parameters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Experts Report Back to Negotiators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457200" y="1143000"/>
            <a:ext cx="708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42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467600" cy="533400"/>
          </a:xfrm>
        </p:spPr>
        <p:txBody>
          <a:bodyPr lIns="92075" tIns="46038" rIns="92075" bIns="46038" anchor="b"/>
          <a:lstStyle/>
          <a:p>
            <a:pPr algn="ctr" eaLnBrk="1" hangingPunct="1"/>
            <a:r>
              <a:rPr lang="en-US" sz="4000" dirty="0" smtClean="0"/>
              <a:t>CASE STUDIES-MONTANA</a:t>
            </a:r>
          </a:p>
        </p:txBody>
      </p:sp>
      <p:sp>
        <p:nvSpPr>
          <p:cNvPr id="7171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Fort Peck Reservation-1985 (Date of Enactment by State of Montana)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Missouri River &amp;  Tributaries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Northern Cheyenne Reservation-1991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Tongue River &amp; Rosebud Creek</a:t>
            </a:r>
            <a:endParaRPr lang="en-US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Crow Reservation-1999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Bighorn &amp; Little Bighorn Rivers, Pryor Creek</a:t>
            </a:r>
            <a:endParaRPr lang="en-US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Fort </a:t>
            </a:r>
            <a:r>
              <a:rPr lang="en-US" dirty="0" smtClean="0"/>
              <a:t>Belknap Reservation-2001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Milk River, Peoples Creek &amp; tributaries</a:t>
            </a:r>
            <a:endParaRPr lang="en-US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Blackfeet Reservation-2009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St. Mary’s, Milk &amp; Marias Rivers</a:t>
            </a:r>
            <a:endParaRPr lang="en-US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457200" y="1143000"/>
            <a:ext cx="708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21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8660"/>
            <a:ext cx="8900019" cy="6149250"/>
          </a:xfrm>
        </p:spPr>
      </p:pic>
    </p:spTree>
    <p:extLst>
      <p:ext uri="{BB962C8B-B14F-4D97-AF65-F5344CB8AC3E}">
        <p14:creationId xmlns:p14="http://schemas.microsoft.com/office/powerpoint/2010/main" val="393570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1910</TotalTime>
  <Words>565</Words>
  <Application>Microsoft Office PowerPoint</Application>
  <PresentationFormat>On-screen Show (4:3)</PresentationFormat>
  <Paragraphs>122</Paragraphs>
  <Slides>20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Default Design</vt:lpstr>
      <vt:lpstr>Acrobat Document</vt:lpstr>
      <vt:lpstr>PowerPoint Presentation</vt:lpstr>
      <vt:lpstr>POLICY AND POLITICS</vt:lpstr>
      <vt:lpstr>IMPORTANCE OF TECHNICAL ANALYSIS </vt:lpstr>
      <vt:lpstr>TYPICAL DATA NEEDS</vt:lpstr>
      <vt:lpstr>TYPICAL DATA NEEDS</vt:lpstr>
      <vt:lpstr>TYPICAL DATA NEEDS</vt:lpstr>
      <vt:lpstr>TECHNICAL NEGOTIATIONS</vt:lpstr>
      <vt:lpstr>CASE STUDIES-MONTANA</vt:lpstr>
      <vt:lpstr>PowerPoint Presentation</vt:lpstr>
      <vt:lpstr>PowerPoint Presentation</vt:lpstr>
      <vt:lpstr>FORT PECK RESERVATION</vt:lpstr>
      <vt:lpstr>PowerPoint Presentation</vt:lpstr>
      <vt:lpstr>NORTHERN CHEYENNE RESERVATION</vt:lpstr>
      <vt:lpstr>PowerPoint Presentation</vt:lpstr>
      <vt:lpstr>CROW RESERVATION</vt:lpstr>
      <vt:lpstr>PowerPoint Presentation</vt:lpstr>
      <vt:lpstr>FORT BELKNAP RESERVATION</vt:lpstr>
      <vt:lpstr>PowerPoint Presentation</vt:lpstr>
      <vt:lpstr>BLACKFEET RESERVATION</vt:lpstr>
      <vt:lpstr>QUESTIONS?</vt:lpstr>
    </vt:vector>
  </TitlesOfParts>
  <Company>usbr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usbr</dc:creator>
  <cp:lastModifiedBy>michelle</cp:lastModifiedBy>
  <cp:revision>82</cp:revision>
  <cp:lastPrinted>2015-08-20T12:11:29Z</cp:lastPrinted>
  <dcterms:created xsi:type="dcterms:W3CDTF">2004-03-19T17:04:19Z</dcterms:created>
  <dcterms:modified xsi:type="dcterms:W3CDTF">2015-08-21T20:53:29Z</dcterms:modified>
</cp:coreProperties>
</file>