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6858000" cx="9144000"/>
  <p:notesSz cx="6858000" cy="9144000"/>
  <p:defaultTextStyle>
    <a:defPPr marR="0" rtl="0" algn="l">
      <a:lnSpc>
        <a:spcPct val="100000"/>
      </a:lnSpc>
      <a:spcBef>
        <a:spcPts val="0"/>
      </a:spcBef>
      <a:spcAft>
        <a:spcPts val="0"/>
      </a:spcAft>
    </a:defPPr>
    <a:lvl1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/>
          <p:nvPr>
            <p:ph idx="2" type="hdr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" name="Shape 3"/>
          <p:cNvSpPr txBox="1"/>
          <p:nvPr>
            <p:ph idx="10" type="dt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r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Shape 4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" name="Shape 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" name="Shape 6"/>
          <p:cNvSpPr txBox="1"/>
          <p:nvPr>
            <p:ph idx="11" type="ftr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8" name="Shape 8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4" name="Shape 9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0" name="Shape 10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Shape 101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9" name="Shape 10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6" name="Shape 11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2" name="Shape 12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/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baseline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0" marR="0" rtl="0" algn="l">
              <a:spcBef>
                <a:spcPts val="0"/>
              </a:spcBef>
              <a:defRPr/>
            </a:lvl2pPr>
            <a:lvl3pPr indent="0" marL="0" marR="0" rtl="0" algn="l">
              <a:spcBef>
                <a:spcPts val="0"/>
              </a:spcBef>
              <a:defRPr/>
            </a:lvl3pPr>
            <a:lvl4pPr indent="0" marL="0" marR="0" rtl="0" algn="l">
              <a:spcBef>
                <a:spcPts val="0"/>
              </a:spcBef>
              <a:defRPr/>
            </a:lvl4pPr>
            <a:lvl5pPr indent="0" marL="0" marR="0" rtl="0" algn="l">
              <a:spcBef>
                <a:spcPts val="0"/>
              </a:spcBef>
              <a:defRPr/>
            </a:lvl5pPr>
            <a:lvl6pPr indent="0" marL="0" marR="0" rtl="0" algn="l">
              <a:spcBef>
                <a:spcPts val="0"/>
              </a:spcBef>
              <a:defRPr/>
            </a:lvl6pPr>
            <a:lvl7pPr indent="0" marL="0" marR="0" rtl="0" algn="l">
              <a:spcBef>
                <a:spcPts val="0"/>
              </a:spcBef>
              <a:defRPr/>
            </a:lvl7pPr>
            <a:lvl8pPr indent="0" marL="0" marR="0" rtl="0" algn="l">
              <a:spcBef>
                <a:spcPts val="0"/>
              </a:spcBef>
              <a:defRPr/>
            </a:lvl8pPr>
            <a:lvl9pPr indent="0" marL="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6" name="Shape 16"/>
          <p:cNvSpPr txBox="1"/>
          <p:nvPr>
            <p:ph idx="1" type="subTitle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640"/>
              </a:spcBef>
              <a:buClr>
                <a:srgbClr val="888888"/>
              </a:buClr>
              <a:buFont typeface="Arial"/>
              <a:buNone/>
              <a:defRPr b="0" baseline="0" i="0" sz="3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ctr">
              <a:spcBef>
                <a:spcPts val="560"/>
              </a:spcBef>
              <a:buClr>
                <a:srgbClr val="888888"/>
              </a:buClr>
              <a:buFont typeface="Arial"/>
              <a:buNone/>
              <a:defRPr b="0" baseline="0" i="0" sz="2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ctr">
              <a:spcBef>
                <a:spcPts val="480"/>
              </a:spcBef>
              <a:buClr>
                <a:srgbClr val="888888"/>
              </a:buClr>
              <a:buFont typeface="Arial"/>
              <a:buNone/>
              <a:defRPr b="0" baseline="0" i="0" sz="2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baseline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baseline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baseline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baseline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baseline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baseline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" name="Shape 17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" name="Shape 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spcBef>
                <a:spcPts val="0"/>
              </a:spcBef>
              <a:defRPr b="0" baseline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x">
  <p:cSld name="Title and Vertical Text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73" name="Shape 73"/>
          <p:cNvSpPr txBox="1"/>
          <p:nvPr>
            <p:ph idx="1" type="body"/>
          </p:nvPr>
        </p:nvSpPr>
        <p:spPr>
          <a:xfrm rot="5400000">
            <a:off x="2309018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rtl="0" algn="l">
              <a:spcBef>
                <a:spcPts val="640"/>
              </a:spcBef>
              <a:buClr>
                <a:schemeClr val="dk1"/>
              </a:buClr>
              <a:buFont typeface="Arial"/>
              <a:buChar char="•"/>
              <a:def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marL="742950" rtl="0" algn="l">
              <a:spcBef>
                <a:spcPts val="560"/>
              </a:spcBef>
              <a:buClr>
                <a:schemeClr val="dk1"/>
              </a:buClr>
              <a:buFont typeface="Arial"/>
              <a:buChar char="–"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marL="1143000" rtl="0" algn="l">
              <a:spcBef>
                <a:spcPts val="480"/>
              </a:spcBef>
              <a:buClr>
                <a:schemeClr val="dk1"/>
              </a:buClr>
              <a:buFont typeface="Arial"/>
              <a:buChar char="•"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marL="1600200" rtl="0" algn="l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marL="2057400" rtl="0" algn="l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marL="2514600" rtl="0" algn="l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marL="2971800" rtl="0" algn="l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marL="3429000" rtl="0" algn="l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marL="3886200" rtl="0" algn="l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4" name="Shape 74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5" name="Shape 7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spcBef>
                <a:spcPts val="0"/>
              </a:spcBef>
              <a:defRPr b="0" baseline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6" name="Shape 76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itleAndTx">
  <p:cSld name="Vertical Title and 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79" name="Shape 79"/>
          <p:cNvSpPr txBox="1"/>
          <p:nvPr>
            <p:ph idx="1" type="body"/>
          </p:nvPr>
        </p:nvSpPr>
        <p:spPr>
          <a:xfrm rot="5400000">
            <a:off x="541337" y="190500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rtl="0" algn="l">
              <a:spcBef>
                <a:spcPts val="640"/>
              </a:spcBef>
              <a:buClr>
                <a:schemeClr val="dk1"/>
              </a:buClr>
              <a:buFont typeface="Arial"/>
              <a:buChar char="•"/>
              <a:def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marL="742950" rtl="0" algn="l">
              <a:spcBef>
                <a:spcPts val="560"/>
              </a:spcBef>
              <a:buClr>
                <a:schemeClr val="dk1"/>
              </a:buClr>
              <a:buFont typeface="Arial"/>
              <a:buChar char="–"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marL="1143000" rtl="0" algn="l">
              <a:spcBef>
                <a:spcPts val="480"/>
              </a:spcBef>
              <a:buClr>
                <a:schemeClr val="dk1"/>
              </a:buClr>
              <a:buFont typeface="Arial"/>
              <a:buChar char="•"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marL="1600200" rtl="0" algn="l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marL="2057400" rtl="0" algn="l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marL="2514600" rtl="0" algn="l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marL="2971800" rtl="0" algn="l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marL="3429000" rtl="0" algn="l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marL="3886200" rtl="0" algn="l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0" name="Shape 80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1" name="Shape 8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spcBef>
                <a:spcPts val="0"/>
              </a:spcBef>
              <a:defRPr b="0" baseline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2" name="Shape 82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Title and Content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rtl="0" algn="l">
              <a:spcBef>
                <a:spcPts val="640"/>
              </a:spcBef>
              <a:buClr>
                <a:schemeClr val="dk1"/>
              </a:buClr>
              <a:buFont typeface="Arial"/>
              <a:buChar char="•"/>
              <a:def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marL="742950" rtl="0" algn="l">
              <a:spcBef>
                <a:spcPts val="560"/>
              </a:spcBef>
              <a:buClr>
                <a:schemeClr val="dk1"/>
              </a:buClr>
              <a:buFont typeface="Arial"/>
              <a:buChar char="–"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marL="1143000" rtl="0" algn="l">
              <a:spcBef>
                <a:spcPts val="480"/>
              </a:spcBef>
              <a:buClr>
                <a:schemeClr val="dk1"/>
              </a:buClr>
              <a:buFont typeface="Arial"/>
              <a:buChar char="•"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marL="1600200" rtl="0" algn="l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marL="2057400" rtl="0" algn="l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marL="2514600" rtl="0" algn="l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marL="2971800" rtl="0" algn="l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marL="3429000" rtl="0" algn="l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marL="3886200" rtl="0" algn="l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" name="Shape 23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" name="Shape 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spcBef>
                <a:spcPts val="0"/>
              </a:spcBef>
              <a:defRPr b="0" baseline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" name="Shape 25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/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 algn="l">
              <a:spcBef>
                <a:spcPts val="0"/>
              </a:spcBef>
              <a:defRPr b="1" sz="4000" cap="none"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28" name="Shape 28"/>
          <p:cNvSpPr txBox="1"/>
          <p:nvPr>
            <p:ph idx="1" type="body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2000">
                <a:solidFill>
                  <a:srgbClr val="888888"/>
                </a:solidFill>
              </a:defRPr>
            </a:lvl1pPr>
            <a:lvl2pPr indent="0" marL="45720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800">
                <a:solidFill>
                  <a:srgbClr val="888888"/>
                </a:solidFill>
              </a:defRPr>
            </a:lvl2pPr>
            <a:lvl3pPr indent="0" marL="91440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600">
                <a:solidFill>
                  <a:srgbClr val="888888"/>
                </a:solidFill>
              </a:defRPr>
            </a:lvl3pPr>
            <a:lvl4pPr indent="0" marL="137160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400">
                <a:solidFill>
                  <a:srgbClr val="888888"/>
                </a:solidFill>
              </a:defRPr>
            </a:lvl4pPr>
            <a:lvl5pPr indent="0" marL="182880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400">
                <a:solidFill>
                  <a:srgbClr val="888888"/>
                </a:solidFill>
              </a:defRPr>
            </a:lvl5pPr>
            <a:lvl6pPr indent="0" marL="228600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400">
                <a:solidFill>
                  <a:srgbClr val="888888"/>
                </a:solidFill>
              </a:defRPr>
            </a:lvl6pPr>
            <a:lvl7pPr indent="0" marL="274320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400">
                <a:solidFill>
                  <a:srgbClr val="888888"/>
                </a:solidFill>
              </a:defRPr>
            </a:lvl7pPr>
            <a:lvl8pPr indent="0" marL="320040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400">
                <a:solidFill>
                  <a:srgbClr val="888888"/>
                </a:solidFill>
              </a:defRPr>
            </a:lvl8pPr>
            <a:lvl9pPr indent="0" marL="365760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9" name="Shape 29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spcBef>
                <a:spcPts val="0"/>
              </a:spcBef>
              <a:defRPr b="0" baseline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34" name="Shape 34"/>
          <p:cNvSpPr txBox="1"/>
          <p:nvPr>
            <p:ph idx="1" type="body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 sz="2800"/>
            </a:lvl1pPr>
            <a:lvl2pPr rtl="0">
              <a:spcBef>
                <a:spcPts val="0"/>
              </a:spcBef>
              <a:defRPr sz="2400"/>
            </a:lvl2pPr>
            <a:lvl3pPr rtl="0">
              <a:spcBef>
                <a:spcPts val="0"/>
              </a:spcBef>
              <a:defRPr sz="2000"/>
            </a:lvl3pPr>
            <a:lvl4pPr rtl="0">
              <a:spcBef>
                <a:spcPts val="0"/>
              </a:spcBef>
              <a:defRPr sz="1800"/>
            </a:lvl4pPr>
            <a:lvl5pPr rtl="0">
              <a:spcBef>
                <a:spcPts val="0"/>
              </a:spcBef>
              <a:defRPr sz="1800"/>
            </a:lvl5pPr>
            <a:lvl6pPr rtl="0">
              <a:spcBef>
                <a:spcPts val="0"/>
              </a:spcBef>
              <a:defRPr sz="1800"/>
            </a:lvl6pPr>
            <a:lvl7pPr rtl="0">
              <a:spcBef>
                <a:spcPts val="0"/>
              </a:spcBef>
              <a:defRPr sz="1800"/>
            </a:lvl7pPr>
            <a:lvl8pPr rtl="0">
              <a:spcBef>
                <a:spcPts val="0"/>
              </a:spcBef>
              <a:defRPr sz="1800"/>
            </a:lvl8pPr>
            <a:lvl9pPr rtl="0">
              <a:spcBef>
                <a:spcPts val="0"/>
              </a:spcBef>
              <a:defRPr sz="1800"/>
            </a:lvl9pPr>
          </a:lstStyle>
          <a:p/>
        </p:txBody>
      </p:sp>
      <p:sp>
        <p:nvSpPr>
          <p:cNvPr id="35" name="Shape 35"/>
          <p:cNvSpPr txBox="1"/>
          <p:nvPr>
            <p:ph idx="2" type="body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 sz="2800"/>
            </a:lvl1pPr>
            <a:lvl2pPr rtl="0">
              <a:spcBef>
                <a:spcPts val="0"/>
              </a:spcBef>
              <a:defRPr sz="2400"/>
            </a:lvl2pPr>
            <a:lvl3pPr rtl="0">
              <a:spcBef>
                <a:spcPts val="0"/>
              </a:spcBef>
              <a:defRPr sz="2000"/>
            </a:lvl3pPr>
            <a:lvl4pPr rtl="0">
              <a:spcBef>
                <a:spcPts val="0"/>
              </a:spcBef>
              <a:defRPr sz="1800"/>
            </a:lvl4pPr>
            <a:lvl5pPr rtl="0">
              <a:spcBef>
                <a:spcPts val="0"/>
              </a:spcBef>
              <a:defRPr sz="1800"/>
            </a:lvl5pPr>
            <a:lvl6pPr rtl="0">
              <a:spcBef>
                <a:spcPts val="0"/>
              </a:spcBef>
              <a:defRPr sz="1800"/>
            </a:lvl6pPr>
            <a:lvl7pPr rtl="0">
              <a:spcBef>
                <a:spcPts val="0"/>
              </a:spcBef>
              <a:defRPr sz="1800"/>
            </a:lvl7pPr>
            <a:lvl8pPr rtl="0">
              <a:spcBef>
                <a:spcPts val="0"/>
              </a:spcBef>
              <a:defRPr sz="1800"/>
            </a:lvl8pPr>
            <a:lvl9pPr rtl="0">
              <a:spcBef>
                <a:spcPts val="0"/>
              </a:spcBef>
              <a:defRPr sz="1800"/>
            </a:lvl9pPr>
          </a:lstStyle>
          <a:p/>
        </p:txBody>
      </p:sp>
      <p:sp>
        <p:nvSpPr>
          <p:cNvPr id="36" name="Shape 36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" name="Shape 3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spcBef>
                <a:spcPts val="0"/>
              </a:spcBef>
              <a:defRPr b="0" baseline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" name="Shape 38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41" name="Shape 41"/>
          <p:cNvSpPr txBox="1"/>
          <p:nvPr>
            <p:ph idx="1" type="body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 b="1" sz="2400"/>
            </a:lvl1pPr>
            <a:lvl2pPr indent="0" marL="457200" rtl="0">
              <a:spcBef>
                <a:spcPts val="0"/>
              </a:spcBef>
              <a:buFont typeface="Calibri"/>
              <a:buNone/>
              <a:defRPr b="1" sz="2000"/>
            </a:lvl2pPr>
            <a:lvl3pPr indent="0" marL="914400" rtl="0">
              <a:spcBef>
                <a:spcPts val="0"/>
              </a:spcBef>
              <a:buFont typeface="Calibri"/>
              <a:buNone/>
              <a:defRPr b="1" sz="1800"/>
            </a:lvl3pPr>
            <a:lvl4pPr indent="0" marL="1371600" rtl="0">
              <a:spcBef>
                <a:spcPts val="0"/>
              </a:spcBef>
              <a:buFont typeface="Calibri"/>
              <a:buNone/>
              <a:defRPr b="1" sz="1600"/>
            </a:lvl4pPr>
            <a:lvl5pPr indent="0" marL="1828800" rtl="0">
              <a:spcBef>
                <a:spcPts val="0"/>
              </a:spcBef>
              <a:buFont typeface="Calibri"/>
              <a:buNone/>
              <a:defRPr b="1" sz="1600"/>
            </a:lvl5pPr>
            <a:lvl6pPr indent="0" marL="2286000" rtl="0">
              <a:spcBef>
                <a:spcPts val="0"/>
              </a:spcBef>
              <a:buFont typeface="Calibri"/>
              <a:buNone/>
              <a:defRPr b="1" sz="1600"/>
            </a:lvl6pPr>
            <a:lvl7pPr indent="0" marL="2743200" rtl="0">
              <a:spcBef>
                <a:spcPts val="0"/>
              </a:spcBef>
              <a:buFont typeface="Calibri"/>
              <a:buNone/>
              <a:defRPr b="1" sz="1600"/>
            </a:lvl7pPr>
            <a:lvl8pPr indent="0" marL="3200400" rtl="0">
              <a:spcBef>
                <a:spcPts val="0"/>
              </a:spcBef>
              <a:buFont typeface="Calibri"/>
              <a:buNone/>
              <a:defRPr b="1" sz="1600"/>
            </a:lvl8pPr>
            <a:lvl9pPr indent="0" marL="3657600" rtl="0">
              <a:spcBef>
                <a:spcPts val="0"/>
              </a:spcBef>
              <a:buFont typeface="Calibri"/>
              <a:buNone/>
              <a:defRPr b="1" sz="1600"/>
            </a:lvl9pPr>
          </a:lstStyle>
          <a:p/>
        </p:txBody>
      </p:sp>
      <p:sp>
        <p:nvSpPr>
          <p:cNvPr id="42" name="Shape 42"/>
          <p:cNvSpPr txBox="1"/>
          <p:nvPr>
            <p:ph idx="2" type="body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 sz="2400"/>
            </a:lvl1pPr>
            <a:lvl2pPr rtl="0">
              <a:spcBef>
                <a:spcPts val="0"/>
              </a:spcBef>
              <a:defRPr sz="2000"/>
            </a:lvl2pPr>
            <a:lvl3pPr rtl="0">
              <a:spcBef>
                <a:spcPts val="0"/>
              </a:spcBef>
              <a:defRPr sz="1800"/>
            </a:lvl3pPr>
            <a:lvl4pPr rtl="0">
              <a:spcBef>
                <a:spcPts val="0"/>
              </a:spcBef>
              <a:defRPr sz="1600"/>
            </a:lvl4pPr>
            <a:lvl5pPr rtl="0">
              <a:spcBef>
                <a:spcPts val="0"/>
              </a:spcBef>
              <a:defRPr sz="1600"/>
            </a:lvl5pPr>
            <a:lvl6pPr rtl="0">
              <a:spcBef>
                <a:spcPts val="0"/>
              </a:spcBef>
              <a:defRPr sz="1600"/>
            </a:lvl6pPr>
            <a:lvl7pPr rtl="0">
              <a:spcBef>
                <a:spcPts val="0"/>
              </a:spcBef>
              <a:defRPr sz="1600"/>
            </a:lvl7pPr>
            <a:lvl8pPr rtl="0">
              <a:spcBef>
                <a:spcPts val="0"/>
              </a:spcBef>
              <a:defRPr sz="1600"/>
            </a:lvl8pPr>
            <a:lvl9pPr rtl="0">
              <a:spcBef>
                <a:spcPts val="0"/>
              </a:spcBef>
              <a:defRPr sz="1600"/>
            </a:lvl9pPr>
          </a:lstStyle>
          <a:p/>
        </p:txBody>
      </p:sp>
      <p:sp>
        <p:nvSpPr>
          <p:cNvPr id="43" name="Shape 43"/>
          <p:cNvSpPr txBox="1"/>
          <p:nvPr>
            <p:ph idx="3" type="body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 b="1" sz="2400"/>
            </a:lvl1pPr>
            <a:lvl2pPr indent="0" marL="457200" rtl="0">
              <a:spcBef>
                <a:spcPts val="0"/>
              </a:spcBef>
              <a:buFont typeface="Calibri"/>
              <a:buNone/>
              <a:defRPr b="1" sz="2000"/>
            </a:lvl2pPr>
            <a:lvl3pPr indent="0" marL="914400" rtl="0">
              <a:spcBef>
                <a:spcPts val="0"/>
              </a:spcBef>
              <a:buFont typeface="Calibri"/>
              <a:buNone/>
              <a:defRPr b="1" sz="1800"/>
            </a:lvl3pPr>
            <a:lvl4pPr indent="0" marL="1371600" rtl="0">
              <a:spcBef>
                <a:spcPts val="0"/>
              </a:spcBef>
              <a:buFont typeface="Calibri"/>
              <a:buNone/>
              <a:defRPr b="1" sz="1600"/>
            </a:lvl4pPr>
            <a:lvl5pPr indent="0" marL="1828800" rtl="0">
              <a:spcBef>
                <a:spcPts val="0"/>
              </a:spcBef>
              <a:buFont typeface="Calibri"/>
              <a:buNone/>
              <a:defRPr b="1" sz="1600"/>
            </a:lvl5pPr>
            <a:lvl6pPr indent="0" marL="2286000" rtl="0">
              <a:spcBef>
                <a:spcPts val="0"/>
              </a:spcBef>
              <a:buFont typeface="Calibri"/>
              <a:buNone/>
              <a:defRPr b="1" sz="1600"/>
            </a:lvl6pPr>
            <a:lvl7pPr indent="0" marL="2743200" rtl="0">
              <a:spcBef>
                <a:spcPts val="0"/>
              </a:spcBef>
              <a:buFont typeface="Calibri"/>
              <a:buNone/>
              <a:defRPr b="1" sz="1600"/>
            </a:lvl7pPr>
            <a:lvl8pPr indent="0" marL="3200400" rtl="0">
              <a:spcBef>
                <a:spcPts val="0"/>
              </a:spcBef>
              <a:buFont typeface="Calibri"/>
              <a:buNone/>
              <a:defRPr b="1" sz="1600"/>
            </a:lvl8pPr>
            <a:lvl9pPr indent="0" marL="3657600" rtl="0">
              <a:spcBef>
                <a:spcPts val="0"/>
              </a:spcBef>
              <a:buFont typeface="Calibri"/>
              <a:buNone/>
              <a:defRPr b="1" sz="1600"/>
            </a:lvl9pPr>
          </a:lstStyle>
          <a:p/>
        </p:txBody>
      </p:sp>
      <p:sp>
        <p:nvSpPr>
          <p:cNvPr id="44" name="Shape 44"/>
          <p:cNvSpPr txBox="1"/>
          <p:nvPr>
            <p:ph idx="4" type="body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 sz="2400"/>
            </a:lvl1pPr>
            <a:lvl2pPr rtl="0">
              <a:spcBef>
                <a:spcPts val="0"/>
              </a:spcBef>
              <a:defRPr sz="2000"/>
            </a:lvl2pPr>
            <a:lvl3pPr rtl="0">
              <a:spcBef>
                <a:spcPts val="0"/>
              </a:spcBef>
              <a:defRPr sz="1800"/>
            </a:lvl3pPr>
            <a:lvl4pPr rtl="0">
              <a:spcBef>
                <a:spcPts val="0"/>
              </a:spcBef>
              <a:defRPr sz="1600"/>
            </a:lvl4pPr>
            <a:lvl5pPr rtl="0">
              <a:spcBef>
                <a:spcPts val="0"/>
              </a:spcBef>
              <a:defRPr sz="1600"/>
            </a:lvl5pPr>
            <a:lvl6pPr rtl="0">
              <a:spcBef>
                <a:spcPts val="0"/>
              </a:spcBef>
              <a:defRPr sz="1600"/>
            </a:lvl6pPr>
            <a:lvl7pPr rtl="0">
              <a:spcBef>
                <a:spcPts val="0"/>
              </a:spcBef>
              <a:defRPr sz="1600"/>
            </a:lvl7pPr>
            <a:lvl8pPr rtl="0">
              <a:spcBef>
                <a:spcPts val="0"/>
              </a:spcBef>
              <a:defRPr sz="1600"/>
            </a:lvl8pPr>
            <a:lvl9pPr rtl="0">
              <a:spcBef>
                <a:spcPts val="0"/>
              </a:spcBef>
              <a:defRPr sz="1600"/>
            </a:lvl9pPr>
          </a:lstStyle>
          <a:p/>
        </p:txBody>
      </p:sp>
      <p:sp>
        <p:nvSpPr>
          <p:cNvPr id="45" name="Shape 45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" name="Shape 4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spcBef>
                <a:spcPts val="0"/>
              </a:spcBef>
              <a:defRPr b="0" baseline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0" name="Shape 50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" name="Shape 5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spcBef>
                <a:spcPts val="0"/>
              </a:spcBef>
              <a:defRPr b="0" baseline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" name="Shape 52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Shape 5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spcBef>
                <a:spcPts val="0"/>
              </a:spcBef>
              <a:defRPr b="0" baseline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" name="Shape 56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Tx">
  <p:cSld name="Content with Caption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/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rtl="0" algn="l">
              <a:spcBef>
                <a:spcPts val="0"/>
              </a:spcBef>
              <a:defRPr b="1" sz="2000"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9" name="Shape 59"/>
          <p:cNvSpPr txBox="1"/>
          <p:nvPr>
            <p:ph idx="1" type="body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 sz="3200"/>
            </a:lvl1pPr>
            <a:lvl2pPr rtl="0">
              <a:spcBef>
                <a:spcPts val="0"/>
              </a:spcBef>
              <a:defRPr sz="2800"/>
            </a:lvl2pPr>
            <a:lvl3pPr rtl="0">
              <a:spcBef>
                <a:spcPts val="0"/>
              </a:spcBef>
              <a:defRPr sz="2400"/>
            </a:lvl3pPr>
            <a:lvl4pPr rtl="0">
              <a:spcBef>
                <a:spcPts val="0"/>
              </a:spcBef>
              <a:defRPr sz="2000"/>
            </a:lvl4pPr>
            <a:lvl5pPr rtl="0">
              <a:spcBef>
                <a:spcPts val="0"/>
              </a:spcBef>
              <a:defRPr sz="2000"/>
            </a:lvl5pPr>
            <a:lvl6pPr rtl="0">
              <a:spcBef>
                <a:spcPts val="0"/>
              </a:spcBef>
              <a:defRPr sz="2000"/>
            </a:lvl6pPr>
            <a:lvl7pPr rtl="0">
              <a:spcBef>
                <a:spcPts val="0"/>
              </a:spcBef>
              <a:defRPr sz="2000"/>
            </a:lvl7pPr>
            <a:lvl8pPr rtl="0">
              <a:spcBef>
                <a:spcPts val="0"/>
              </a:spcBef>
              <a:defRPr sz="2000"/>
            </a:lvl8pPr>
            <a:lvl9pPr rtl="0">
              <a:spcBef>
                <a:spcPts val="0"/>
              </a:spcBef>
              <a:defRPr sz="2000"/>
            </a:lvl9pPr>
          </a:lstStyle>
          <a:p/>
        </p:txBody>
      </p:sp>
      <p:sp>
        <p:nvSpPr>
          <p:cNvPr id="60" name="Shape 60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 sz="1400"/>
            </a:lvl1pPr>
            <a:lvl2pPr indent="0" marL="457200" rtl="0">
              <a:spcBef>
                <a:spcPts val="0"/>
              </a:spcBef>
              <a:buFont typeface="Calibri"/>
              <a:buNone/>
              <a:defRPr sz="1200"/>
            </a:lvl2pPr>
            <a:lvl3pPr indent="0" marL="914400" rtl="0">
              <a:spcBef>
                <a:spcPts val="0"/>
              </a:spcBef>
              <a:buFont typeface="Calibri"/>
              <a:buNone/>
              <a:defRPr sz="1000"/>
            </a:lvl3pPr>
            <a:lvl4pPr indent="0" marL="1371600" rtl="0">
              <a:spcBef>
                <a:spcPts val="0"/>
              </a:spcBef>
              <a:buFont typeface="Calibri"/>
              <a:buNone/>
              <a:defRPr sz="900"/>
            </a:lvl4pPr>
            <a:lvl5pPr indent="0" marL="1828800" rtl="0">
              <a:spcBef>
                <a:spcPts val="0"/>
              </a:spcBef>
              <a:buFont typeface="Calibri"/>
              <a:buNone/>
              <a:defRPr sz="900"/>
            </a:lvl5pPr>
            <a:lvl6pPr indent="0" marL="2286000" rtl="0">
              <a:spcBef>
                <a:spcPts val="0"/>
              </a:spcBef>
              <a:buFont typeface="Calibri"/>
              <a:buNone/>
              <a:defRPr sz="900"/>
            </a:lvl6pPr>
            <a:lvl7pPr indent="0" marL="2743200" rtl="0">
              <a:spcBef>
                <a:spcPts val="0"/>
              </a:spcBef>
              <a:buFont typeface="Calibri"/>
              <a:buNone/>
              <a:defRPr sz="900"/>
            </a:lvl7pPr>
            <a:lvl8pPr indent="0" marL="3200400" rtl="0">
              <a:spcBef>
                <a:spcPts val="0"/>
              </a:spcBef>
              <a:buFont typeface="Calibri"/>
              <a:buNone/>
              <a:defRPr sz="900"/>
            </a:lvl8pPr>
            <a:lvl9pPr indent="0" marL="3657600" rtl="0">
              <a:spcBef>
                <a:spcPts val="0"/>
              </a:spcBef>
              <a:buFont typeface="Calibri"/>
              <a:buNone/>
              <a:defRPr sz="900"/>
            </a:lvl9pPr>
          </a:lstStyle>
          <a:p/>
        </p:txBody>
      </p:sp>
      <p:sp>
        <p:nvSpPr>
          <p:cNvPr id="61" name="Shape 61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2" name="Shape 6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spcBef>
                <a:spcPts val="0"/>
              </a:spcBef>
              <a:defRPr b="0" baseline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3" name="Shape 63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picTx">
  <p:cSld name="Picture with Caption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/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rtl="0" algn="l">
              <a:spcBef>
                <a:spcPts val="0"/>
              </a:spcBef>
              <a:defRPr b="1" sz="2000"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66" name="Shape 66"/>
          <p:cNvSpPr/>
          <p:nvPr>
            <p:ph idx="2" type="pic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l">
              <a:spcBef>
                <a:spcPts val="0"/>
              </a:spcBef>
              <a:buClr>
                <a:srgbClr val="888888"/>
              </a:buClr>
              <a:buFont typeface="Calibri"/>
              <a:buNone/>
              <a:defRPr b="0" baseline="0" i="0" sz="3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baseline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baseline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7" name="Shape 67"/>
          <p:cNvSpPr txBox="1"/>
          <p:nvPr>
            <p:ph idx="1" type="body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 sz="1400"/>
            </a:lvl1pPr>
            <a:lvl2pPr indent="0" marL="457200" rtl="0">
              <a:spcBef>
                <a:spcPts val="0"/>
              </a:spcBef>
              <a:buFont typeface="Calibri"/>
              <a:buNone/>
              <a:defRPr sz="1200"/>
            </a:lvl2pPr>
            <a:lvl3pPr indent="0" marL="914400" rtl="0">
              <a:spcBef>
                <a:spcPts val="0"/>
              </a:spcBef>
              <a:buFont typeface="Calibri"/>
              <a:buNone/>
              <a:defRPr sz="1000"/>
            </a:lvl3pPr>
            <a:lvl4pPr indent="0" marL="1371600" rtl="0">
              <a:spcBef>
                <a:spcPts val="0"/>
              </a:spcBef>
              <a:buFont typeface="Calibri"/>
              <a:buNone/>
              <a:defRPr sz="900"/>
            </a:lvl4pPr>
            <a:lvl5pPr indent="0" marL="1828800" rtl="0">
              <a:spcBef>
                <a:spcPts val="0"/>
              </a:spcBef>
              <a:buFont typeface="Calibri"/>
              <a:buNone/>
              <a:defRPr sz="900"/>
            </a:lvl5pPr>
            <a:lvl6pPr indent="0" marL="2286000" rtl="0">
              <a:spcBef>
                <a:spcPts val="0"/>
              </a:spcBef>
              <a:buFont typeface="Calibri"/>
              <a:buNone/>
              <a:defRPr sz="900"/>
            </a:lvl6pPr>
            <a:lvl7pPr indent="0" marL="2743200" rtl="0">
              <a:spcBef>
                <a:spcPts val="0"/>
              </a:spcBef>
              <a:buFont typeface="Calibri"/>
              <a:buNone/>
              <a:defRPr sz="900"/>
            </a:lvl7pPr>
            <a:lvl8pPr indent="0" marL="3200400" rtl="0">
              <a:spcBef>
                <a:spcPts val="0"/>
              </a:spcBef>
              <a:buFont typeface="Calibri"/>
              <a:buNone/>
              <a:defRPr sz="900"/>
            </a:lvl8pPr>
            <a:lvl9pPr indent="0" marL="3657600" rtl="0">
              <a:spcBef>
                <a:spcPts val="0"/>
              </a:spcBef>
              <a:buFont typeface="Calibri"/>
              <a:buNone/>
              <a:defRPr sz="900"/>
            </a:lvl9pPr>
          </a:lstStyle>
          <a:p/>
        </p:txBody>
      </p:sp>
      <p:sp>
        <p:nvSpPr>
          <p:cNvPr id="68" name="Shape 68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" name="Shape 6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spcBef>
                <a:spcPts val="0"/>
              </a:spcBef>
              <a:defRPr b="0" baseline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0" name="Shape 70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baseline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0" marR="0" rtl="0" algn="l">
              <a:spcBef>
                <a:spcPts val="0"/>
              </a:spcBef>
              <a:defRPr/>
            </a:lvl2pPr>
            <a:lvl3pPr indent="0" marL="0" marR="0" rtl="0" algn="l">
              <a:spcBef>
                <a:spcPts val="0"/>
              </a:spcBef>
              <a:defRPr/>
            </a:lvl3pPr>
            <a:lvl4pPr indent="0" marL="0" marR="0" rtl="0" algn="l">
              <a:spcBef>
                <a:spcPts val="0"/>
              </a:spcBef>
              <a:defRPr/>
            </a:lvl4pPr>
            <a:lvl5pPr indent="0" marL="0" marR="0" rtl="0" algn="l">
              <a:spcBef>
                <a:spcPts val="0"/>
              </a:spcBef>
              <a:defRPr/>
            </a:lvl5pPr>
            <a:lvl6pPr indent="0" marL="0" marR="0" rtl="0" algn="l">
              <a:spcBef>
                <a:spcPts val="0"/>
              </a:spcBef>
              <a:defRPr/>
            </a:lvl6pPr>
            <a:lvl7pPr indent="0" marL="0" marR="0" rtl="0" algn="l">
              <a:spcBef>
                <a:spcPts val="0"/>
              </a:spcBef>
              <a:defRPr/>
            </a:lvl7pPr>
            <a:lvl8pPr indent="0" marL="0" marR="0" rtl="0" algn="l">
              <a:spcBef>
                <a:spcPts val="0"/>
              </a:spcBef>
              <a:defRPr/>
            </a:lvl8pPr>
            <a:lvl9pPr indent="0" marL="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0" name="Shape 1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marR="0" rtl="0" algn="l">
              <a:spcBef>
                <a:spcPts val="640"/>
              </a:spcBef>
              <a:buClr>
                <a:schemeClr val="dk1"/>
              </a:buClr>
              <a:buFont typeface="Arial"/>
              <a:buChar char="•"/>
              <a:defRPr b="0" baseline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marL="742950" marR="0" rtl="0" algn="l">
              <a:spcBef>
                <a:spcPts val="560"/>
              </a:spcBef>
              <a:buClr>
                <a:schemeClr val="dk1"/>
              </a:buClr>
              <a:buFont typeface="Arial"/>
              <a:buChar char="–"/>
              <a:defRPr b="0" baseline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marL="1143000" marR="0" rtl="0" algn="l">
              <a:spcBef>
                <a:spcPts val="480"/>
              </a:spcBef>
              <a:buClr>
                <a:schemeClr val="dk1"/>
              </a:buClr>
              <a:buFont typeface="Arial"/>
              <a:buChar char="•"/>
              <a:defRPr b="0" baseline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marL="1600200" marR="0" rtl="0" algn="l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marL="2057400" marR="0" rtl="0" algn="l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marL="2514600" marR="0" rtl="0" algn="l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marL="2971800" marR="0" rtl="0" algn="l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marL="3429000" marR="0" rtl="0" algn="l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marL="3886200" marR="0" rtl="0" algn="l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Shape 11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Shape 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spcBef>
                <a:spcPts val="0"/>
              </a:spcBef>
              <a:defRPr b="0" baseline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Shape 13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hyperlink" Target="http://ssd.wrh.noaa.gov/satable/" TargetMode="External"/><Relationship Id="rId4" Type="http://schemas.openxmlformats.org/officeDocument/2006/relationships/image" Target="../media/image02.png"/><Relationship Id="rId5" Type="http://schemas.openxmlformats.org/officeDocument/2006/relationships/image" Target="../media/image0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hyperlink" Target="http://cpo.noaa.gov/sites/cpo/MAPP/Task%20Forces/DTF/ensocaliforniadrought/what_can_california_expect_FINAL3.pdf" TargetMode="External"/><Relationship Id="rId4" Type="http://schemas.openxmlformats.org/officeDocument/2006/relationships/image" Target="../media/image0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/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0" baseline="0" i="0" lang="en-US" sz="395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NOAA/WSWC Meeting on advancing a Seasonal Precipitation Forecast Improvement Project</a:t>
            </a:r>
          </a:p>
        </p:txBody>
      </p:sp>
      <p:sp>
        <p:nvSpPr>
          <p:cNvPr id="85" name="Shape 85"/>
          <p:cNvSpPr txBox="1"/>
          <p:nvPr>
            <p:ph idx="1" type="subTitle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rgbClr val="888888"/>
              </a:buClr>
              <a:buSzPct val="25000"/>
              <a:buFont typeface="Arial"/>
              <a:buNone/>
            </a:pPr>
            <a:r>
              <a:rPr b="0" baseline="0" i="0" lang="en-US" sz="3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Mike Staudenmaier </a:t>
            </a:r>
          </a:p>
          <a:p>
            <a:pPr indent="0" lvl="0" marL="0" marR="0" rtl="0" algn="ctr">
              <a:spcBef>
                <a:spcPts val="640"/>
              </a:spcBef>
              <a:buClr>
                <a:srgbClr val="888888"/>
              </a:buClr>
              <a:buSzPct val="25000"/>
              <a:buFont typeface="Arial"/>
              <a:buNone/>
            </a:pPr>
            <a:r>
              <a:rPr b="0" baseline="0" i="0" lang="en-US" sz="3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NWS/WR/STID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0" baseline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What are the knowledge gaps to advance seasonal forecast skill for western watersheds?</a:t>
            </a:r>
          </a:p>
        </p:txBody>
      </p:sp>
      <p:sp>
        <p:nvSpPr>
          <p:cNvPr id="91" name="Shape 9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0" baseline="0" i="0" lang="en-U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While models are becoming more skillful</a:t>
            </a:r>
          </a:p>
          <a:p>
            <a:pPr indent="-2857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</a:pPr>
            <a:r>
              <a:rPr b="0" baseline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Global model now show measurable skill out to day 8 to 10,   and </a:t>
            </a:r>
          </a:p>
          <a:p>
            <a:pPr indent="-2857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</a:pPr>
            <a:r>
              <a:rPr b="0" baseline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climate models are showing skill for some types of patterns (wet summers in Intermount</a:t>
            </a:r>
            <a:r>
              <a:rPr lang="en-US"/>
              <a:t>ain West)</a:t>
            </a:r>
            <a:r>
              <a:rPr b="0" baseline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indent="0" lvl="0" marL="0" marR="0" rtl="0" algn="l">
              <a:spcBef>
                <a:spcPts val="64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0" baseline="0" i="0" lang="en-U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skill of the seasonal forecast in the forecast </a:t>
            </a:r>
            <a:r>
              <a:rPr lang="en-US"/>
              <a:t>process </a:t>
            </a:r>
            <a:r>
              <a:rPr b="0" baseline="0" i="0" lang="en-U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 DSS messaging remains low and not </a:t>
            </a:r>
            <a:r>
              <a:rPr lang="en-US"/>
              <a:t>very useful</a:t>
            </a:r>
            <a:r>
              <a:rPr b="0" baseline="0" i="0" lang="en-U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 </a:t>
            </a:r>
          </a:p>
          <a:p>
            <a:pPr indent="-139700" lvl="0" marL="342900" marR="0" rtl="0" algn="l">
              <a:spcBef>
                <a:spcPts val="64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0" baseline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What are the priority research questions that need to be answered to advance seasonal forecast skill for western watersheds?</a:t>
            </a:r>
          </a:p>
        </p:txBody>
      </p:sp>
      <p:sp>
        <p:nvSpPr>
          <p:cNvPr id="97" name="Shape 97"/>
          <p:cNvSpPr txBox="1"/>
          <p:nvPr>
            <p:ph idx="1" type="body"/>
          </p:nvPr>
        </p:nvSpPr>
        <p:spPr>
          <a:xfrm>
            <a:off x="414825" y="157005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304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baseline="0" i="1" lang="en-US" sz="15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Key Service Challenge</a:t>
            </a:r>
            <a:r>
              <a:rPr b="0" baseline="0" i="0" lang="en-US" sz="15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   </a:t>
            </a:r>
          </a:p>
          <a:p>
            <a:pPr indent="-228600" lvl="0" marL="457200" marR="0" rtl="0" algn="l">
              <a:lnSpc>
                <a:spcPct val="80000"/>
              </a:lnSpc>
              <a:spcBef>
                <a:spcPts val="304"/>
              </a:spcBef>
              <a:buClr>
                <a:schemeClr val="dk1"/>
              </a:buClr>
              <a:buSzPct val="101333"/>
              <a:buFont typeface="Calibri"/>
            </a:pPr>
            <a:r>
              <a:rPr b="1" baseline="0" i="0" lang="en-US" sz="15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Communities adapt  their infrastructure and local response to their local climatological normal.   </a:t>
            </a:r>
          </a:p>
          <a:p>
            <a:pPr indent="-228600" lvl="0" marL="457200" marR="0" rtl="0" algn="l">
              <a:lnSpc>
                <a:spcPct val="80000"/>
              </a:lnSpc>
              <a:spcBef>
                <a:spcPts val="304"/>
              </a:spcBef>
              <a:buClr>
                <a:schemeClr val="dk1"/>
              </a:buClr>
              <a:buSzPct val="101333"/>
              <a:buFont typeface="Calibri"/>
            </a:pPr>
            <a:r>
              <a:rPr b="1" lang="en-US" sz="1520"/>
              <a:t>Most significant events </a:t>
            </a:r>
            <a:r>
              <a:rPr b="1" baseline="0" i="0" lang="en-US" sz="15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n-US" sz="1520"/>
              <a:t>have period of more intense activity within the typical seasonal variability or time</a:t>
            </a:r>
          </a:p>
          <a:p>
            <a:pPr indent="0" lvl="0" marL="0" marR="0" rtl="0" algn="l">
              <a:lnSpc>
                <a:spcPct val="80000"/>
              </a:lnSpc>
              <a:spcBef>
                <a:spcPts val="304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 sz="1520"/>
          </a:p>
          <a:p>
            <a:pPr indent="0" lvl="0" marL="0" marR="0" rtl="0" algn="l">
              <a:lnSpc>
                <a:spcPct val="80000"/>
              </a:lnSpc>
              <a:spcBef>
                <a:spcPts val="304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lang="en-US" sz="1520"/>
              <a:t>Key Research Question:</a:t>
            </a:r>
            <a:r>
              <a:rPr lang="en-US" sz="1520"/>
              <a:t>  </a:t>
            </a:r>
            <a:r>
              <a:rPr baseline="0" i="0" lang="en-US" sz="15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Can we identify </a:t>
            </a:r>
            <a:r>
              <a:rPr lang="en-US" sz="1520"/>
              <a:t>precipitation and temperature events/regimes within a longer period that are significant -- ie toward the climatological extreme for a particular area - top 10% events that would stress a community infrastructure or response .    </a:t>
            </a:r>
          </a:p>
          <a:p>
            <a:pPr indent="0" lvl="0" marL="0" marR="0" rtl="0" algn="l">
              <a:lnSpc>
                <a:spcPct val="80000"/>
              </a:lnSpc>
              <a:spcBef>
                <a:spcPts val="304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1520"/>
              <a:t>Please remember in WR, that the climatological normals vary significantly across the region</a:t>
            </a:r>
          </a:p>
          <a:p>
            <a:pPr indent="0" lvl="0" marL="0" marR="0" rtl="0" algn="l">
              <a:lnSpc>
                <a:spcPct val="80000"/>
              </a:lnSpc>
              <a:spcBef>
                <a:spcPts val="304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52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304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baseline="0" i="1" lang="en-US" sz="15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Key Science Challenge</a:t>
            </a:r>
            <a:r>
              <a:rPr b="0" baseline="0" i="0" lang="en-US" sz="15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  It is time to move beyond analog cases,  ie: last 6 strong El-Nino events to form a forecast,  and move toward more physical based forecast using models.    There is a growing body of science techniques that can tease out the stronger forecast trends that can affect communities  out of the ensemble global/climate models.</a:t>
            </a:r>
          </a:p>
          <a:p>
            <a:pPr indent="0" lvl="0" marL="0" marR="0" rtl="0" algn="l">
              <a:lnSpc>
                <a:spcPct val="80000"/>
              </a:lnSpc>
              <a:spcBef>
                <a:spcPts val="304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0" baseline="0" i="0" lang="en-US" sz="15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</a:p>
          <a:p>
            <a:pPr indent="0" lvl="0" marL="0" marR="0" rtl="0" algn="l">
              <a:lnSpc>
                <a:spcPct val="80000"/>
              </a:lnSpc>
              <a:spcBef>
                <a:spcPts val="304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baseline="0" i="1" lang="en-US" sz="15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Baby Steps</a:t>
            </a:r>
            <a:r>
              <a:rPr b="1" baseline="0" i="0" lang="en-US" sz="15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  Can </a:t>
            </a:r>
            <a:r>
              <a:rPr b="1" lang="en-US" sz="1520"/>
              <a:t>we take the next step?   Today we just identify below/normal/above -- can we tease out of the ensemble periods of significant impacts?</a:t>
            </a:r>
          </a:p>
          <a:p>
            <a:pPr indent="0" lvl="0" marL="0" marR="0" rtl="0" algn="l">
              <a:lnSpc>
                <a:spcPct val="80000"/>
              </a:lnSpc>
              <a:spcBef>
                <a:spcPts val="304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0" baseline="0" i="0" lang="en-US" sz="15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involves ensemble model post processing that compares climatological or model normal to the ensemble forecast.   Further post processing </a:t>
            </a:r>
            <a:r>
              <a:rPr lang="en-US" sz="1520"/>
              <a:t>using </a:t>
            </a:r>
            <a:r>
              <a:rPr b="0" baseline="0" i="0" lang="en-US" sz="15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calibrated results. This is not some “far out science” – these ideas are emerging from the science community</a:t>
            </a:r>
          </a:p>
          <a:p>
            <a:pPr indent="0" lvl="0" marL="0" marR="0" rtl="0" algn="l">
              <a:lnSpc>
                <a:spcPct val="80000"/>
              </a:lnSpc>
              <a:spcBef>
                <a:spcPts val="304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52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304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0" baseline="0" i="0" lang="en-US" sz="15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</a:t>
            </a: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rgbClr val="000000"/>
              </a:buClr>
              <a:buSzPct val="25000"/>
              <a:buFont typeface="Calibri"/>
              <a:buNone/>
            </a:pPr>
            <a:r>
              <a:rPr b="0" baseline="0" i="0" lang="en-US" sz="252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are the priority research questions that need to be answered to advance seasonal forecast skill for western watersheds?</a:t>
            </a:r>
          </a:p>
        </p:txBody>
      </p:sp>
      <p:sp>
        <p:nvSpPr>
          <p:cNvPr id="104" name="Shape 104"/>
          <p:cNvSpPr txBox="1"/>
          <p:nvPr>
            <p:ph idx="1" type="body"/>
          </p:nvPr>
        </p:nvSpPr>
        <p:spPr>
          <a:xfrm>
            <a:off x="417341" y="1447800"/>
            <a:ext cx="8153399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r>
              <a:rPr b="0" baseline="0" i="0" lang="en-US" sz="1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WR STID has adopted some of these techniques for the WR Ensemble Situational Awarnessness table that we use on day 1-10 from the Global Ensembles     </a:t>
            </a:r>
            <a:r>
              <a:rPr b="0" baseline="0" i="0" lang="en-US" sz="13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http://ssd.wrh.noaa.gov/satable/</a:t>
            </a: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t/>
            </a:r>
            <a:endParaRPr sz="1300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r>
              <a:rPr b="1" i="1" lang="en-US" sz="1300">
                <a:solidFill>
                  <a:srgbClr val="000000"/>
                </a:solidFill>
              </a:rPr>
              <a:t>Key takeaway -- when the ensemble agree on a climatologically significant event -- there is usefull skill</a:t>
            </a:r>
          </a:p>
          <a:p>
            <a:pPr indent="0" lvl="0" marL="0" marR="0" rtl="0" algn="l">
              <a:lnSpc>
                <a:spcPct val="90000"/>
              </a:lnSpc>
              <a:spcBef>
                <a:spcPts val="26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260"/>
              </a:spcBef>
              <a:buClr>
                <a:srgbClr val="000000"/>
              </a:buClr>
              <a:buSzPct val="25000"/>
              <a:buFont typeface="Arial"/>
              <a:buNone/>
            </a:pPr>
            <a:r>
              <a:rPr b="0" baseline="0" i="0" lang="en-US" sz="1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ensemble page compares GEFS and NAEFS to model and real climate</a:t>
            </a:r>
          </a:p>
          <a:p>
            <a:pPr indent="0" lvl="0" marL="0" marR="0" rtl="0" algn="l">
              <a:lnSpc>
                <a:spcPct val="90000"/>
              </a:lnSpc>
              <a:spcBef>
                <a:spcPts val="260"/>
              </a:spcBef>
              <a:buClr>
                <a:srgbClr val="000000"/>
              </a:buClr>
              <a:buSzPct val="25000"/>
              <a:buFont typeface="Arial"/>
              <a:buNone/>
            </a:pPr>
            <a:r>
              <a:rPr b="0" baseline="0" i="0" lang="en-US" sz="1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--  uses a 21 day sliding window so that correct </a:t>
            </a:r>
            <a:r>
              <a:rPr lang="en-US" sz="1300">
                <a:solidFill>
                  <a:srgbClr val="000000"/>
                </a:solidFill>
              </a:rPr>
              <a:t>climatologies</a:t>
            </a:r>
            <a:r>
              <a:rPr b="0" baseline="0" i="0" lang="en-US" sz="1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are compared for time of year </a:t>
            </a:r>
          </a:p>
          <a:p>
            <a:pPr indent="0" lvl="0" marL="0" marR="0" rtl="0" algn="l">
              <a:lnSpc>
                <a:spcPct val="90000"/>
              </a:lnSpc>
              <a:spcBef>
                <a:spcPts val="260"/>
              </a:spcBef>
              <a:buClr>
                <a:srgbClr val="000000"/>
              </a:buClr>
              <a:buSzPct val="25000"/>
              <a:buFont typeface="Arial"/>
              <a:buNone/>
            </a:pPr>
            <a:r>
              <a:rPr b="0" baseline="0" i="0" lang="en-US" sz="1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--  analysis done grid point by grid point so what is unique for Seattle or Las Vegas is highlight</a:t>
            </a:r>
            <a:r>
              <a:rPr lang="en-US" sz="1300">
                <a:solidFill>
                  <a:srgbClr val="000000"/>
                </a:solidFill>
              </a:rPr>
              <a:t>ed</a:t>
            </a:r>
          </a:p>
          <a:p>
            <a:pPr indent="0" lvl="0" marL="0" marR="0" rtl="0" algn="l">
              <a:lnSpc>
                <a:spcPct val="90000"/>
              </a:lnSpc>
              <a:spcBef>
                <a:spcPts val="260"/>
              </a:spcBef>
              <a:buClr>
                <a:srgbClr val="000000"/>
              </a:buClr>
              <a:buSzPct val="25000"/>
              <a:buFont typeface="Arial"/>
              <a:buNone/>
            </a:pPr>
            <a:r>
              <a:rPr b="0" baseline="0" i="0" lang="en-US" sz="1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--  results provided in three different ways – standard deviation, return interval  percentile</a:t>
            </a:r>
          </a:p>
          <a:p>
            <a:pPr indent="0" lvl="0" marL="0" marR="0" rtl="0" algn="l">
              <a:lnSpc>
                <a:spcPct val="90000"/>
              </a:lnSpc>
              <a:spcBef>
                <a:spcPts val="260"/>
              </a:spcBef>
              <a:buClr>
                <a:srgbClr val="000000"/>
              </a:buClr>
              <a:buSzPct val="25000"/>
              <a:buFont typeface="Arial"/>
              <a:buNone/>
            </a:pPr>
            <a:r>
              <a:rPr b="0" baseline="0" i="0" lang="en-US" sz="1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--  includes training and verification </a:t>
            </a:r>
          </a:p>
          <a:p>
            <a:pPr indent="0" lvl="0" marL="0" marR="0" rtl="0" algn="l">
              <a:lnSpc>
                <a:spcPct val="90000"/>
              </a:lnSpc>
              <a:spcBef>
                <a:spcPts val="26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26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26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26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26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26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64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5" name="Shape 10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7349" y="3844500"/>
            <a:ext cx="3301499" cy="278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Shape 10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57024" y="3844499"/>
            <a:ext cx="3650099" cy="282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rgbClr val="000000"/>
              </a:buClr>
              <a:buSzPct val="25000"/>
              <a:buFont typeface="Calibri"/>
              <a:buNone/>
            </a:pPr>
            <a:r>
              <a:rPr b="0" baseline="0" i="0" lang="en-US" sz="252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are the priority research questions that need to be answered to advance seasonal forecast skill for western watersheds?</a:t>
            </a:r>
          </a:p>
        </p:txBody>
      </p:sp>
      <p:sp>
        <p:nvSpPr>
          <p:cNvPr id="112" name="Shape 112"/>
          <p:cNvSpPr txBox="1"/>
          <p:nvPr>
            <p:ph idx="1" type="body"/>
          </p:nvPr>
        </p:nvSpPr>
        <p:spPr>
          <a:xfrm>
            <a:off x="457200" y="1524000"/>
            <a:ext cx="8229600" cy="29717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SzPct val="101818"/>
              <a:buFont typeface="Arial"/>
              <a:buChar char="•"/>
            </a:pPr>
            <a:r>
              <a:rPr b="0" baseline="0" i="0" lang="en-US" sz="224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Tom </a:t>
            </a:r>
            <a:r>
              <a:rPr lang="en-US" sz="2240"/>
              <a:t>Hamill</a:t>
            </a:r>
            <a:r>
              <a:rPr b="0" baseline="0" i="0" lang="en-US" sz="224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(OAR) has written a number of papers and proposals showing how this can be done.   Working on National Blend of Models to improve POP and QPF </a:t>
            </a:r>
          </a:p>
          <a:p>
            <a:pPr indent="-228600" lvl="2" marL="1143000" marR="0" rtl="0" algn="l">
              <a:lnSpc>
                <a:spcPct val="80000"/>
              </a:lnSpc>
              <a:spcBef>
                <a:spcPts val="336"/>
              </a:spcBef>
              <a:buClr>
                <a:schemeClr val="accent1"/>
              </a:buClr>
              <a:buSzPct val="98764"/>
              <a:buFont typeface="Arial"/>
              <a:buChar char="•"/>
            </a:pPr>
            <a:r>
              <a:rPr b="0" baseline="0" i="0" lang="en-US" sz="1679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http://www.mdl.nws.noaa.gov/~blend/blender.prototype.php</a:t>
            </a:r>
          </a:p>
          <a:p>
            <a:pPr indent="0" lvl="0" marL="0" marR="0" rtl="0" algn="l">
              <a:lnSpc>
                <a:spcPct val="80000"/>
              </a:lnSpc>
              <a:spcBef>
                <a:spcPts val="448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0" baseline="0" i="0" lang="en-US" sz="224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</a:p>
          <a:p>
            <a:pPr indent="-342900" lvl="0" marL="342900" marR="0" rtl="0" algn="l">
              <a:lnSpc>
                <a:spcPct val="80000"/>
              </a:lnSpc>
              <a:spcBef>
                <a:spcPts val="448"/>
              </a:spcBef>
              <a:buClr>
                <a:schemeClr val="dk1"/>
              </a:buClr>
              <a:buSzPct val="101818"/>
              <a:buFont typeface="Arial"/>
              <a:buChar char="•"/>
            </a:pPr>
            <a:r>
              <a:rPr b="0" baseline="0" i="0" lang="en-US" sz="224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Some of the recent OAR work   -- figure 3 which shows the shifted probability curves is another approach that has the potential to be very useful.</a:t>
            </a:r>
          </a:p>
          <a:p>
            <a:pPr indent="-228600" lvl="2" marL="1143000" marR="0" rtl="0" algn="l">
              <a:lnSpc>
                <a:spcPct val="80000"/>
              </a:lnSpc>
              <a:spcBef>
                <a:spcPts val="336"/>
              </a:spcBef>
              <a:buClr>
                <a:schemeClr val="dk1"/>
              </a:buClr>
              <a:buSzPct val="98764"/>
              <a:buFont typeface="Arial"/>
              <a:buChar char="•"/>
            </a:pPr>
            <a:r>
              <a:rPr b="0" baseline="0" i="0" lang="en-US" sz="1679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http://cpo.noaa.gov/sites/cpo/MAPP/Task%20Forces/DTF/ensocaliforniadrought/what_can_california_expect_FINAL3.pdf</a:t>
            </a:r>
            <a:r>
              <a:rPr b="0" baseline="0" i="0" lang="en-US" sz="167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</a:p>
          <a:p>
            <a:pPr indent="-200660" lvl="0" marL="342900" marR="0" rtl="0" algn="l">
              <a:lnSpc>
                <a:spcPct val="80000"/>
              </a:lnSpc>
              <a:spcBef>
                <a:spcPts val="448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224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3" name="Shape 1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76000" y="4658725"/>
            <a:ext cx="1838099" cy="2149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0" baseline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What are the strengths and weaknesses of the white paper as currently presented?</a:t>
            </a:r>
          </a:p>
        </p:txBody>
      </p:sp>
      <p:sp>
        <p:nvSpPr>
          <p:cNvPr id="119" name="Shape 119"/>
          <p:cNvSpPr txBox="1"/>
          <p:nvPr>
            <p:ph idx="1" type="body"/>
          </p:nvPr>
        </p:nvSpPr>
        <p:spPr>
          <a:xfrm>
            <a:off x="457200" y="17526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b="0" baseline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major weakness is the reliance on traditional climate indices like El-Nino and the analog approach to forecasting.</a:t>
            </a:r>
          </a:p>
          <a:p>
            <a:pPr indent="-215900" lvl="0" marL="342900" marR="0" rtl="0" algn="l">
              <a:lnSpc>
                <a:spcPct val="80000"/>
              </a:lnSpc>
              <a:spcBef>
                <a:spcPts val="40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8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b="0" baseline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It is time to move scientifically to the next level and incorporate improved ensemble post processing techniques  to “draw forecast signals” out of the climate models. </a:t>
            </a:r>
            <a:r>
              <a:rPr lang="en-US" sz="2000">
                <a:latin typeface="Arial"/>
                <a:ea typeface="Arial"/>
                <a:cs typeface="Arial"/>
                <a:sym typeface="Arial"/>
              </a:rPr>
              <a:t>S</a:t>
            </a:r>
            <a:r>
              <a:rPr b="0" baseline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pecifically identify forecast regimes that produce significant (from a climat</a:t>
            </a:r>
            <a:r>
              <a:rPr lang="en-US" sz="2000">
                <a:latin typeface="Arial"/>
                <a:ea typeface="Arial"/>
                <a:cs typeface="Arial"/>
                <a:sym typeface="Arial"/>
              </a:rPr>
              <a:t>e/model</a:t>
            </a:r>
            <a:r>
              <a:rPr b="0" baseline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normal perspective) departures from the local climatological normal that communities have adapted to.     </a:t>
            </a:r>
          </a:p>
          <a:p>
            <a:pPr indent="-215900" lvl="0" marL="342900" marR="0" rtl="0" algn="l">
              <a:lnSpc>
                <a:spcPct val="80000"/>
              </a:lnSpc>
              <a:spcBef>
                <a:spcPts val="40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8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Radical idea: Flesh out ‘number of days with precip in the top 10%’ or ‘extended periods of snow level deviations from normal’ and really think outside the box rather than making simple adjustments to the current 3 month precip/temp deviations from average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