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slideLayouts/slideLayout21.xml" ContentType="application/vnd.openxmlformats-officedocument.presentationml.slideLayout+xml"/>
  <Override PartName="/ppt/theme/theme9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0.xml" ContentType="application/vnd.openxmlformats-officedocument.theme+xml"/>
  <Override PartName="/ppt/slideLayouts/slideLayout24.xml" ContentType="application/vnd.openxmlformats-officedocument.presentationml.slideLayout+xml"/>
  <Override PartName="/ppt/theme/theme11.xml" ContentType="application/vnd.openxmlformats-officedocument.theme+xml"/>
  <Override PartName="/ppt/slideLayouts/slideLayout25.xml" ContentType="application/vnd.openxmlformats-officedocument.presentationml.slideLayout+xml"/>
  <Override PartName="/ppt/theme/theme12.xml" ContentType="application/vnd.openxmlformats-officedocument.theme+xml"/>
  <Override PartName="/ppt/slideLayouts/slideLayout26.xml" ContentType="application/vnd.openxmlformats-officedocument.presentationml.slideLayout+xml"/>
  <Override PartName="/ppt/theme/theme13.xml" ContentType="application/vnd.openxmlformats-officedocument.theme+xml"/>
  <Override PartName="/ppt/slideLayouts/slideLayout27.xml" ContentType="application/vnd.openxmlformats-officedocument.presentationml.slideLayout+xml"/>
  <Override PartName="/ppt/theme/theme14.xml" ContentType="application/vnd.openxmlformats-officedocument.theme+xml"/>
  <Override PartName="/ppt/slideLayouts/slideLayout28.xml" ContentType="application/vnd.openxmlformats-officedocument.presentationml.slideLayout+xml"/>
  <Override PartName="/ppt/theme/theme15.xml" ContentType="application/vnd.openxmlformats-officedocument.theme+xml"/>
  <Override PartName="/ppt/slideLayouts/slideLayout29.xml" ContentType="application/vnd.openxmlformats-officedocument.presentationml.slideLayout+xml"/>
  <Override PartName="/ppt/theme/theme16.xml" ContentType="application/vnd.openxmlformats-officedocument.theme+xml"/>
  <Override PartName="/ppt/slideLayouts/slideLayout30.xml" ContentType="application/vnd.openxmlformats-officedocument.presentationml.slideLayout+xml"/>
  <Override PartName="/ppt/theme/theme17.xml" ContentType="application/vnd.openxmlformats-officedocument.theme+xml"/>
  <Override PartName="/ppt/slideLayouts/slideLayout31.xml" ContentType="application/vnd.openxmlformats-officedocument.presentationml.slideLayout+xml"/>
  <Override PartName="/ppt/theme/theme18.xml" ContentType="application/vnd.openxmlformats-officedocument.theme+xml"/>
  <Override PartName="/ppt/slideLayouts/slideLayout32.xml" ContentType="application/vnd.openxmlformats-officedocument.presentationml.slideLayout+xml"/>
  <Override PartName="/ppt/theme/theme19.xml" ContentType="application/vnd.openxmlformats-officedocument.theme+xml"/>
  <Override PartName="/ppt/slideLayouts/slideLayout33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  <p:sldMasterId id="2147483805" r:id="rId2"/>
    <p:sldMasterId id="2147483807" r:id="rId3"/>
    <p:sldMasterId id="2147483809" r:id="rId4"/>
    <p:sldMasterId id="2147483811" r:id="rId5"/>
    <p:sldMasterId id="2147483813" r:id="rId6"/>
    <p:sldMasterId id="2147483815" r:id="rId7"/>
    <p:sldMasterId id="2147483817" r:id="rId8"/>
    <p:sldMasterId id="2147483819" r:id="rId9"/>
    <p:sldMasterId id="2147483821" r:id="rId10"/>
    <p:sldMasterId id="2147483824" r:id="rId11"/>
    <p:sldMasterId id="2147483827" r:id="rId12"/>
    <p:sldMasterId id="2147483829" r:id="rId13"/>
    <p:sldMasterId id="2147483831" r:id="rId14"/>
    <p:sldMasterId id="2147483833" r:id="rId15"/>
    <p:sldMasterId id="2147483835" r:id="rId16"/>
    <p:sldMasterId id="2147483837" r:id="rId17"/>
    <p:sldMasterId id="2147483839" r:id="rId18"/>
    <p:sldMasterId id="2147483845" r:id="rId19"/>
    <p:sldMasterId id="2147483847" r:id="rId20"/>
  </p:sldMasterIdLst>
  <p:notesMasterIdLst>
    <p:notesMasterId r:id="rId50"/>
  </p:notesMasterIdLst>
  <p:handoutMasterIdLst>
    <p:handoutMasterId r:id="rId51"/>
  </p:handoutMasterIdLst>
  <p:sldIdLst>
    <p:sldId id="344" r:id="rId21"/>
    <p:sldId id="409" r:id="rId22"/>
    <p:sldId id="396" r:id="rId23"/>
    <p:sldId id="397" r:id="rId24"/>
    <p:sldId id="416" r:id="rId25"/>
    <p:sldId id="435" r:id="rId26"/>
    <p:sldId id="441" r:id="rId27"/>
    <p:sldId id="442" r:id="rId28"/>
    <p:sldId id="443" r:id="rId29"/>
    <p:sldId id="444" r:id="rId30"/>
    <p:sldId id="417" r:id="rId31"/>
    <p:sldId id="445" r:id="rId32"/>
    <p:sldId id="446" r:id="rId33"/>
    <p:sldId id="438" r:id="rId34"/>
    <p:sldId id="426" r:id="rId35"/>
    <p:sldId id="457" r:id="rId36"/>
    <p:sldId id="450" r:id="rId37"/>
    <p:sldId id="412" r:id="rId38"/>
    <p:sldId id="448" r:id="rId39"/>
    <p:sldId id="439" r:id="rId40"/>
    <p:sldId id="440" r:id="rId41"/>
    <p:sldId id="451" r:id="rId42"/>
    <p:sldId id="452" r:id="rId43"/>
    <p:sldId id="453" r:id="rId44"/>
    <p:sldId id="454" r:id="rId45"/>
    <p:sldId id="455" r:id="rId46"/>
    <p:sldId id="458" r:id="rId47"/>
    <p:sldId id="461" r:id="rId48"/>
    <p:sldId id="462" r:id="rId49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1DB6266-53EA-427F-9629-B4CEB903BB6B}">
          <p14:sldIdLst>
            <p14:sldId id="344"/>
            <p14:sldId id="409"/>
            <p14:sldId id="396"/>
            <p14:sldId id="397"/>
            <p14:sldId id="416"/>
            <p14:sldId id="435"/>
            <p14:sldId id="441"/>
            <p14:sldId id="442"/>
            <p14:sldId id="443"/>
            <p14:sldId id="444"/>
            <p14:sldId id="417"/>
            <p14:sldId id="445"/>
            <p14:sldId id="446"/>
            <p14:sldId id="438"/>
            <p14:sldId id="426"/>
            <p14:sldId id="457"/>
            <p14:sldId id="450"/>
            <p14:sldId id="412"/>
            <p14:sldId id="448"/>
            <p14:sldId id="439"/>
            <p14:sldId id="440"/>
            <p14:sldId id="451"/>
            <p14:sldId id="452"/>
            <p14:sldId id="453"/>
            <p14:sldId id="454"/>
            <p14:sldId id="455"/>
            <p14:sldId id="458"/>
            <p14:sldId id="461"/>
            <p14:sldId id="4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FFF"/>
    <a:srgbClr val="9EEAFF"/>
    <a:srgbClr val="E4F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8" autoAdjust="0"/>
    <p:restoredTop sz="78261" autoAdjust="0"/>
  </p:normalViewPr>
  <p:slideViewPr>
    <p:cSldViewPr snapToGrid="0" snapToObjects="1">
      <p:cViewPr varScale="1">
        <p:scale>
          <a:sx n="66" d="100"/>
          <a:sy n="66" d="100"/>
        </p:scale>
        <p:origin x="-20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8" Type="http://schemas.openxmlformats.org/officeDocument/2006/relationships/slideMaster" Target="slideMasters/slideMaster8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>
              <a:defRPr sz="1200"/>
            </a:lvl1pPr>
          </a:lstStyle>
          <a:p>
            <a:fld id="{4EF13492-B95E-4ACB-85D4-12C595E1D63B}" type="datetimeFigureOut">
              <a:rPr lang="en-US" smtClean="0"/>
              <a:t>12/14/2015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>
              <a:defRPr sz="1200"/>
            </a:lvl1pPr>
          </a:lstStyle>
          <a:p>
            <a:fld id="{F268AA53-0D7C-461D-84D1-816B056F990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97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23AFCAB-A109-475D-8D09-A66137962F54}" type="datetimeFigureOut">
              <a:rPr lang="en-US"/>
              <a:pPr>
                <a:defRPr/>
              </a:pPr>
              <a:t>12/14/2015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5325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3" tIns="46477" rIns="92953" bIns="4647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3" tIns="46477" rIns="92953" bIns="4647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953" tIns="46477" rIns="92953" bIns="4647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AF26029-B14C-427D-8130-89DEBBCC4E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669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1575" y="695325"/>
            <a:ext cx="4641850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73B0ACE-917C-4E3C-A7BF-C46F4E66E12A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684213"/>
            <a:ext cx="5000625" cy="3502025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8188" indent="-282575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063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088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4700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19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91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63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35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077962-589E-420D-A21E-924CBFA3E05F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3891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712" tIns="45856" rIns="91712" bIns="45856"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8188" indent="-282575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063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088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4700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19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91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63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35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842B042-5DD5-4929-87B7-17280BE2319D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24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712" tIns="45856" rIns="91712" bIns="45856"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8188" indent="-282575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063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088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4700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19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91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63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35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28498D-D9B9-4F3D-9EBE-A01F232D77E4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25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09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712" tIns="45856" rIns="91712" bIns="45856"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8188" indent="-282575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063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088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4700" indent="-227013" defTabSz="9032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19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91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63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3500" indent="-227013" defTabSz="9032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6227A54-5EE9-4DDC-A10A-EAA311FDE251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26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19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712" tIns="45856" rIns="91712" bIns="45856"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1575" y="695325"/>
            <a:ext cx="4641850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F26029-B14C-427D-8130-89DEBBCC4EC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9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1167" indent="-2850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0257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360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2462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08565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4668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0770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76873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D3486D7-A9D3-496B-BDE3-B574F9105E5C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dirty="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84213"/>
            <a:ext cx="4667250" cy="3500437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650" y="4413562"/>
            <a:ext cx="5121701" cy="418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 dirty="0" smtClean="0">
                <a:latin typeface="Arial" pitchFamily="34" charset="0"/>
              </a:rPr>
              <a:t>What is the mission of the CPC?</a:t>
            </a:r>
          </a:p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1167" indent="-2850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0257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360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2462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08565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4668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0770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76873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A1B05D-15B9-4078-B140-7BEF3312FA9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955953" y="8817612"/>
            <a:ext cx="3027466" cy="46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48" tIns="46475" rIns="92948" bIns="46475" anchor="b"/>
          <a:lstStyle>
            <a:lvl1pPr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1C51EE-444E-4590-9270-4727DCC2912B}" type="slidenum">
              <a:rPr lang="en-US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5325"/>
            <a:ext cx="4643438" cy="34829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650" y="4410392"/>
            <a:ext cx="5121701" cy="41773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48" tIns="46475" rIns="92948" bIns="46475"/>
          <a:lstStyle/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38188" indent="-282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350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8908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4470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019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591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163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73500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298181B-1FC9-4F2D-8F3F-7BDE79C03E1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955926" y="8816661"/>
            <a:ext cx="3027874" cy="46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13" tIns="46307" rIns="92613" bIns="46307" anchor="b"/>
          <a:lstStyle>
            <a:lvl1pPr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DE0D858-AB6C-4EE9-9993-1F69387DC9FE}" type="slidenum">
              <a:rPr lang="en-US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5325"/>
            <a:ext cx="4645025" cy="3482975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13" tIns="46307" rIns="92613" bIns="46307"/>
          <a:lstStyle/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1575" y="695325"/>
            <a:ext cx="4641850" cy="3481388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</a:rPr>
              <a:t>+ Please provide a brief overview of current missions, models, products, etc.</a:t>
            </a:r>
            <a:br>
              <a:rPr lang="en-US" altLang="en-US" dirty="0" smtClean="0">
                <a:latin typeface="Arial" pitchFamily="34" charset="0"/>
              </a:rPr>
            </a:br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2962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1167" indent="-285064" algn="l" defTabSz="92962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0257" indent="-228051" algn="l" defTabSz="92962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6360" indent="-228051" algn="l" defTabSz="92962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2462" indent="-228051" algn="l" defTabSz="92962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08565" indent="-228051" defTabSz="9296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64668" indent="-228051" defTabSz="9296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0770" indent="-228051" defTabSz="9296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76873" indent="-228051" defTabSz="9296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67ED981-8A97-43F8-A84A-8BA584B0C392}" type="slidenum">
              <a:rPr lang="en-US" altLang="en-US" smtClean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3B86CBD-0DE3-45F3-A2A2-CEBB3CB4C7E4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84213"/>
            <a:ext cx="4670425" cy="350202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1167" indent="-2850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0257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360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2462" indent="-2280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08565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4668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0770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76873" indent="-22805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A1B05D-15B9-4078-B140-7BEF3312FA9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 dirty="0" smtClean="0">
              <a:solidFill>
                <a:srgbClr val="000000"/>
              </a:solidFill>
            </a:endParaRP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955953" y="8817612"/>
            <a:ext cx="3027466" cy="46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48" tIns="46475" rIns="92948" bIns="46475" anchor="b"/>
          <a:lstStyle>
            <a:lvl1pPr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28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1C51EE-444E-4590-9270-4727DCC2912B}" type="slidenum">
              <a:rPr lang="en-US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5325"/>
            <a:ext cx="4643438" cy="3482975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650" y="4410392"/>
            <a:ext cx="5121701" cy="41773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48" tIns="46475" rIns="92948" bIns="46475"/>
          <a:lstStyle/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487446B-D203-4C47-9F01-790878CB1C17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84213"/>
            <a:ext cx="4670425" cy="35020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14C40-6317-4BA3-A73E-5C9017F09D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139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C3BD7-6102-4DA4-993D-785E1B1CAC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0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E0684-BE47-49C9-829F-F26635D93A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666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6172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0F9A7-B3AF-4795-A1C5-37A5A57611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954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6172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E5E24-E948-4F1F-8B93-B95ADC31AE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94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2508-FE4C-4DA6-8AF9-CA6EEA0A46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2210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2508-FE4C-4DA6-8AF9-CA6EEA0A46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2210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2508-FE4C-4DA6-8AF9-CA6EEA0A46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2210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6B4BA-A180-1F49-906F-C217892623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7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6B4BA-A180-1F49-906F-C217892623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7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6B4BA-A180-1F49-906F-C217892623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6B4BA-A180-1F49-906F-C2178926231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7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F850-B8F0-7F43-A5B0-B2838D2019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0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3F850-B8F0-7F43-A5B0-B2838D2019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07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381DC-062C-4899-BC96-53690D7F6DBB}" type="datetimeFigureOut">
              <a:rPr lang="en-US"/>
              <a:pPr>
                <a:defRPr/>
              </a:pPr>
              <a:t>12/14/2015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CAF8C-8051-49A5-A94C-E266F7079A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460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D1986-320E-427F-A6EA-D79F244986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056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73019-EDD7-4406-B673-C68B3F837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329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8E9D5-C085-4B3A-B8FB-38EBA89090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5582-2CEC-4A64-B77E-91A77772A1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01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15CC2-B711-4296-AF98-8D82BD9D266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5131" y="1676400"/>
            <a:ext cx="4260669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5" y="1676400"/>
            <a:ext cx="4269377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5E09F-4E25-482E-B5B2-43CE59E132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0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DAB9C-2FCD-4969-A3D1-EF12DEF6D1F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3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81C34-A937-494D-8E92-B5BA569AE3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17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D1986-320E-427F-A6EA-D79F244986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0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02A42-AE50-43E7-AC6F-95B7A920D4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3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3C89C-3AD8-443F-82C9-EF476338EF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03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0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0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  <a:cs typeface="+mn-cs"/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  <a:cs typeface="+mn-cs"/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2" y="225428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2638E9D5-C085-4B3A-B8FB-38EBA890900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9EAC5582-2CEC-4A64-B77E-91A77772A1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27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304800" y="328273"/>
            <a:ext cx="8532813" cy="6198054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  <a:latin typeface="Verdana"/>
              <a:ea typeface="MS PGothic" pitchFamily="34" charset="-128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7018"/>
            <a:ext cx="8183562" cy="1049451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679"/>
            <a:ext cx="8183562" cy="418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312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312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312"/>
            <a:ext cx="457200" cy="3656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</a:defRPr>
            </a:lvl1pPr>
          </a:lstStyle>
          <a:p>
            <a:pPr defTabSz="914400">
              <a:defRPr/>
            </a:pPr>
            <a:fld id="{2B3E3DCE-75F7-4A1B-8E58-12AD28FF588B}" type="slidenum">
              <a:rPr lang="en-US" altLang="en-US">
                <a:latin typeface="Times New Roman" pitchFamily="18" charset="0"/>
                <a:ea typeface="MS PGothic" pitchFamily="34" charset="-128"/>
                <a:cs typeface="+mn-cs"/>
              </a:rPr>
              <a:pPr defTabSz="914400">
                <a:defRPr/>
              </a:pPr>
              <a:t>‹#›</a:t>
            </a:fld>
            <a:endParaRPr lang="en-US" altLang="en-US" dirty="0"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o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192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defTabSz="914400">
              <a:defRPr/>
            </a:pPr>
            <a:r>
              <a:rPr lang="en-US" dirty="0">
                <a:solidFill>
                  <a:srgbClr val="000000"/>
                </a:solidFill>
              </a:rPr>
              <a:t>January 5, 2006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defTabSz="914400">
              <a:defRPr/>
            </a:pPr>
            <a:fld id="{B273C5B0-5401-4BB4-9480-96531510DE91}" type="slidenum">
              <a:rPr lang="en-US">
                <a:solidFill>
                  <a:srgbClr val="000000"/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228600" y="1524000"/>
            <a:ext cx="86868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33" name="Picture 10" descr="NOA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254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6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304800" y="328273"/>
            <a:ext cx="8532813" cy="6198054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  <a:latin typeface="Verdana"/>
              <a:ea typeface="MS PGothic" pitchFamily="34" charset="-128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7018"/>
            <a:ext cx="8183562" cy="1049451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679"/>
            <a:ext cx="8183562" cy="418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312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312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312"/>
            <a:ext cx="457200" cy="3656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</a:defRPr>
            </a:lvl1pPr>
          </a:lstStyle>
          <a:p>
            <a:pPr defTabSz="914400">
              <a:defRPr/>
            </a:pPr>
            <a:fld id="{2B3E3DCE-75F7-4A1B-8E58-12AD28FF588B}" type="slidenum">
              <a:rPr lang="en-US" altLang="en-US">
                <a:latin typeface="Times New Roman" pitchFamily="18" charset="0"/>
                <a:ea typeface="MS PGothic" pitchFamily="34" charset="-128"/>
                <a:cs typeface="+mn-cs"/>
              </a:rPr>
              <a:pPr defTabSz="914400">
                <a:defRPr/>
              </a:pPr>
              <a:t>‹#›</a:t>
            </a:fld>
            <a:endParaRPr lang="en-US" altLang="en-US" dirty="0"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304800" y="328273"/>
            <a:ext cx="8532813" cy="6198054"/>
          </a:xfrm>
          <a:prstGeom prst="roundRect">
            <a:avLst>
              <a:gd name="adj" fmla="val 2079"/>
            </a:avLst>
          </a:prstGeom>
          <a:gradFill rotWithShape="1">
            <a:gsLst>
              <a:gs pos="0">
                <a:srgbClr val="FFFFFF"/>
              </a:gs>
              <a:gs pos="98000">
                <a:srgbClr val="FFFFFF"/>
              </a:gs>
              <a:gs pos="99055">
                <a:srgbClr val="F7F7F7"/>
              </a:gs>
              <a:gs pos="100000">
                <a:srgbClr val="DADADA"/>
              </a:gs>
            </a:gsLst>
            <a:lin ang="5400000" scaled="1"/>
          </a:gradFill>
          <a:ln w="2000" cap="rnd">
            <a:solidFill>
              <a:srgbClr val="A4A3A3"/>
            </a:solidFill>
            <a:round/>
            <a:headEnd/>
            <a:tailEnd/>
          </a:ln>
          <a:effectLst>
            <a:outerShdw blurRad="76200" dist="50800" dir="5400000" algn="tl" rotWithShape="0">
              <a:srgbClr val="808080">
                <a:alpha val="25000"/>
              </a:srgbClr>
            </a:outerShdw>
          </a:effectLst>
        </p:spPr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  <a:latin typeface="Verdana"/>
              <a:ea typeface="MS PGothic" pitchFamily="34" charset="-128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7018"/>
            <a:ext cx="8183562" cy="1049451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679"/>
            <a:ext cx="8183562" cy="418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311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311"/>
            <a:ext cx="2286000" cy="365691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extLst/>
          </a:lstStyle>
          <a:p>
            <a:pPr defTabSz="914400">
              <a:defRPr/>
            </a:pPr>
            <a:endParaRPr lang="en-US" dirty="0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311"/>
            <a:ext cx="457200" cy="3656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A7A399"/>
                </a:solidFill>
              </a:defRPr>
            </a:lvl1pPr>
          </a:lstStyle>
          <a:p>
            <a:pPr defTabSz="914400">
              <a:defRPr/>
            </a:pPr>
            <a:fld id="{2B3E3DCE-75F7-4A1B-8E58-12AD28FF588B}" type="slidenum">
              <a:rPr lang="en-US" altLang="en-US">
                <a:latin typeface="Times New Roman" pitchFamily="18" charset="0"/>
                <a:ea typeface="MS PGothic" pitchFamily="34" charset="-128"/>
                <a:cs typeface="+mn-cs"/>
              </a:rPr>
              <a:pPr defTabSz="914400">
                <a:defRPr/>
              </a:pPr>
              <a:t>‹#›</a:t>
            </a:fld>
            <a:endParaRPr lang="en-US" altLang="en-US" dirty="0"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8C2AE01-F77B-9440-81F7-E6F0D8D195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12/14/2015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5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oaanews.noaa.gov/stories2007/images/2007hurricaneupdateb.jpg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 smtClean="0"/>
              <a:t>Seasonal Climate Forecasting</a:t>
            </a:r>
            <a:r>
              <a:rPr lang="en-US" sz="2400" smtClean="0"/>
              <a:t>: </a:t>
            </a:r>
            <a:r>
              <a:rPr lang="en-US" sz="2400" smtClean="0"/>
              <a:t>Background, </a:t>
            </a:r>
            <a:r>
              <a:rPr lang="en-US" sz="2400" dirty="0" smtClean="0"/>
              <a:t>Current State, and Prospects for Future Improvement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David DeWitt (with contributions from CPC Staff)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1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3377" y="70558"/>
            <a:ext cx="76591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Long-Range Forecast Skill through Averaging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519446"/>
            <a:ext cx="922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Figure from Mike Tippett </a:t>
            </a:r>
            <a:r>
              <a:rPr lang="en-US" sz="1400" dirty="0" smtClean="0">
                <a:solidFill>
                  <a:prstClr val="black"/>
                </a:solidFill>
                <a:latin typeface="Calibri"/>
                <a:cs typeface="+mn-cs"/>
              </a:rPr>
              <a:t>(Tippett et al., 2015 “Extended Range forecasts of areal averaged Saudi Arabia rainfall”)</a:t>
            </a:r>
            <a:endParaRPr lang="en-US" sz="1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033" name="Picture 9" descr="C:\Users\Michelle.LHeureux\Documents\spr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r="50946" b="50000"/>
          <a:stretch/>
        </p:blipFill>
        <p:spPr bwMode="auto">
          <a:xfrm>
            <a:off x="2463800" y="2231571"/>
            <a:ext cx="4154311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77001" y="1487269"/>
            <a:ext cx="1905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FF"/>
                </a:solidFill>
              </a:rPr>
              <a:t>Length of Time Average (in days)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096001" y="2133600"/>
            <a:ext cx="1066800" cy="700759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6200" y="685800"/>
            <a:ext cx="8991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prstClr val="black"/>
                </a:solidFill>
                <a:latin typeface="Calibri"/>
                <a:cs typeface="+mn-cs"/>
              </a:rPr>
              <a:t>At longer leads, there is generally more skill using 30 day average than using 1 day average.  </a:t>
            </a:r>
            <a:endParaRPr lang="en-US" sz="22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5424944" y="3853935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cs typeface="+mn-cs"/>
              </a:rPr>
              <a:t>Correlation (Spearman’s)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0428" y="1752600"/>
            <a:ext cx="36793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u="sng" dirty="0" smtClean="0">
                <a:solidFill>
                  <a:prstClr val="black"/>
                </a:solidFill>
                <a:latin typeface="Calibri"/>
                <a:cs typeface="+mn-cs"/>
              </a:rPr>
              <a:t>CFSv2 model prediction of Saudi Arabian rainfall anomalies</a:t>
            </a:r>
            <a:endParaRPr lang="en-US" sz="1600" u="sng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438401" y="2590800"/>
            <a:ext cx="0" cy="2971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28800" y="2286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Calibri"/>
                <a:cs typeface="+mn-cs"/>
              </a:rPr>
              <a:t>Good Skill</a:t>
            </a:r>
            <a:endParaRPr lang="en-US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92300" y="5334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Calibri"/>
                <a:cs typeface="+mn-cs"/>
              </a:rPr>
              <a:t>Poor Skill</a:t>
            </a:r>
            <a:endParaRPr lang="en-US" dirty="0">
              <a:solidFill>
                <a:srgbClr val="FF000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0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10"/>
          <p:cNvSpPr>
            <a:spLocks noChangeArrowheads="1"/>
          </p:cNvSpPr>
          <p:nvPr/>
        </p:nvSpPr>
        <p:spPr bwMode="auto">
          <a:xfrm>
            <a:off x="71438" y="76200"/>
            <a:ext cx="1295400" cy="13081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800" dirty="0">
              <a:solidFill>
                <a:srgbClr val="000000"/>
              </a:solidFill>
            </a:endParaRPr>
          </a:p>
        </p:txBody>
      </p:sp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771526" y="76204"/>
            <a:ext cx="7610475" cy="347663"/>
          </a:xfrm>
          <a:prstGeom prst="rect">
            <a:avLst/>
          </a:prstGeom>
          <a:solidFill>
            <a:srgbClr val="6C9B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91430" rIns="91430" bIns="9143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215A9F"/>
                </a:solidFill>
                <a:latin typeface="Trebuchet MS" pitchFamily="34" charset="0"/>
              </a:rPr>
              <a:t>N A T I O N A L   O C E A N I C   A N D   A T M O S P H E R I C   A D M I N I S T R A T I O N</a:t>
            </a:r>
          </a:p>
        </p:txBody>
      </p:sp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771526" y="457200"/>
            <a:ext cx="7686675" cy="914400"/>
          </a:xfrm>
          <a:prstGeom prst="rect">
            <a:avLst/>
          </a:prstGeom>
          <a:solidFill>
            <a:srgbClr val="215A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2" tIns="73144" rIns="36572" bIns="36572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800" dirty="0">
              <a:solidFill>
                <a:srgbClr val="000000"/>
              </a:solidFill>
            </a:endParaRPr>
          </a:p>
        </p:txBody>
      </p:sp>
      <p:grpSp>
        <p:nvGrpSpPr>
          <p:cNvPr id="8197" name="Group 16"/>
          <p:cNvGrpSpPr>
            <a:grpSpLocks/>
          </p:cNvGrpSpPr>
          <p:nvPr/>
        </p:nvGrpSpPr>
        <p:grpSpPr bwMode="auto">
          <a:xfrm>
            <a:off x="7758113" y="76200"/>
            <a:ext cx="1314450" cy="1314450"/>
            <a:chOff x="72" y="84"/>
            <a:chExt cx="828" cy="828"/>
          </a:xfrm>
        </p:grpSpPr>
        <p:sp>
          <p:nvSpPr>
            <p:cNvPr id="8204" name="Oval 14"/>
            <p:cNvSpPr>
              <a:spLocks noChangeAspect="1" noChangeArrowheads="1"/>
            </p:cNvSpPr>
            <p:nvPr/>
          </p:nvSpPr>
          <p:spPr bwMode="auto">
            <a:xfrm>
              <a:off x="72" y="84"/>
              <a:ext cx="828" cy="82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800" dirty="0">
                <a:solidFill>
                  <a:srgbClr val="000000"/>
                </a:solidFill>
              </a:endParaRPr>
            </a:p>
          </p:txBody>
        </p:sp>
        <p:pic>
          <p:nvPicPr>
            <p:cNvPr id="8205" name="Picture 11" descr="NOAA seal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" y="84"/>
              <a:ext cx="828" cy="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198" name="Group 17"/>
          <p:cNvGrpSpPr>
            <a:grpSpLocks/>
          </p:cNvGrpSpPr>
          <p:nvPr/>
        </p:nvGrpSpPr>
        <p:grpSpPr bwMode="auto">
          <a:xfrm>
            <a:off x="87313" y="82553"/>
            <a:ext cx="1295400" cy="1298575"/>
            <a:chOff x="4560" y="3448"/>
            <a:chExt cx="541" cy="536"/>
          </a:xfrm>
        </p:grpSpPr>
        <p:sp>
          <p:nvSpPr>
            <p:cNvPr id="8202" name="Oval 11"/>
            <p:cNvSpPr>
              <a:spLocks noChangeArrowheads="1"/>
            </p:cNvSpPr>
            <p:nvPr/>
          </p:nvSpPr>
          <p:spPr bwMode="auto">
            <a:xfrm>
              <a:off x="4560" y="3448"/>
              <a:ext cx="541" cy="53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800" dirty="0">
                <a:solidFill>
                  <a:srgbClr val="000000"/>
                </a:solidFill>
              </a:endParaRPr>
            </a:p>
          </p:txBody>
        </p:sp>
        <p:pic>
          <p:nvPicPr>
            <p:cNvPr id="820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8" y="3460"/>
              <a:ext cx="520" cy="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9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chemeClr val="bg1"/>
                </a:solidFill>
                <a:latin typeface="Calibri" pitchFamily="34" charset="0"/>
              </a:rPr>
              <a:t>Where does seasonal predictability </a:t>
            </a:r>
            <a:br>
              <a:rPr lang="en-US" altLang="en-US" sz="32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altLang="en-US" sz="3200" b="1" dirty="0" smtClean="0">
                <a:solidFill>
                  <a:schemeClr val="bg1"/>
                </a:solidFill>
                <a:latin typeface="Calibri" pitchFamily="34" charset="0"/>
              </a:rPr>
              <a:t>over the US come from?</a:t>
            </a:r>
            <a:endParaRPr lang="en-US" altLang="en-US" sz="32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20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35800" y="6569078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DEE669D-FC50-4E38-8595-2CED93892499}" type="slidenum">
              <a:rPr lang="en-US" altLang="en-US" sz="1400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dirty="0" smtClean="0">
              <a:latin typeface="Times New Roman" pitchFamily="18" charset="0"/>
            </a:endParaRPr>
          </a:p>
        </p:txBody>
      </p:sp>
      <p:sp>
        <p:nvSpPr>
          <p:cNvPr id="56329" name="Rectangle 16"/>
          <p:cNvSpPr>
            <a:spLocks noChangeArrowheads="1"/>
          </p:cNvSpPr>
          <p:nvPr/>
        </p:nvSpPr>
        <p:spPr bwMode="auto">
          <a:xfrm>
            <a:off x="762000" y="1752603"/>
            <a:ext cx="7467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 eaLnBrk="0" hangingPunct="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Persistent or recurring atmospheric circulation patterns associated  with anomalies in </a:t>
            </a:r>
          </a:p>
          <a:p>
            <a:pPr marL="800100" lvl="1" indent="-342900" algn="l" eaLnBrk="0" hangingPunct="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</a:rPr>
              <a:t>I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nitial </a:t>
            </a: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</a:rPr>
              <a:t>state of the climate 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system </a:t>
            </a:r>
            <a:endParaRPr lang="en-US" sz="24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marL="800100" lvl="1" indent="-342900" algn="l" eaLnBrk="0" hangingPunct="0"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</a:rPr>
              <a:t>B</a:t>
            </a: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oundary conditions</a:t>
            </a:r>
          </a:p>
          <a:p>
            <a:pPr marL="1257300" lvl="2" indent="-342900" eaLnBrk="0" hangingPunct="0"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SST (El-Nino/La Nina is dominant signal) but other modes of SST variability also contribute but are less predictable (western Pacific?)</a:t>
            </a:r>
          </a:p>
          <a:p>
            <a:pPr marL="1257300" lvl="2" indent="-342900" eaLnBrk="0" hangingPunct="0"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Soil moisture</a:t>
            </a:r>
          </a:p>
          <a:p>
            <a:pPr marL="1257300" lvl="2" indent="-342900" eaLnBrk="0" hangingPunct="0"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</a:rPr>
              <a:t>Sea ice</a:t>
            </a:r>
            <a:endParaRPr lang="en-US" sz="24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pPr marL="342900" indent="-342900" eaLnBrk="0" hangingPunct="0"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Major modes of variability including MJO, AO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, NAO,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PNA </a:t>
            </a:r>
          </a:p>
          <a:p>
            <a:pPr marL="342900" indent="-342900" eaLnBrk="0" hangingPunct="0"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Decadal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variability or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trends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914400"/>
            <a:ext cx="4876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Irregular cycle (every 2-7 years) of warm (</a:t>
            </a:r>
            <a:r>
              <a:rPr lang="en-US" sz="2000" b="1" u="sng" dirty="0" smtClean="0">
                <a:solidFill>
                  <a:srgbClr val="FF0000"/>
                </a:solidFill>
                <a:latin typeface="Calibri"/>
                <a:cs typeface="+mn-cs"/>
              </a:rPr>
              <a:t>El Niño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) or cold (</a:t>
            </a:r>
            <a:r>
              <a:rPr lang="en-US" sz="2000" b="1" u="sng" dirty="0" smtClean="0">
                <a:solidFill>
                  <a:srgbClr val="3366FF"/>
                </a:solidFill>
                <a:latin typeface="Calibri"/>
                <a:cs typeface="+mn-cs"/>
              </a:rPr>
              <a:t>La Niña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) conditions in the tropical Pacific Ocean.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Ocean changes occur alongside changes in the tropical atmosphere circulation &amp; rainfall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On average, events last 9-12 months (La Niña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 can persist longer) and peak in strength during N. Hemisphere winter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Is a useful </a:t>
            </a:r>
            <a:r>
              <a:rPr lang="en-US" sz="2000" b="1" u="sng" dirty="0" smtClean="0">
                <a:solidFill>
                  <a:prstClr val="black"/>
                </a:solidFill>
                <a:latin typeface="Calibri"/>
                <a:cs typeface="+mn-cs"/>
              </a:rPr>
              <a:t>predictor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 because it often forms earlier in the year and peaks in the winter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0"/>
            <a:ext cx="84581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What is the El Niño-Southern Oscillation (ENSO)?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990599"/>
            <a:ext cx="4038600" cy="50648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105400" y="736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cs typeface="+mn-cs"/>
              </a:rPr>
              <a:t>Normal Tropical Pacific (ENSO Neutral)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56200" y="34671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  <a:cs typeface="+mn-cs"/>
              </a:rPr>
              <a:t>Warm Tropical Pacific (El Niño)</a:t>
            </a:r>
            <a:endParaRPr lang="en-US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6073914"/>
            <a:ext cx="86868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</a:rPr>
              <a:t>Accurate prediction of El-Nino is a necessary but not sufficient condition for seasonal prediction of precipitation and temperature over the 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81000" y="0"/>
            <a:ext cx="84581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Influence of El Niño on Global Precipitation Anomalies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6844"/>
            <a:ext cx="9144000" cy="58363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" y="6400800"/>
            <a:ext cx="4495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200" b="1" dirty="0" smtClean="0">
                <a:solidFill>
                  <a:prstClr val="black"/>
                </a:solidFill>
                <a:latin typeface="Calibri"/>
                <a:cs typeface="+mn-cs"/>
              </a:rPr>
              <a:t>Map by the IRI/Columbia University </a:t>
            </a:r>
            <a:endParaRPr lang="en-US" sz="22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6197025"/>
            <a:ext cx="3946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Calibri"/>
                <a:cs typeface="+mn-cs"/>
              </a:rPr>
              <a:t>(while not perfect, the colors can be reversed to indicate the impacts for La Niña)</a:t>
            </a:r>
            <a:endParaRPr lang="en-US" sz="16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0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43232"/>
            <a:ext cx="9144000" cy="138962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reflection blurRad="6350" stA="50000" endA="295" endPos="92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6576"/>
            <a:ext cx="8458200" cy="898071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El Niño changes the odds for certain impacts.  </a:t>
            </a:r>
            <a:br>
              <a:rPr lang="en-US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r>
              <a:rPr lang="en-US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The % shift tends to be larger for stronger El Niño events 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0" y="5633358"/>
            <a:ext cx="8991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200" b="1" dirty="0" smtClean="0">
                <a:solidFill>
                  <a:prstClr val="white"/>
                </a:solidFill>
                <a:latin typeface="Trebuchet MS" pitchFamily="34" charset="0"/>
                <a:cs typeface="Times New Roman" pitchFamily="18" charset="0"/>
              </a:rPr>
              <a:t>… but, impacts are never guaranteed in seasonal climate prediction because there are unpredictable elements that influence the result.</a:t>
            </a:r>
          </a:p>
        </p:txBody>
      </p:sp>
      <p:pic>
        <p:nvPicPr>
          <p:cNvPr id="19461" name="Picture 2" descr="Example of precipitation ch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7" y="1544411"/>
            <a:ext cx="6746875" cy="408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Box 1"/>
          <p:cNvSpPr txBox="1">
            <a:spLocks noChangeArrowheads="1"/>
          </p:cNvSpPr>
          <p:nvPr/>
        </p:nvSpPr>
        <p:spPr bwMode="auto">
          <a:xfrm>
            <a:off x="1177927" y="1175318"/>
            <a:ext cx="67468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 smtClean="0">
                <a:solidFill>
                  <a:prstClr val="black"/>
                </a:solidFill>
                <a:latin typeface="Trebuchet MS" pitchFamily="34" charset="0"/>
                <a:cs typeface="+mn-cs"/>
              </a:rPr>
              <a:t>Idealized Example of Change in Odds of Seasonal Precipitation due to El Nino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9" y="1190466"/>
            <a:ext cx="4538601" cy="27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5313" y="12292"/>
            <a:ext cx="6836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Comparison of  Forecast Skill by Field and Lead </a:t>
            </a:r>
            <a:r>
              <a:rPr lang="en-US" sz="4000" b="1" u="sng" dirty="0" smtClean="0">
                <a:solidFill>
                  <a:schemeClr val="bg1"/>
                </a:solidFill>
              </a:rPr>
              <a:t>looks – T/P RPSS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4272" y="685805"/>
            <a:ext cx="2379133" cy="4616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Temperature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3" y="685805"/>
            <a:ext cx="2328333" cy="4616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Precipitation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0064"/>
            <a:ext cx="4572000" cy="279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65664"/>
            <a:ext cx="4572001" cy="2792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9" y="4080208"/>
            <a:ext cx="4548187" cy="277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3631096" y="3339549"/>
            <a:ext cx="1736034" cy="26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70853" y="2733380"/>
            <a:ext cx="1736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Skill Temp &gt; Prec for Same Lead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0859" y="5685186"/>
            <a:ext cx="13914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For Same Field Skill Decreases with Lead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769704" y="3366052"/>
            <a:ext cx="1351722" cy="2319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51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0571" y="-9334"/>
            <a:ext cx="8563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3200" u="sng" dirty="0" smtClean="0">
                <a:solidFill>
                  <a:prstClr val="black"/>
                </a:solidFill>
                <a:latin typeface="Calibri"/>
                <a:cs typeface="+mn-cs"/>
              </a:rPr>
              <a:t>Seasonal  Forecast Skill (1995 to 2014) All Seasons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3200" u="sng" dirty="0" smtClean="0">
                <a:solidFill>
                  <a:prstClr val="black"/>
                </a:solidFill>
                <a:latin typeface="Calibri"/>
                <a:cs typeface="+mn-cs"/>
              </a:rPr>
              <a:t>First Lead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0" y="1524000"/>
            <a:ext cx="434878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9" y="1524000"/>
            <a:ext cx="421571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1139" y="1001486"/>
            <a:ext cx="3483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Temperature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570" y="1026495"/>
            <a:ext cx="3773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Precipitation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chemeClr val="tx1"/>
                </a:solidFill>
              </a:rPr>
              <a:t>Generation of Seasonal Forecasts at CPC</a:t>
            </a:r>
            <a:endParaRPr lang="en-US" alt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9199"/>
            <a:ext cx="5486400" cy="5104109"/>
          </a:xfrm>
        </p:spPr>
        <p:txBody>
          <a:bodyPr/>
          <a:lstStyle/>
          <a:p>
            <a:pPr marL="457200" lvl="1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endParaRPr lang="en-US" altLang="en-US" sz="1600" b="1" dirty="0">
              <a:solidFill>
                <a:schemeClr val="accent2"/>
              </a:solidFill>
            </a:endParaRPr>
          </a:p>
          <a:p>
            <a:pPr marL="5715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r>
              <a:rPr lang="en-US" altLang="en-US" sz="2400" b="1" dirty="0" smtClean="0">
                <a:solidFill>
                  <a:srgbClr val="FF0000"/>
                </a:solidFill>
              </a:rPr>
              <a:t>Human </a:t>
            </a:r>
            <a:r>
              <a:rPr lang="en-US" altLang="en-US" sz="2400" b="1" dirty="0">
                <a:solidFill>
                  <a:srgbClr val="FF0000"/>
                </a:solidFill>
              </a:rPr>
              <a:t>Forecasters Use Various Tools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To </a:t>
            </a:r>
            <a:r>
              <a:rPr lang="en-US" altLang="en-US" sz="2400" b="1" dirty="0">
                <a:solidFill>
                  <a:srgbClr val="FF0000"/>
                </a:solidFill>
              </a:rPr>
              <a:t>Develop 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Seasonal Predictions: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>
                <a:solidFill>
                  <a:schemeClr val="accent2"/>
                </a:solidFill>
              </a:rPr>
              <a:t> </a:t>
            </a:r>
            <a:r>
              <a:rPr lang="en-US" altLang="en-US" sz="2000" b="1" dirty="0">
                <a:solidFill>
                  <a:schemeClr val="accent2"/>
                </a:solidFill>
              </a:rPr>
              <a:t>Dynamical Models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2000" b="1" dirty="0">
                <a:solidFill>
                  <a:schemeClr val="accent2"/>
                </a:solidFill>
              </a:rPr>
              <a:t> Statistical Models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2000" b="1" dirty="0">
                <a:solidFill>
                  <a:schemeClr val="accent2"/>
                </a:solidFill>
              </a:rPr>
              <a:t> Historical Analogs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2000" b="1" dirty="0">
                <a:solidFill>
                  <a:schemeClr val="accent2"/>
                </a:solidFill>
              </a:rPr>
              <a:t> Historical </a:t>
            </a:r>
            <a:r>
              <a:rPr lang="en-US" altLang="en-US" sz="2000" b="1" dirty="0" smtClean="0">
                <a:solidFill>
                  <a:schemeClr val="accent2"/>
                </a:solidFill>
              </a:rPr>
              <a:t>Composites</a:t>
            </a:r>
          </a:p>
          <a:p>
            <a:pPr marL="457200" lvl="1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endParaRPr lang="en-US" altLang="en-US" sz="2000" b="1" dirty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r>
              <a:rPr lang="en-US" altLang="en-US" sz="2000" b="1" dirty="0" smtClean="0">
                <a:solidFill>
                  <a:schemeClr val="accent2"/>
                </a:solidFill>
              </a:rPr>
              <a:t>Goal is to leverage complementary skill </a:t>
            </a:r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r>
              <a:rPr lang="en-US" altLang="en-US" sz="2000" b="1" dirty="0" smtClean="0">
                <a:solidFill>
                  <a:schemeClr val="accent2"/>
                </a:solidFill>
              </a:rPr>
              <a:t>between the tools.</a:t>
            </a:r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endParaRPr lang="en-US" altLang="en-US" sz="2000" b="1" dirty="0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ct val="20000"/>
              </a:spcAft>
              <a:buNone/>
            </a:pPr>
            <a:r>
              <a:rPr lang="en-US" altLang="en-US" sz="2000" b="1" dirty="0" smtClean="0">
                <a:solidFill>
                  <a:schemeClr val="accent2"/>
                </a:solidFill>
              </a:rPr>
              <a:t>Ultimately, skill of seasonal forecast depends on skill of tools made available to the forecaster.</a:t>
            </a:r>
          </a:p>
        </p:txBody>
      </p:sp>
      <p:sp>
        <p:nvSpPr>
          <p:cNvPr id="18441" name="Rectangle 3"/>
          <p:cNvSpPr>
            <a:spLocks noChangeArrowheads="1"/>
          </p:cNvSpPr>
          <p:nvPr/>
        </p:nvSpPr>
        <p:spPr bwMode="auto">
          <a:xfrm>
            <a:off x="304800" y="1100138"/>
            <a:ext cx="5486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8442" name="Text Box 13"/>
          <p:cNvSpPr txBox="1">
            <a:spLocks noChangeArrowheads="1"/>
          </p:cNvSpPr>
          <p:nvPr/>
        </p:nvSpPr>
        <p:spPr bwMode="auto">
          <a:xfrm>
            <a:off x="6858000" y="5908675"/>
            <a:ext cx="184150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 dirty="0">
              <a:solidFill>
                <a:srgbClr val="000000"/>
              </a:solidFill>
            </a:endParaRPr>
          </a:p>
        </p:txBody>
      </p:sp>
      <p:sp>
        <p:nvSpPr>
          <p:cNvPr id="18443" name="Line 14"/>
          <p:cNvSpPr>
            <a:spLocks noChangeShapeType="1"/>
          </p:cNvSpPr>
          <p:nvPr/>
        </p:nvSpPr>
        <p:spPr bwMode="auto">
          <a:xfrm>
            <a:off x="1219200" y="1066800"/>
            <a:ext cx="647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86" y="1968286"/>
            <a:ext cx="3394128" cy="464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6477000" cy="1143000"/>
          </a:xfrm>
        </p:spPr>
        <p:txBody>
          <a:bodyPr/>
          <a:lstStyle/>
          <a:p>
            <a:r>
              <a:rPr lang="en-US" altLang="en-US" sz="2400" dirty="0" smtClean="0"/>
              <a:t>ACC (1982-2010) of Lead 1 T2M Forecast for JAS from CFS and CA</a:t>
            </a:r>
            <a:br>
              <a:rPr lang="en-US" altLang="en-US" sz="2400" dirty="0" smtClean="0"/>
            </a:br>
            <a:endParaRPr lang="en-US" altLang="en-US" sz="2400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626" y="1587503"/>
            <a:ext cx="4168238" cy="443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31" y="1698170"/>
            <a:ext cx="4429496" cy="498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00748" y="6020792"/>
            <a:ext cx="427511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Statistical and Dynamical Models Can Have Complementary Regions of Skill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8131" y="1698170"/>
            <a:ext cx="97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CFS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3242" y="1698170"/>
            <a:ext cx="6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244442" y="3372592"/>
            <a:ext cx="2363191" cy="25294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607633" y="3099460"/>
            <a:ext cx="2030679" cy="28025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3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http://www.cpc.ncep.noaa.gov/products/NMME/current/images/skill_CFSv2_ensemble_prate_us_season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743200"/>
            <a:ext cx="2144378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92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63" y="1676400"/>
            <a:ext cx="7965141" cy="48768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Background on Climate Prediction Center (CPC)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Difference between Weather and Climate Forecasts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Sources of Seasonal Prediction Skill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Generation of Seasonal Forecasts at CPC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CPC Winter Forecast for DJF 2015-2016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Priorities for Improving Seasonal Forecast Skill in Future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2269557" y="78241"/>
            <a:ext cx="5751062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Trebuchet MS" pitchFamily="34" charset="0"/>
                <a:cs typeface="+mn-cs"/>
              </a:rPr>
              <a:t>December 2015 – February 2016 </a:t>
            </a:r>
          </a:p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solidFill>
                  <a:prstClr val="black"/>
                </a:solidFill>
                <a:latin typeface="Trebuchet MS" pitchFamily="34" charset="0"/>
                <a:cs typeface="+mn-cs"/>
              </a:rPr>
              <a:t>Temperature Outlook</a:t>
            </a:r>
          </a:p>
        </p:txBody>
      </p:sp>
      <p:pic>
        <p:nvPicPr>
          <p:cNvPr id="20483" name="Picture 12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9" y="1221241"/>
            <a:ext cx="6548437" cy="555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1"/>
          <p:cNvSpPr txBox="1">
            <a:spLocks noChangeArrowheads="1"/>
          </p:cNvSpPr>
          <p:nvPr/>
        </p:nvSpPr>
        <p:spPr bwMode="auto">
          <a:xfrm>
            <a:off x="1646238" y="2939144"/>
            <a:ext cx="1295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u="sng" dirty="0" smtClean="0">
                <a:solidFill>
                  <a:prstClr val="black"/>
                </a:solidFill>
                <a:latin typeface="Trebuchet MS" pitchFamily="34" charset="0"/>
              </a:rPr>
              <a:t>E. Montana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0070C0"/>
                </a:solidFill>
                <a:latin typeface="Trebuchet MS" pitchFamily="34" charset="0"/>
              </a:rPr>
              <a:t>Below</a:t>
            </a: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US" altLang="en-US" sz="1400" dirty="0" smtClean="0">
                <a:solidFill>
                  <a:srgbClr val="0070C0"/>
                </a:solidFill>
                <a:latin typeface="Trebuchet MS" pitchFamily="34" charset="0"/>
              </a:rPr>
              <a:t>16%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Near: 33%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FF0000"/>
                </a:solidFill>
                <a:latin typeface="Trebuchet MS" pitchFamily="34" charset="0"/>
              </a:rPr>
              <a:t>Above</a:t>
            </a: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: </a:t>
            </a:r>
            <a:r>
              <a:rPr lang="en-US" altLang="en-US" sz="1400" dirty="0" smtClean="0">
                <a:solidFill>
                  <a:srgbClr val="FF0000"/>
                </a:solidFill>
                <a:latin typeface="Trebuchet MS" pitchFamily="34" charset="0"/>
              </a:rPr>
              <a:t>51%</a:t>
            </a:r>
          </a:p>
        </p:txBody>
      </p:sp>
      <p:pic>
        <p:nvPicPr>
          <p:cNvPr id="20485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2584" y="3600791"/>
            <a:ext cx="1749425" cy="79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0486" name="TextBox 2"/>
          <p:cNvSpPr txBox="1">
            <a:spLocks noChangeArrowheads="1"/>
          </p:cNvSpPr>
          <p:nvPr/>
        </p:nvSpPr>
        <p:spPr bwMode="auto">
          <a:xfrm>
            <a:off x="1752600" y="4327076"/>
            <a:ext cx="11890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u="sng" dirty="0" smtClean="0">
                <a:solidFill>
                  <a:prstClr val="black"/>
                </a:solidFill>
                <a:latin typeface="Trebuchet MS" pitchFamily="34" charset="0"/>
              </a:rPr>
              <a:t>S. Texas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0070C0"/>
                </a:solidFill>
                <a:latin typeface="Trebuchet MS" pitchFamily="34" charset="0"/>
              </a:rPr>
              <a:t>Below: 42%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Near: 33%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FF0000"/>
                </a:solidFill>
                <a:latin typeface="Trebuchet MS" pitchFamily="34" charset="0"/>
              </a:rPr>
              <a:t>Above: 25%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822575" y="4980214"/>
            <a:ext cx="2197100" cy="979714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8" name="TextBox 9"/>
          <p:cNvSpPr txBox="1">
            <a:spLocks noChangeArrowheads="1"/>
          </p:cNvSpPr>
          <p:nvPr/>
        </p:nvSpPr>
        <p:spPr bwMode="auto">
          <a:xfrm>
            <a:off x="6324600" y="1796144"/>
            <a:ext cx="1371600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u="sng" dirty="0" smtClean="0">
                <a:solidFill>
                  <a:prstClr val="black"/>
                </a:solidFill>
                <a:latin typeface="Trebuchet MS" pitchFamily="34" charset="0"/>
              </a:rPr>
              <a:t>N. New York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0070C0"/>
                </a:solidFill>
                <a:latin typeface="Trebuchet MS" pitchFamily="34" charset="0"/>
              </a:rPr>
              <a:t>Below: 22%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Near: 33%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FF0000"/>
                </a:solidFill>
                <a:latin typeface="Trebuchet MS" pitchFamily="34" charset="0"/>
              </a:rPr>
              <a:t>Above: 45%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477000" y="2818380"/>
            <a:ext cx="304800" cy="13454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TextBox 12"/>
          <p:cNvSpPr txBox="1">
            <a:spLocks noChangeArrowheads="1"/>
          </p:cNvSpPr>
          <p:nvPr/>
        </p:nvSpPr>
        <p:spPr bwMode="auto">
          <a:xfrm>
            <a:off x="6781806" y="5551718"/>
            <a:ext cx="1285875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u="sng" dirty="0" smtClean="0">
                <a:solidFill>
                  <a:prstClr val="black"/>
                </a:solidFill>
                <a:latin typeface="Trebuchet MS" pitchFamily="34" charset="0"/>
              </a:rPr>
              <a:t>C. Tennessee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0070C0"/>
                </a:solidFill>
                <a:latin typeface="Trebuchet MS" pitchFamily="34" charset="0"/>
              </a:rPr>
              <a:t>Below: 33%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prstClr val="black"/>
                </a:solidFill>
                <a:latin typeface="Trebuchet MS" pitchFamily="34" charset="0"/>
              </a:rPr>
              <a:t>Near: 33%</a:t>
            </a:r>
          </a:p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FF0000"/>
                </a:solidFill>
                <a:latin typeface="Trebuchet MS" pitchFamily="34" charset="0"/>
              </a:rPr>
              <a:t>Above: 33%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5943600" y="5143501"/>
            <a:ext cx="838200" cy="65314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295400" y="209210"/>
            <a:ext cx="7315200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 smtClean="0">
                <a:solidFill>
                  <a:prstClr val="black"/>
                </a:solidFill>
                <a:latin typeface="Trebuchet MS" pitchFamily="34" charset="0"/>
                <a:cs typeface="+mn-cs"/>
              </a:rPr>
              <a:t>December 2015 – February 2016 </a:t>
            </a:r>
          </a:p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dirty="0" smtClean="0">
                <a:solidFill>
                  <a:prstClr val="black"/>
                </a:solidFill>
                <a:latin typeface="Trebuchet MS" pitchFamily="34" charset="0"/>
                <a:cs typeface="+mn-cs"/>
              </a:rPr>
              <a:t>Precipitation Outlook</a:t>
            </a:r>
          </a:p>
        </p:txBody>
      </p:sp>
      <p:pic>
        <p:nvPicPr>
          <p:cNvPr id="21507" name="Picture 13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4" y="1364120"/>
            <a:ext cx="7462837" cy="547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2694217"/>
            <a:ext cx="14478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400" u="sng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W. Montana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F07F09">
                    <a:lumMod val="75000"/>
                  </a:srgbClr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Below: 55%</a:t>
            </a:r>
          </a:p>
          <a:p>
            <a:pPr defTabSz="914400">
              <a:defRPr/>
            </a:pPr>
            <a:r>
              <a:rPr lang="en-US" sz="1400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Near: 33%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00B050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Above: 12%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362200" y="3206187"/>
            <a:ext cx="1676400" cy="10392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95400" y="4245432"/>
            <a:ext cx="14478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400" u="sng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S. California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F07F09">
                    <a:lumMod val="75000"/>
                  </a:srgbClr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Below: 5%</a:t>
            </a:r>
          </a:p>
          <a:p>
            <a:pPr defTabSz="914400">
              <a:defRPr/>
            </a:pPr>
            <a:r>
              <a:rPr lang="en-US" sz="1400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Near: 33%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00B050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Above: 62%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14600" y="4757398"/>
            <a:ext cx="685800" cy="5102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11888" y="2286000"/>
            <a:ext cx="1600200" cy="95410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400" u="sng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N. New York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F07F09">
                    <a:lumMod val="75000"/>
                  </a:srgbClr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Below: 33%</a:t>
            </a:r>
          </a:p>
          <a:p>
            <a:pPr defTabSz="914400">
              <a:defRPr/>
            </a:pPr>
            <a:r>
              <a:rPr lang="en-US" sz="1400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Near: 33%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00B050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Above: 33%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6781800" y="3308237"/>
            <a:ext cx="0" cy="93719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00900" y="4757399"/>
            <a:ext cx="12573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400" u="sng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C. Florida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F07F09">
                    <a:lumMod val="75000"/>
                  </a:srgbClr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Below: 3%</a:t>
            </a:r>
          </a:p>
          <a:p>
            <a:pPr defTabSz="914400">
              <a:defRPr/>
            </a:pPr>
            <a:r>
              <a:rPr lang="en-US" sz="1400" dirty="0">
                <a:solidFill>
                  <a:prstClr val="black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Near: 23%</a:t>
            </a:r>
          </a:p>
          <a:p>
            <a:pPr defTabSz="914400">
              <a:defRPr/>
            </a:pPr>
            <a:r>
              <a:rPr lang="en-US" sz="1400" dirty="0">
                <a:solidFill>
                  <a:srgbClr val="00B050"/>
                </a:solidFill>
                <a:latin typeface="Trebuchet MS" panose="020B0603020202020204" pitchFamily="34" charset="0"/>
                <a:ea typeface="MS PGothic" pitchFamily="34" charset="-128"/>
                <a:cs typeface="Arial" panose="020B0604020202020204" pitchFamily="34" charset="0"/>
              </a:rPr>
              <a:t>Above: 74%</a:t>
            </a: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>
          <a:xfrm flipH="1">
            <a:off x="6934200" y="5234453"/>
            <a:ext cx="266700" cy="5451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National Academy Assessment of State of Interaseasonal to Interannual Climate Prediction and Predictability (2010)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9" y="1676400"/>
            <a:ext cx="7965141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Main Conclusions for Improving Short-Term Climate Forecasts: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There </a:t>
            </a:r>
            <a:r>
              <a:rPr lang="en-US" dirty="0">
                <a:solidFill>
                  <a:srgbClr val="0070C0"/>
                </a:solidFill>
              </a:rPr>
              <a:t>are no “</a:t>
            </a:r>
            <a:r>
              <a:rPr lang="en-US" dirty="0" smtClean="0">
                <a:solidFill>
                  <a:srgbClr val="0070C0"/>
                </a:solidFill>
              </a:rPr>
              <a:t>silver bullets</a:t>
            </a:r>
            <a:r>
              <a:rPr lang="en-US" dirty="0">
                <a:solidFill>
                  <a:srgbClr val="0070C0"/>
                </a:solidFill>
              </a:rPr>
              <a:t>;” there is no single action that will lead to a revolutionary leap forward in </a:t>
            </a:r>
            <a:r>
              <a:rPr lang="en-US" dirty="0" smtClean="0">
                <a:solidFill>
                  <a:srgbClr val="0070C0"/>
                </a:solidFill>
              </a:rPr>
              <a:t>ISI predictions.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Incremental increases </a:t>
            </a:r>
            <a:r>
              <a:rPr lang="en-US" dirty="0">
                <a:solidFill>
                  <a:srgbClr val="0070C0"/>
                </a:solidFill>
              </a:rPr>
              <a:t>in ISI forecasting quality are to be expected as the building blocks of ISI </a:t>
            </a:r>
            <a:r>
              <a:rPr lang="en-US" dirty="0" smtClean="0">
                <a:solidFill>
                  <a:srgbClr val="0070C0"/>
                </a:solidFill>
              </a:rPr>
              <a:t>forecasts are improved and we increase knowledge of sources of predictability.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9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fld id="{6D21291D-4209-4701-B810-21959C8B8B4C}" type="slidenum">
              <a:rPr lang="en-US" altLang="en-US" sz="1400" smtClean="0">
                <a:solidFill>
                  <a:srgbClr val="000000"/>
                </a:solidFill>
              </a:rPr>
              <a:pPr algn="l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1224366" y="250825"/>
            <a:ext cx="6602278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Challenge 1: </a:t>
            </a:r>
            <a:br>
              <a:rPr lang="en-US" altLang="en-US" sz="2400" dirty="0" smtClean="0">
                <a:solidFill>
                  <a:srgbClr val="FF0000"/>
                </a:solidFill>
              </a:rPr>
            </a:br>
            <a:r>
              <a:rPr lang="en-US" altLang="en-US" sz="2400" dirty="0" smtClean="0">
                <a:solidFill>
                  <a:srgbClr val="FF0000"/>
                </a:solidFill>
              </a:rPr>
              <a:t>Understanding Processes  Controlling Organization of Tropical Convection</a:t>
            </a:r>
          </a:p>
        </p:txBody>
      </p:sp>
      <p:sp>
        <p:nvSpPr>
          <p:cNvPr id="27653" name="Text Box 25"/>
          <p:cNvSpPr txBox="1">
            <a:spLocks noChangeArrowheads="1"/>
          </p:cNvSpPr>
          <p:nvPr/>
        </p:nvSpPr>
        <p:spPr bwMode="auto">
          <a:xfrm>
            <a:off x="519113" y="1600200"/>
            <a:ext cx="4256087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200" b="1" dirty="0">
                <a:solidFill>
                  <a:srgbClr val="000000"/>
                </a:solidFill>
              </a:rPr>
              <a:t> A pervasive weakness of weather and climate models.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200" b="1" dirty="0">
                <a:solidFill>
                  <a:srgbClr val="000000"/>
                </a:solidFill>
              </a:rPr>
              <a:t> Studies suggest that beyond 10 days, variations in tropical heating are a (the) major source of predictability, including weather events.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b="1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200" b="1" dirty="0">
                <a:solidFill>
                  <a:srgbClr val="000000"/>
                </a:solidFill>
              </a:rPr>
              <a:t> Tropical climate biases often appear very early in model integrations.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dirty="0">
              <a:solidFill>
                <a:srgbClr val="000000"/>
              </a:solidFill>
            </a:endParaRPr>
          </a:p>
        </p:txBody>
      </p:sp>
      <p:pic>
        <p:nvPicPr>
          <p:cNvPr id="27654" name="Picture 24" descr="g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1789113"/>
            <a:ext cx="396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fld id="{539A283F-4787-44A3-AA49-82301B6E14C0}" type="slidenum">
              <a:rPr lang="en-US" altLang="en-US" sz="1400" smtClean="0">
                <a:solidFill>
                  <a:srgbClr val="000000"/>
                </a:solidFill>
              </a:rPr>
              <a:pPr algn="l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250825"/>
            <a:ext cx="8458200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Challenge 2: </a:t>
            </a:r>
            <a:br>
              <a:rPr lang="en-US" altLang="en-US" sz="2400" dirty="0" smtClean="0">
                <a:solidFill>
                  <a:srgbClr val="FF0000"/>
                </a:solidFill>
              </a:rPr>
            </a:br>
            <a:r>
              <a:rPr lang="en-US" altLang="en-US" sz="2400" dirty="0" smtClean="0">
                <a:solidFill>
                  <a:srgbClr val="FF0000"/>
                </a:solidFill>
              </a:rPr>
              <a:t>Improve Understanding and Prediction </a:t>
            </a:r>
            <a:br>
              <a:rPr lang="en-US" altLang="en-US" sz="2400" dirty="0" smtClean="0">
                <a:solidFill>
                  <a:srgbClr val="FF0000"/>
                </a:solidFill>
              </a:rPr>
            </a:br>
            <a:r>
              <a:rPr lang="en-US" altLang="en-US" sz="2400" dirty="0" smtClean="0">
                <a:solidFill>
                  <a:srgbClr val="FF0000"/>
                </a:solidFill>
              </a:rPr>
              <a:t>Tropical – Extratropical Interactions</a:t>
            </a:r>
          </a:p>
        </p:txBody>
      </p:sp>
      <p:pic>
        <p:nvPicPr>
          <p:cNvPr id="28677" name="Picture 5" descr="satpic1"/>
          <p:cNvPicPr>
            <a:picLocks noChangeAspect="1" noChangeArrowheads="1"/>
          </p:cNvPicPr>
          <p:nvPr/>
        </p:nvPicPr>
        <p:blipFill>
          <a:blip r:embed="rId3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698625"/>
            <a:ext cx="3587750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3" descr="randy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7888" y="1666875"/>
            <a:ext cx="3675062" cy="4756150"/>
          </a:xfrm>
        </p:spPr>
      </p:pic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739775" y="4184650"/>
            <a:ext cx="3643313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0000"/>
                </a:solidFill>
              </a:rPr>
              <a:t>Improve understanding and  </a:t>
            </a:r>
            <a:r>
              <a:rPr lang="en-US" altLang="en-US" sz="1800" dirty="0">
                <a:solidFill>
                  <a:srgbClr val="000000"/>
                </a:solidFill>
              </a:rPr>
              <a:t>prediction of: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 Madden-Julian Oscillation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 “Atmospheric Rivers” 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 “Pineapple Express”  events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 Blocking and  Storm Tracks 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0000"/>
                </a:solidFill>
              </a:rPr>
              <a:t> Impacts: West Coast floods</a:t>
            </a:r>
          </a:p>
        </p:txBody>
      </p:sp>
      <p:sp>
        <p:nvSpPr>
          <p:cNvPr id="28680" name="Text Box 5"/>
          <p:cNvSpPr txBox="1">
            <a:spLocks noChangeArrowheads="1"/>
          </p:cNvSpPr>
          <p:nvPr/>
        </p:nvSpPr>
        <p:spPr bwMode="auto">
          <a:xfrm>
            <a:off x="4630738" y="6259513"/>
            <a:ext cx="4064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California floods &amp; “Atmospheric Rivers” (Bao et al 06)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fld id="{0E32FD42-E106-486F-A984-7961639EC97A}" type="slidenum">
              <a:rPr lang="en-US" altLang="en-US" sz="1400" smtClean="0">
                <a:solidFill>
                  <a:srgbClr val="000000"/>
                </a:solidFill>
              </a:rPr>
              <a:pPr algn="l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363" y="250825"/>
            <a:ext cx="6664271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Challenge 3: </a:t>
            </a:r>
            <a:br>
              <a:rPr lang="en-US" altLang="en-US" sz="2400" dirty="0" smtClean="0">
                <a:solidFill>
                  <a:srgbClr val="FF0000"/>
                </a:solidFill>
              </a:rPr>
            </a:br>
            <a:r>
              <a:rPr lang="en-US" altLang="en-US" sz="2400" dirty="0" smtClean="0">
                <a:solidFill>
                  <a:srgbClr val="FF0000"/>
                </a:solidFill>
              </a:rPr>
              <a:t>Increase Understanding and Exploit Sources of Predictability</a:t>
            </a:r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3360738" y="2212975"/>
            <a:ext cx="2832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</a:rPr>
              <a:t>Key sources that link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</a:rPr>
              <a:t>climate to weather: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/>
          <a:srcRect t="10169" b="25121"/>
          <a:stretch>
            <a:fillRect/>
          </a:stretch>
        </p:blipFill>
        <p:spPr bwMode="auto">
          <a:xfrm>
            <a:off x="550863" y="1755775"/>
            <a:ext cx="2424112" cy="1727200"/>
          </a:xfrm>
          <a:prstGeom prst="rect">
            <a:avLst/>
          </a:prstGeom>
          <a:noFill/>
          <a:ln w="12700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29703" name="TextBox 8"/>
          <p:cNvSpPr txBox="1">
            <a:spLocks noChangeArrowheads="1"/>
          </p:cNvSpPr>
          <p:nvPr/>
        </p:nvSpPr>
        <p:spPr bwMode="auto">
          <a:xfrm>
            <a:off x="304800" y="3541713"/>
            <a:ext cx="3157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Stratosphere – Troposphere Interactions</a:t>
            </a:r>
          </a:p>
        </p:txBody>
      </p:sp>
      <p:sp>
        <p:nvSpPr>
          <p:cNvPr id="29704" name="TextBox 9"/>
          <p:cNvSpPr txBox="1">
            <a:spLocks noChangeArrowheads="1"/>
          </p:cNvSpPr>
          <p:nvPr/>
        </p:nvSpPr>
        <p:spPr bwMode="auto">
          <a:xfrm>
            <a:off x="1109663" y="2155825"/>
            <a:ext cx="1450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Sudden Warming</a:t>
            </a:r>
          </a:p>
        </p:txBody>
      </p:sp>
      <p:cxnSp>
        <p:nvCxnSpPr>
          <p:cNvPr id="29705" name="Straight Arrow Connector 11"/>
          <p:cNvCxnSpPr>
            <a:cxnSpLocks noChangeShapeType="1"/>
          </p:cNvCxnSpPr>
          <p:nvPr/>
        </p:nvCxnSpPr>
        <p:spPr bwMode="auto">
          <a:xfrm rot="16200000" flipH="1">
            <a:off x="1350169" y="2786857"/>
            <a:ext cx="477837" cy="444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625" y="4106863"/>
            <a:ext cx="2362200" cy="1663700"/>
          </a:xfrm>
          <a:prstGeom prst="rect">
            <a:avLst/>
          </a:prstGeom>
          <a:noFill/>
          <a:ln w="12700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29707" name="TextBox 15"/>
          <p:cNvSpPr txBox="1">
            <a:spLocks noChangeArrowheads="1"/>
          </p:cNvSpPr>
          <p:nvPr/>
        </p:nvSpPr>
        <p:spPr bwMode="auto">
          <a:xfrm>
            <a:off x="398463" y="5842000"/>
            <a:ext cx="256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Ocean-Atmosphere Interactions;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Role of sea-surface temperature</a:t>
            </a: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8119" y="1668463"/>
            <a:ext cx="1541825" cy="1839912"/>
          </a:xfrm>
          <a:prstGeom prst="rect">
            <a:avLst/>
          </a:prstGeom>
          <a:noFill/>
          <a:ln w="9525" algn="ctr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4063" y="4171950"/>
            <a:ext cx="2652712" cy="1612900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7"/>
          <a:srcRect t="13613"/>
          <a:stretch>
            <a:fillRect/>
          </a:stretch>
        </p:blipFill>
        <p:spPr bwMode="auto">
          <a:xfrm>
            <a:off x="6310313" y="4194175"/>
            <a:ext cx="2276475" cy="159702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29711" name="TextBox 19"/>
          <p:cNvSpPr txBox="1">
            <a:spLocks noChangeArrowheads="1"/>
          </p:cNvSpPr>
          <p:nvPr/>
        </p:nvSpPr>
        <p:spPr bwMode="auto">
          <a:xfrm>
            <a:off x="6589713" y="3548063"/>
            <a:ext cx="23510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 smtClean="0">
                <a:solidFill>
                  <a:srgbClr val="3333CC"/>
                </a:solidFill>
              </a:rPr>
              <a:t>Arctic Sea ice</a:t>
            </a:r>
            <a:endParaRPr lang="en-US" altLang="en-US" sz="1200" b="1" i="1" dirty="0">
              <a:solidFill>
                <a:srgbClr val="3333CC"/>
              </a:solidFill>
            </a:endParaRPr>
          </a:p>
        </p:txBody>
      </p:sp>
      <p:cxnSp>
        <p:nvCxnSpPr>
          <p:cNvPr id="29712" name="Straight Arrow Connector 21"/>
          <p:cNvCxnSpPr>
            <a:cxnSpLocks noChangeShapeType="1"/>
          </p:cNvCxnSpPr>
          <p:nvPr/>
        </p:nvCxnSpPr>
        <p:spPr bwMode="auto">
          <a:xfrm rot="5400000">
            <a:off x="4259263" y="3403600"/>
            <a:ext cx="741362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3" name="Straight Arrow Connector 27"/>
          <p:cNvCxnSpPr>
            <a:cxnSpLocks noChangeShapeType="1"/>
          </p:cNvCxnSpPr>
          <p:nvPr/>
        </p:nvCxnSpPr>
        <p:spPr bwMode="auto">
          <a:xfrm flipV="1">
            <a:off x="5624513" y="3005138"/>
            <a:ext cx="558800" cy="63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4" name="Straight Arrow Connector 33"/>
          <p:cNvCxnSpPr>
            <a:cxnSpLocks noChangeShapeType="1"/>
          </p:cNvCxnSpPr>
          <p:nvPr/>
        </p:nvCxnSpPr>
        <p:spPr bwMode="auto">
          <a:xfrm rot="10800000" flipV="1">
            <a:off x="3033713" y="3040063"/>
            <a:ext cx="601662" cy="79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5" name="Straight Arrow Connector 35"/>
          <p:cNvCxnSpPr>
            <a:cxnSpLocks noChangeShapeType="1"/>
          </p:cNvCxnSpPr>
          <p:nvPr/>
        </p:nvCxnSpPr>
        <p:spPr bwMode="auto">
          <a:xfrm rot="10800000" flipV="1">
            <a:off x="3671888" y="3033713"/>
            <a:ext cx="581025" cy="4635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16" name="Straight Arrow Connector 37"/>
          <p:cNvCxnSpPr>
            <a:cxnSpLocks noChangeShapeType="1"/>
          </p:cNvCxnSpPr>
          <p:nvPr/>
        </p:nvCxnSpPr>
        <p:spPr bwMode="auto">
          <a:xfrm>
            <a:off x="5108575" y="3019425"/>
            <a:ext cx="538163" cy="4635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7" name="TextBox 40"/>
          <p:cNvSpPr txBox="1">
            <a:spLocks noChangeArrowheads="1"/>
          </p:cNvSpPr>
          <p:nvPr/>
        </p:nvSpPr>
        <p:spPr bwMode="auto">
          <a:xfrm>
            <a:off x="3192463" y="5849938"/>
            <a:ext cx="320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Land -Atmosphere Interactions;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Role of soil  moisture  &amp; land  processes</a:t>
            </a:r>
          </a:p>
        </p:txBody>
      </p:sp>
      <p:sp>
        <p:nvSpPr>
          <p:cNvPr id="29718" name="TextBox 41"/>
          <p:cNvSpPr txBox="1">
            <a:spLocks noChangeArrowheads="1"/>
          </p:cNvSpPr>
          <p:nvPr/>
        </p:nvSpPr>
        <p:spPr bwMode="auto">
          <a:xfrm>
            <a:off x="6683375" y="5856288"/>
            <a:ext cx="1860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Long-term Trends  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 i="1" dirty="0">
                <a:solidFill>
                  <a:srgbClr val="3333CC"/>
                </a:solidFill>
              </a:rPr>
              <a:t>Climate Variability</a:t>
            </a:r>
          </a:p>
        </p:txBody>
      </p:sp>
      <p:sp>
        <p:nvSpPr>
          <p:cNvPr id="29719" name="TextBox 42"/>
          <p:cNvSpPr txBox="1">
            <a:spLocks noChangeArrowheads="1"/>
          </p:cNvSpPr>
          <p:nvPr/>
        </p:nvSpPr>
        <p:spPr bwMode="auto">
          <a:xfrm>
            <a:off x="3440113" y="6429375"/>
            <a:ext cx="23447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 u="sng" dirty="0">
                <a:solidFill>
                  <a:srgbClr val="808080"/>
                </a:solidFill>
              </a:rPr>
              <a:t>THE NATIONAL ACADEMIES: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808080"/>
                </a:solidFill>
              </a:rPr>
              <a:t>http://www.nap.edu/catalog/12878.html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fld id="{F12BD469-CB56-4C42-BDAB-8A1FA93D3F47}" type="slidenum">
              <a:rPr lang="en-US" altLang="en-US" sz="1400" smtClean="0">
                <a:solidFill>
                  <a:srgbClr val="000000"/>
                </a:solidFill>
              </a:rPr>
              <a:pPr algn="l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250825"/>
            <a:ext cx="8458200" cy="1143000"/>
          </a:xfrm>
        </p:spPr>
        <p:txBody>
          <a:bodyPr/>
          <a:lstStyle/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Challenge 4: </a:t>
            </a:r>
            <a:br>
              <a:rPr lang="en-US" altLang="en-US" sz="2400" dirty="0" smtClean="0">
                <a:solidFill>
                  <a:srgbClr val="FF0000"/>
                </a:solidFill>
              </a:rPr>
            </a:br>
            <a:r>
              <a:rPr lang="en-US" altLang="en-US" sz="2400" dirty="0" smtClean="0">
                <a:solidFill>
                  <a:srgbClr val="FF0000"/>
                </a:solidFill>
              </a:rPr>
              <a:t>Improve the “Building Blocks”</a:t>
            </a:r>
          </a:p>
        </p:txBody>
      </p:sp>
      <p:pic>
        <p:nvPicPr>
          <p:cNvPr id="30724" name="Picture 4" descr="NWS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390525"/>
            <a:ext cx="86677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2" descr="DataAssimilationPlot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8"/>
          <a:stretch>
            <a:fillRect/>
          </a:stretch>
        </p:blipFill>
        <p:spPr bwMode="auto">
          <a:xfrm>
            <a:off x="482600" y="2105025"/>
            <a:ext cx="3665538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25"/>
          <p:cNvSpPr>
            <a:spLocks noChangeArrowheads="1"/>
          </p:cNvSpPr>
          <p:nvPr/>
        </p:nvSpPr>
        <p:spPr bwMode="auto">
          <a:xfrm>
            <a:off x="357188" y="1651000"/>
            <a:ext cx="4316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Upgrade Data Assimilation Systems</a:t>
            </a:r>
          </a:p>
        </p:txBody>
      </p:sp>
      <p:pic>
        <p:nvPicPr>
          <p:cNvPr id="30727" name="Picture 10" descr="AtmosphericModelSchema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7" b="28128"/>
          <a:stretch>
            <a:fillRect/>
          </a:stretch>
        </p:blipFill>
        <p:spPr bwMode="auto">
          <a:xfrm>
            <a:off x="5980113" y="2054225"/>
            <a:ext cx="21336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5167313" y="1671638"/>
            <a:ext cx="36290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Identify / correct  model  errors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1" dirty="0">
              <a:solidFill>
                <a:srgbClr val="000000"/>
              </a:solidFill>
              <a:latin typeface="Trebuchet MS" pitchFamily="34" charset="0"/>
            </a:endParaRPr>
          </a:p>
        </p:txBody>
      </p:sp>
      <p:pic>
        <p:nvPicPr>
          <p:cNvPr id="30729" name="Picture 11" descr="tao_buo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4513263"/>
            <a:ext cx="27717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Rectangle 25"/>
          <p:cNvSpPr>
            <a:spLocks noChangeArrowheads="1"/>
          </p:cNvSpPr>
          <p:nvPr/>
        </p:nvSpPr>
        <p:spPr bwMode="auto">
          <a:xfrm>
            <a:off x="422275" y="4097338"/>
            <a:ext cx="3975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</a:rPr>
              <a:t>Enhance Observational Networks</a:t>
            </a:r>
          </a:p>
        </p:txBody>
      </p:sp>
      <p:sp>
        <p:nvSpPr>
          <p:cNvPr id="30731" name="TextBox 10"/>
          <p:cNvSpPr txBox="1">
            <a:spLocks noChangeArrowheads="1"/>
          </p:cNvSpPr>
          <p:nvPr/>
        </p:nvSpPr>
        <p:spPr bwMode="auto">
          <a:xfrm>
            <a:off x="5138738" y="4500563"/>
            <a:ext cx="3395662" cy="1754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ea typeface="ＭＳ Ｐゴシック" pitchFamily="34" charset="-128"/>
              </a:rPr>
              <a:t>Improvements in models, observational networks, and data assimilation systems lead to improved understanding and more realistic prediction over time.</a:t>
            </a:r>
            <a:endParaRPr lang="en-US" altLang="en-US" sz="1800" b="1" dirty="0">
              <a:solidFill>
                <a:srgbClr val="000000"/>
              </a:solidFill>
            </a:endParaRPr>
          </a:p>
        </p:txBody>
      </p:sp>
      <p:sp>
        <p:nvSpPr>
          <p:cNvPr id="30732" name="TextBox 42"/>
          <p:cNvSpPr txBox="1">
            <a:spLocks noChangeArrowheads="1"/>
          </p:cNvSpPr>
          <p:nvPr/>
        </p:nvSpPr>
        <p:spPr bwMode="auto">
          <a:xfrm>
            <a:off x="3440113" y="6429375"/>
            <a:ext cx="234473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 u="sng" dirty="0">
                <a:solidFill>
                  <a:srgbClr val="808080"/>
                </a:solidFill>
              </a:rPr>
              <a:t>THE NATIONAL ACADEMIES: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808080"/>
                </a:solidFill>
              </a:rPr>
              <a:t>http://www.nap.edu/catalog/12878.html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Priorities for Improving Seasonal Forecast Skill:  Understanding and Modeling Sources of Seasonal Predictability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9" y="1676400"/>
            <a:ext cx="7965141" cy="4876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Madden-Julian Oscillation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Stratosphere-Troposphere Interactions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Ocean-atmosphere </a:t>
            </a:r>
            <a:r>
              <a:rPr lang="en-US" dirty="0">
                <a:solidFill>
                  <a:srgbClr val="0070C0"/>
                </a:solidFill>
              </a:rPr>
              <a:t>coupling (including </a:t>
            </a:r>
            <a:r>
              <a:rPr lang="en-US" dirty="0" smtClean="0">
                <a:solidFill>
                  <a:srgbClr val="0070C0"/>
                </a:solidFill>
              </a:rPr>
              <a:t>ENSO)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North </a:t>
            </a:r>
            <a:r>
              <a:rPr lang="en-US" dirty="0">
                <a:solidFill>
                  <a:srgbClr val="0070C0"/>
                </a:solidFill>
              </a:rPr>
              <a:t>Atlantic Oscillation (NAO)/Arctic Oscillation (</a:t>
            </a:r>
            <a:r>
              <a:rPr lang="en-US" dirty="0" smtClean="0">
                <a:solidFill>
                  <a:srgbClr val="0070C0"/>
                </a:solidFill>
              </a:rPr>
              <a:t>AO)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Land-atmosphere feedback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Polar Sea-Ice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Atmospheric Rivers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Pacific Decadal Oscillation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Role of SST forcing versus internal variability?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Priorities for Improving Seasonal Forecast Skill: Improved </a:t>
            </a:r>
            <a:r>
              <a:rPr lang="en-US" sz="2400" dirty="0" smtClean="0">
                <a:solidFill>
                  <a:srgbClr val="FF0000"/>
                </a:solidFill>
              </a:rPr>
              <a:t>Seasonal Prediction Tools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9" y="1676400"/>
            <a:ext cx="7965141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Identify cause reduce systematic errors in coupled atmosphere-ocean general circulation models (CGCMS):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Double intertropical convergence zone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Excessively strong equatorial cold tongue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Weak or incoherent intraseasonal variability and associated  teleconnection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Failure to represent multi-scale organization of tropical convection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Poorly represented cloud processes, especially low-level clouds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Increase model resolution to better resolve physical processes and orographic variations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2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Priorities for Improving Seasonal Forecast Skill: </a:t>
            </a:r>
            <a:r>
              <a:rPr lang="en-US" sz="2400" dirty="0" smtClean="0">
                <a:solidFill>
                  <a:srgbClr val="FF0000"/>
                </a:solidFill>
              </a:rPr>
              <a:t>Improved Seasonal Prediction Tools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9" y="1676400"/>
            <a:ext cx="7965141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Improved Representation of physical process in CGCMS: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Deep and shallow convection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Planetary boundary layer in the atmosphere and the ocean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Sea 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Soil moisture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Snow cover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Exploration of new statistical techniques and hybrid dynamical-statistical techniques (ensemble post-processing)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Need to ensure rigorous cross-validation to estimate true forecast skill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15CC2-B711-4296-AF98-8D82BD9D26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748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CPC Mission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4422775" y="1139826"/>
            <a:ext cx="3129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457200" y="1812929"/>
            <a:ext cx="8153400" cy="1323439"/>
          </a:xfrm>
          <a:prstGeom prst="rect">
            <a:avLst/>
          </a:prstGeom>
          <a:gradFill rotWithShape="1">
            <a:gsLst>
              <a:gs pos="0">
                <a:srgbClr val="000056"/>
              </a:gs>
              <a:gs pos="50000">
                <a:srgbClr val="0000CC"/>
              </a:gs>
              <a:gs pos="100000">
                <a:srgbClr val="00005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rgbClr val="FFFF00"/>
                </a:solidFill>
                <a:cs typeface="Times New Roman" pitchFamily="18" charset="0"/>
              </a:rPr>
              <a:t>Deliver real-time products and information that predict and describe climate variations on timescales from weeks to year(s) thereby promoting effective management of climate risk and a climate-resilient society.</a:t>
            </a:r>
            <a:endParaRPr lang="en-US" altLang="en-US" sz="2000" b="0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7413" name="Line 6"/>
          <p:cNvSpPr>
            <a:spLocks noChangeShapeType="1"/>
          </p:cNvSpPr>
          <p:nvPr/>
        </p:nvSpPr>
        <p:spPr bwMode="auto">
          <a:xfrm>
            <a:off x="1485900" y="1295400"/>
            <a:ext cx="61722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5943600" y="3429003"/>
            <a:ext cx="1987788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 dirty="0">
                <a:cs typeface="Times New Roman" pitchFamily="18" charset="0"/>
              </a:rPr>
              <a:t>Temperature Outlook</a:t>
            </a:r>
          </a:p>
        </p:txBody>
      </p:sp>
      <p:pic>
        <p:nvPicPr>
          <p:cNvPr id="17415" name="Picture 8" descr="Latest 6 to 10 Day Temperature Outl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733803"/>
            <a:ext cx="2743200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03238" y="3733800"/>
            <a:ext cx="4449762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2075" tIns="46038" rIns="92075" bIns="4603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en-US" sz="1600" kern="0" dirty="0" smtClean="0">
                <a:solidFill>
                  <a:schemeClr val="accent2"/>
                </a:solidFill>
              </a:rPr>
              <a:t>Focus: weeks, months, seasons, years (i.e. </a:t>
            </a:r>
            <a:r>
              <a:rPr lang="en-US" altLang="en-US" sz="1600" u="sng" kern="0" dirty="0" smtClean="0">
                <a:solidFill>
                  <a:srgbClr val="990000"/>
                </a:solidFill>
              </a:rPr>
              <a:t>short term climate</a:t>
            </a:r>
            <a:r>
              <a:rPr lang="en-US" altLang="en-US" sz="1600" kern="0" dirty="0" smtClean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en-US" sz="1600" kern="0" dirty="0" smtClean="0">
                <a:solidFill>
                  <a:schemeClr val="accent2"/>
                </a:solidFill>
              </a:rPr>
              <a:t>Integral to NWS Seamless Suite of Products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en-US" sz="1600" kern="0" dirty="0" smtClean="0">
                <a:solidFill>
                  <a:schemeClr val="accent2"/>
                </a:solidFill>
              </a:rPr>
              <a:t>Valuable resource for NOAA’s efforts to deliver climate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9" descr="local produ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1524000"/>
            <a:ext cx="1744662" cy="1981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3200" b="1" dirty="0" smtClean="0">
                <a:solidFill>
                  <a:schemeClr val="tx1"/>
                </a:solidFill>
              </a:rPr>
              <a:t>Climate Prediction Products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9200"/>
            <a:ext cx="54864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2400" b="1" dirty="0" smtClean="0">
                <a:solidFill>
                  <a:schemeClr val="accent2"/>
                </a:solidFill>
              </a:rPr>
              <a:t>Focus on week-2 to                 seasonal-to-interannual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6-10 Day &amp; 8-14 Day                                 Precipitation &amp; Temperature Outlooks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Day 3-14 Hazards Outlooks                                  (US, Global Tropics)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Monthly &amp; Seasonal                               Precipitation &amp; Temperature Outlooks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Monthly and Seasonal Drought Outlook                                                                                                       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Seasonal Hurricane Outlooks                                                                   (Atlantic and Eastern Pacific)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r>
              <a:rPr lang="en-US" altLang="en-US" sz="1600" b="1" dirty="0" smtClean="0">
                <a:solidFill>
                  <a:schemeClr val="accent2"/>
                </a:solidFill>
              </a:rPr>
              <a:t>Monthly ENSO Prediction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Font typeface="Arial" pitchFamily="34" charset="0"/>
              <a:buChar char=""/>
            </a:pPr>
            <a:endParaRPr lang="en-US" altLang="en-US" sz="1600" b="1" dirty="0" smtClean="0">
              <a:solidFill>
                <a:schemeClr val="accent2"/>
              </a:solidFill>
            </a:endParaRPr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2942" r="3636" b="8824"/>
          <a:stretch>
            <a:fillRect/>
          </a:stretch>
        </p:blipFill>
        <p:spPr bwMode="auto">
          <a:xfrm>
            <a:off x="5562606" y="4800604"/>
            <a:ext cx="1439863" cy="103346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7" descr="sdohomewe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733800"/>
            <a:ext cx="1404938" cy="11938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8" descr="NOAA image of NOAA’s 2007 Atlantic hurricane season update.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6" y="4800603"/>
            <a:ext cx="1419225" cy="10636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49"/>
          <a:stretch>
            <a:fillRect/>
          </a:stretch>
        </p:blipFill>
        <p:spPr bwMode="auto">
          <a:xfrm>
            <a:off x="6400800" y="3810004"/>
            <a:ext cx="1411288" cy="120491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Rectangle 3"/>
          <p:cNvSpPr>
            <a:spLocks noChangeArrowheads="1"/>
          </p:cNvSpPr>
          <p:nvPr/>
        </p:nvSpPr>
        <p:spPr bwMode="auto">
          <a:xfrm>
            <a:off x="304800" y="1100137"/>
            <a:ext cx="5486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8442" name="Text Box 13"/>
          <p:cNvSpPr txBox="1">
            <a:spLocks noChangeArrowheads="1"/>
          </p:cNvSpPr>
          <p:nvPr/>
        </p:nvSpPr>
        <p:spPr bwMode="auto">
          <a:xfrm>
            <a:off x="6858005" y="5908678"/>
            <a:ext cx="184731" cy="276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 dirty="0">
              <a:solidFill>
                <a:srgbClr val="000000"/>
              </a:solidFill>
            </a:endParaRPr>
          </a:p>
        </p:txBody>
      </p:sp>
      <p:sp>
        <p:nvSpPr>
          <p:cNvPr id="18443" name="Line 14"/>
          <p:cNvSpPr>
            <a:spLocks noChangeShapeType="1"/>
          </p:cNvSpPr>
          <p:nvPr/>
        </p:nvSpPr>
        <p:spPr bwMode="auto">
          <a:xfrm>
            <a:off x="1219200" y="1066800"/>
            <a:ext cx="647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8444" name="AutoShape 15"/>
          <p:cNvSpPr>
            <a:spLocks noChangeArrowheads="1"/>
          </p:cNvSpPr>
          <p:nvPr/>
        </p:nvSpPr>
        <p:spPr bwMode="auto">
          <a:xfrm>
            <a:off x="304800" y="5181600"/>
            <a:ext cx="5105400" cy="15240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</a:rPr>
              <a:t>Human Forecasters Use Various Tools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</a:rPr>
              <a:t>To Develop Prediction Products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 Dynamical Models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 Statistical Models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 Historical Analogs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rgbClr val="000000"/>
                </a:solidFill>
              </a:rPr>
              <a:t> Historical Composites</a:t>
            </a:r>
          </a:p>
        </p:txBody>
      </p:sp>
      <p:pic>
        <p:nvPicPr>
          <p:cNvPr id="1844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0"/>
          <a:stretch>
            <a:fillRect/>
          </a:stretch>
        </p:blipFill>
        <p:spPr bwMode="auto">
          <a:xfrm>
            <a:off x="5386388" y="1371600"/>
            <a:ext cx="1471612" cy="174783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6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4"/>
          <a:stretch>
            <a:fillRect/>
          </a:stretch>
        </p:blipFill>
        <p:spPr bwMode="auto">
          <a:xfrm>
            <a:off x="5334000" y="3200403"/>
            <a:ext cx="1460500" cy="12255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 smtClean="0">
                <a:solidFill>
                  <a:schemeClr val="tx1"/>
                </a:solidFill>
              </a:rPr>
              <a:t>Climate Monitoring Products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3000"/>
            <a:ext cx="5634038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  <a:buFontTx/>
              <a:buNone/>
            </a:pPr>
            <a:endParaRPr lang="en-US" altLang="en-US" sz="1800" b="1" dirty="0" smtClean="0"/>
          </a:p>
          <a:p>
            <a:pPr eaLnBrk="1" hangingPunct="1">
              <a:lnSpc>
                <a:spcPct val="80000"/>
              </a:lnSpc>
              <a:spcAft>
                <a:spcPct val="20000"/>
              </a:spcAft>
              <a:buClr>
                <a:schemeClr val="accent2"/>
              </a:buClr>
            </a:pPr>
            <a:r>
              <a:rPr lang="en-US" altLang="en-US" sz="2000" b="1" dirty="0" smtClean="0">
                <a:solidFill>
                  <a:schemeClr val="accent2"/>
                </a:solidFill>
              </a:rPr>
              <a:t>Daily and monthly data, time series, and maps for various climate parameters and compilation of data on historical and current atmospheric and oceanic conditions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Clr>
                <a:schemeClr val="accent2"/>
              </a:buClr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Primary modes of climate variability                                  (ENSO, MJO, NAO, PNA, AO,...)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Atmospheric Circulation                                                                  (global troposphere and stratosphere)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  <a:buClr>
                <a:schemeClr val="accent2"/>
              </a:buClr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Storm Tracks and Blocking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Monsoons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Oceanic Conditions (global and coastal)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Precipitation and Surface Temperature                              (global and US)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Drought (US, North America; NIDIS)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altLang="en-US" sz="1800" b="1" dirty="0" smtClean="0">
                <a:solidFill>
                  <a:schemeClr val="accent2"/>
                </a:solidFill>
              </a:rPr>
              <a:t>Climate Reanalysis</a:t>
            </a:r>
          </a:p>
        </p:txBody>
      </p:sp>
      <p:pic>
        <p:nvPicPr>
          <p:cNvPr id="26628" name="Picture 5" descr="sstweek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92" y="1544642"/>
            <a:ext cx="1131887" cy="1220787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drmon_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6" y="1836738"/>
            <a:ext cx="1135063" cy="93186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8" r="41245" b="4688"/>
          <a:stretch>
            <a:fillRect/>
          </a:stretch>
        </p:blipFill>
        <p:spPr bwMode="auto">
          <a:xfrm>
            <a:off x="7707319" y="2889252"/>
            <a:ext cx="1131887" cy="148113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78" r="13416"/>
          <a:stretch>
            <a:fillRect/>
          </a:stretch>
        </p:blipFill>
        <p:spPr bwMode="auto">
          <a:xfrm>
            <a:off x="6450017" y="4503741"/>
            <a:ext cx="1158875" cy="90646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9" descr="nin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" t="5377" r="10327" b="10710"/>
          <a:stretch>
            <a:fillRect/>
          </a:stretch>
        </p:blipFill>
        <p:spPr bwMode="auto">
          <a:xfrm>
            <a:off x="6456363" y="2874963"/>
            <a:ext cx="1130300" cy="15144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0" descr="olra_last30day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3186" b="65706"/>
          <a:stretch>
            <a:fillRect/>
          </a:stretch>
        </p:blipFill>
        <p:spPr bwMode="auto">
          <a:xfrm>
            <a:off x="7713669" y="4514853"/>
            <a:ext cx="1093787" cy="7302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Line 11"/>
          <p:cNvSpPr>
            <a:spLocks noChangeShapeType="1"/>
          </p:cNvSpPr>
          <p:nvPr/>
        </p:nvSpPr>
        <p:spPr bwMode="auto">
          <a:xfrm>
            <a:off x="1219200" y="1143000"/>
            <a:ext cx="647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26635" name="Picture 7" descr="NOAA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28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7" descr="COMMERC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3" y="228600"/>
            <a:ext cx="830263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2800" b="1" dirty="0" smtClean="0"/>
              <a:t>Selected Other Climate Services at CPC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6781800" cy="1905000"/>
          </a:xfrm>
          <a:solidFill>
            <a:srgbClr val="006600">
              <a:alpha val="27843"/>
            </a:srgb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400" b="1" dirty="0" smtClean="0">
                <a:solidFill>
                  <a:srgbClr val="003399"/>
                </a:solidFill>
              </a:rPr>
              <a:t>Joint Agriculture Weather Facility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  <a:buFontTx/>
              <a:buChar char="•"/>
            </a:pPr>
            <a:r>
              <a:rPr lang="en-US" altLang="en-US" sz="2000" b="1" i="1" dirty="0" smtClean="0">
                <a:solidFill>
                  <a:srgbClr val="003300"/>
                </a:solidFill>
              </a:rPr>
              <a:t>USDA – DOC partnership 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000" b="1" i="1" dirty="0" smtClean="0">
                <a:solidFill>
                  <a:srgbClr val="003300"/>
                </a:solidFill>
              </a:rPr>
              <a:t>Weekly Weather and Crop Bulletin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000" b="1" i="1" dirty="0" smtClean="0">
                <a:solidFill>
                  <a:srgbClr val="003300"/>
                </a:solidFill>
              </a:rPr>
              <a:t>Briefings &amp; Weather Summaries on global weather and crop conditions</a:t>
            </a:r>
          </a:p>
        </p:txBody>
      </p:sp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4" y="1270000"/>
            <a:ext cx="2128837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677" name="Group 6"/>
          <p:cNvGrpSpPr>
            <a:grpSpLocks/>
          </p:cNvGrpSpPr>
          <p:nvPr/>
        </p:nvGrpSpPr>
        <p:grpSpPr bwMode="auto">
          <a:xfrm>
            <a:off x="7312031" y="3482978"/>
            <a:ext cx="1603375" cy="1851025"/>
            <a:chOff x="3501" y="1711"/>
            <a:chExt cx="1010" cy="1166"/>
          </a:xfrm>
        </p:grpSpPr>
        <p:pic>
          <p:nvPicPr>
            <p:cNvPr id="28680" name="Picture 7" descr="visitors country ma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6" r="19481" b="4318"/>
            <a:stretch>
              <a:fillRect/>
            </a:stretch>
          </p:blipFill>
          <p:spPr bwMode="auto">
            <a:xfrm>
              <a:off x="3501" y="1955"/>
              <a:ext cx="1008" cy="922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1" name="Text Box 8"/>
            <p:cNvSpPr txBox="1">
              <a:spLocks noChangeArrowheads="1"/>
            </p:cNvSpPr>
            <p:nvPr/>
          </p:nvSpPr>
          <p:spPr bwMode="auto">
            <a:xfrm>
              <a:off x="3502" y="1711"/>
              <a:ext cx="1009" cy="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 u="sng" dirty="0">
                  <a:cs typeface="Times New Roman" pitchFamily="18" charset="0"/>
                </a:rPr>
                <a:t>Training Coverage in Africa</a:t>
              </a:r>
            </a:p>
          </p:txBody>
        </p:sp>
      </p:grpSp>
      <p:pic>
        <p:nvPicPr>
          <p:cNvPr id="2867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9" y="5181601"/>
            <a:ext cx="1201737" cy="155416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Rectangle 4"/>
          <p:cNvSpPr>
            <a:spLocks noChangeArrowheads="1"/>
          </p:cNvSpPr>
          <p:nvPr/>
        </p:nvSpPr>
        <p:spPr bwMode="auto">
          <a:xfrm>
            <a:off x="457200" y="3429000"/>
            <a:ext cx="6781800" cy="3200400"/>
          </a:xfrm>
          <a:prstGeom prst="rect">
            <a:avLst/>
          </a:prstGeom>
          <a:solidFill>
            <a:srgbClr val="3333CC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200150" indent="-2857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400" b="1" dirty="0">
                <a:solidFill>
                  <a:srgbClr val="003399"/>
                </a:solidFill>
              </a:rPr>
              <a:t>CPC International Desks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i="1" dirty="0">
                <a:solidFill>
                  <a:srgbClr val="660066"/>
                </a:solidFill>
              </a:rPr>
              <a:t>African Desk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i="1" dirty="0">
                <a:solidFill>
                  <a:srgbClr val="660066"/>
                </a:solidFill>
              </a:rPr>
              <a:t>Monsoon Forecaster Training Desk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i="1" dirty="0">
                <a:solidFill>
                  <a:srgbClr val="660066"/>
                </a:solidFill>
              </a:rPr>
              <a:t>Activities</a:t>
            </a:r>
          </a:p>
          <a:p>
            <a:pPr lvl="2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dirty="0">
                <a:solidFill>
                  <a:srgbClr val="660066"/>
                </a:solidFill>
              </a:rPr>
              <a:t>Training and Education</a:t>
            </a:r>
          </a:p>
          <a:p>
            <a:pPr lvl="2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dirty="0">
                <a:solidFill>
                  <a:srgbClr val="660066"/>
                </a:solidFill>
              </a:rPr>
              <a:t>Partnerships </a:t>
            </a:r>
          </a:p>
          <a:p>
            <a:pPr lvl="2"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1500" b="1" dirty="0">
                <a:solidFill>
                  <a:srgbClr val="660066"/>
                </a:solidFill>
              </a:rPr>
              <a:t>Products                                                                                     	</a:t>
            </a:r>
            <a:r>
              <a:rPr lang="en-US" altLang="en-US" sz="1500" b="1" i="1" dirty="0">
                <a:solidFill>
                  <a:srgbClr val="660066"/>
                </a:solidFill>
              </a:rPr>
              <a:t>Famine Early Warning System                              	 	Hazards Assessments (Africa, global tropics)                        	Tropical Cyclone Monitoring</a:t>
            </a:r>
          </a:p>
          <a:p>
            <a:pPr lvl="1" eaLnBrk="1" hangingPunct="1">
              <a:lnSpc>
                <a:spcPct val="90000"/>
              </a:lnSpc>
              <a:spcAft>
                <a:spcPct val="20000"/>
              </a:spcAft>
            </a:pPr>
            <a:endParaRPr lang="en-US" altLang="en-US" sz="1500" b="1" i="1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200" y="76200"/>
            <a:ext cx="746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Weather vs. Climate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09600"/>
            <a:ext cx="8839200" cy="29238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</a:rPr>
              <a:t>Weather Prediction</a:t>
            </a:r>
            <a:endParaRPr lang="en-US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Information often presented “deterministically.”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Example: tomorrow will be 25°C and mostly sunny.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</a:rPr>
              <a:t>Sensitive to exact </a:t>
            </a:r>
            <a:r>
              <a:rPr lang="en-US" sz="2000" b="1" u="sng" dirty="0" smtClean="0">
                <a:solidFill>
                  <a:prstClr val="black"/>
                </a:solidFill>
              </a:rPr>
              <a:t>initial condition</a:t>
            </a:r>
            <a:r>
              <a:rPr lang="en-US" sz="2000" b="1" dirty="0" smtClean="0">
                <a:solidFill>
                  <a:prstClr val="black"/>
                </a:solidFill>
              </a:rPr>
              <a:t> of </a:t>
            </a:r>
            <a:r>
              <a:rPr lang="en-US" sz="2000" b="1" dirty="0">
                <a:solidFill>
                  <a:prstClr val="black"/>
                </a:solidFill>
              </a:rPr>
              <a:t>the atmosphere.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b="1" dirty="0" smtClean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Tracking specific storm systems and fluid motions.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Forecast skill out to 7-10 days.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Michelle.LHeureux\Documents\dail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5"/>
          <a:stretch/>
        </p:blipFill>
        <p:spPr bwMode="auto">
          <a:xfrm>
            <a:off x="2862944" y="3581400"/>
            <a:ext cx="3385456" cy="321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542" y="4495800"/>
            <a:ext cx="278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u="sng" dirty="0" smtClean="0">
                <a:solidFill>
                  <a:prstClr val="black"/>
                </a:solidFill>
                <a:latin typeface="Calibri"/>
                <a:cs typeface="+mn-cs"/>
              </a:rPr>
              <a:t>Hourly Average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500mb Wind anomalies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(30 April 2015)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6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- from earth.nullschool.net</a:t>
            </a:r>
            <a:endParaRPr lang="en-US" sz="1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7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200" y="76200"/>
            <a:ext cx="746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Weather vs.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616955"/>
            <a:ext cx="8915400" cy="32316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Climate Prediction</a:t>
            </a:r>
            <a:endParaRPr lang="en-US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Information often presented “probabilistically.”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Example: Next winter there is a 40% chance of above-average temperatures. 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b="1" dirty="0" smtClean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Relies on slower-changing </a:t>
            </a:r>
            <a:r>
              <a:rPr lang="en-US" sz="2000" b="1" u="sng" dirty="0" smtClean="0">
                <a:solidFill>
                  <a:prstClr val="black"/>
                </a:solidFill>
              </a:rPr>
              <a:t>boundary forcing,</a:t>
            </a:r>
            <a:r>
              <a:rPr lang="en-US" sz="2000" b="1" dirty="0" smtClean="0">
                <a:solidFill>
                  <a:prstClr val="black"/>
                </a:solidFill>
              </a:rPr>
              <a:t> such as sea surface temperature, soil moisture, sea ice.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prstClr val="black"/>
                </a:solidFill>
              </a:rPr>
              <a:t>Depends on </a:t>
            </a:r>
            <a:r>
              <a:rPr lang="en-US" sz="2000" b="1" i="1" dirty="0">
                <a:solidFill>
                  <a:prstClr val="black"/>
                </a:solidFill>
              </a:rPr>
              <a:t>averaging</a:t>
            </a:r>
            <a:r>
              <a:rPr lang="en-US" sz="2000" b="1" dirty="0">
                <a:solidFill>
                  <a:prstClr val="black"/>
                </a:solidFill>
              </a:rPr>
              <a:t> daily data into weekly, monthly, seasonal means. </a:t>
            </a:r>
            <a:r>
              <a:rPr lang="en-US" sz="2000" b="1" dirty="0" smtClean="0">
                <a:solidFill>
                  <a:prstClr val="black"/>
                </a:solidFill>
              </a:rPr>
              <a:t>  </a:t>
            </a:r>
            <a:endParaRPr lang="en-US" sz="2000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solidFill>
                <a:prstClr val="black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</a:rPr>
              <a:t>Forecast skill out to seasons ahead.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Users\Michelle.LHeureux\Documents\hgt_ndj1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7" b="3726"/>
          <a:stretch/>
        </p:blipFill>
        <p:spPr bwMode="auto">
          <a:xfrm>
            <a:off x="2133600" y="3883588"/>
            <a:ext cx="5029199" cy="297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200" y="4114800"/>
            <a:ext cx="228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u="sng" dirty="0" smtClean="0">
                <a:solidFill>
                  <a:prstClr val="black"/>
                </a:solidFill>
                <a:latin typeface="Calibri"/>
                <a:cs typeface="+mn-cs"/>
              </a:rPr>
              <a:t>Seasonal Average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 500mb </a:t>
            </a:r>
            <a:r>
              <a:rPr lang="en-US" sz="1600" b="1" dirty="0">
                <a:solidFill>
                  <a:prstClr val="black"/>
                </a:solidFill>
                <a:latin typeface="Calibri"/>
                <a:cs typeface="+mn-cs"/>
              </a:rPr>
              <a:t>G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eopotential Height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(November 2010- January 2011)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6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Shading: Anomalies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cs typeface="+mn-cs"/>
              </a:rPr>
              <a:t>Contour: Total</a:t>
            </a:r>
            <a:endParaRPr lang="en-US" sz="1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10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200" y="76200"/>
            <a:ext cx="746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 smtClean="0">
                <a:solidFill>
                  <a:srgbClr val="0000FF"/>
                </a:solidFill>
                <a:latin typeface="Calibri"/>
                <a:cs typeface="+mn-cs"/>
              </a:rPr>
              <a:t>Weather vs. Climate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685800"/>
            <a:ext cx="815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solidFill>
                  <a:prstClr val="black"/>
                </a:solidFill>
                <a:latin typeface="Calibri"/>
                <a:cs typeface="+mn-cs"/>
              </a:rPr>
              <a:t>In climate, we are more interested in predicting the </a:t>
            </a:r>
            <a:r>
              <a:rPr lang="en-US" sz="2200" b="1" u="sng" dirty="0" smtClean="0">
                <a:solidFill>
                  <a:srgbClr val="0000FF"/>
                </a:solidFill>
                <a:latin typeface="Calibri"/>
                <a:cs typeface="+mn-cs"/>
              </a:rPr>
              <a:t>“anomaly” </a:t>
            </a:r>
            <a:r>
              <a:rPr lang="en-US" sz="2200" dirty="0" smtClean="0">
                <a:solidFill>
                  <a:prstClr val="black"/>
                </a:solidFill>
                <a:latin typeface="Calibri"/>
                <a:cs typeface="+mn-cs"/>
              </a:rPr>
              <a:t>or the part of the variability that is </a:t>
            </a:r>
            <a:r>
              <a:rPr lang="en-US" sz="2200" i="1" dirty="0" smtClean="0">
                <a:solidFill>
                  <a:prstClr val="black"/>
                </a:solidFill>
                <a:latin typeface="Calibri"/>
                <a:cs typeface="+mn-cs"/>
              </a:rPr>
              <a:t>not</a:t>
            </a:r>
            <a:r>
              <a:rPr lang="en-US" sz="2200" dirty="0" smtClean="0">
                <a:solidFill>
                  <a:prstClr val="black"/>
                </a:solidFill>
                <a:latin typeface="Calibri"/>
                <a:cs typeface="+mn-cs"/>
              </a:rPr>
              <a:t> associated with the seasonal cycle.</a:t>
            </a:r>
            <a:endParaRPr lang="en-US" sz="22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9" name="Picture 9" descr="tn72314_1y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07"/>
          <a:stretch>
            <a:fillRect/>
          </a:stretch>
        </p:blipFill>
        <p:spPr bwMode="auto">
          <a:xfrm>
            <a:off x="152399" y="1676400"/>
            <a:ext cx="5338563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486400" y="4495800"/>
            <a:ext cx="35052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Calibri"/>
                <a:cs typeface="+mn-cs"/>
              </a:rPr>
              <a:t>“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Anomaly</a:t>
            </a:r>
            <a:r>
              <a:rPr lang="ja-JP" altLang="en-US" sz="2000" dirty="0">
                <a:solidFill>
                  <a:prstClr val="black"/>
                </a:solidFill>
                <a:latin typeface="Calibri"/>
                <a:cs typeface="+mn-cs"/>
              </a:rPr>
              <a:t>”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 or </a:t>
            </a:r>
            <a:r>
              <a:rPr lang="ja-JP" altLang="en-US" sz="2000" dirty="0">
                <a:solidFill>
                  <a:prstClr val="black"/>
                </a:solidFill>
                <a:latin typeface="Calibri"/>
                <a:cs typeface="+mn-cs"/>
              </a:rPr>
              <a:t>“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Departures</a:t>
            </a:r>
            <a:r>
              <a:rPr lang="ja-JP" altLang="en-US" sz="2000" dirty="0">
                <a:solidFill>
                  <a:prstClr val="black"/>
                </a:solidFill>
                <a:latin typeface="Calibri"/>
                <a:cs typeface="+mn-cs"/>
              </a:rPr>
              <a:t>”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with the seasonal </a:t>
            </a: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cycle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removed (shown are 31-day running means).   </a:t>
            </a:r>
          </a:p>
          <a:p>
            <a:pPr defTabSz="914400" fontAlgn="auto">
              <a:spcBef>
                <a:spcPct val="5000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Common practice to subtract out 1981-2010 monthly means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562600" y="2568714"/>
            <a:ext cx="342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/>
                <a:cs typeface="+mn-cs"/>
              </a:rPr>
              <a:t>Seasonal cycle or Climatology is the smooth black 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878F-435D-4366-9102-66CCFF4AEA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6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7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0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spect">
  <a:themeElements>
    <a:clrScheme name="Custom 4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70C0"/>
      </a:hlink>
      <a:folHlink>
        <a:srgbClr val="89C3E5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8_NEP NOAA N Prime Mar 4_3Marupdate">
  <a:themeElements>
    <a:clrScheme name="NEP NOAA N Prime Mar 4_3Marupda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EP NOAA N Prime Mar 4_3Marupd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P NOAA N Prime Mar 4_3Marupd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P NOAA N Prime Mar 4_3Marupd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P NOAA N Prime Mar 4_3Marupd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spect">
  <a:themeElements>
    <a:clrScheme name="Custom 4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70C0"/>
      </a:hlink>
      <a:folHlink>
        <a:srgbClr val="89C3E5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spect">
  <a:themeElements>
    <a:clrScheme name="Custom 4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70C0"/>
      </a:hlink>
      <a:folHlink>
        <a:srgbClr val="89C3E5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18754</TotalTime>
  <Words>1691</Words>
  <Application>Microsoft Office PowerPoint</Application>
  <PresentationFormat>On-screen Show (4:3)</PresentationFormat>
  <Paragraphs>293</Paragraphs>
  <Slides>29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20</vt:i4>
      </vt:variant>
      <vt:variant>
        <vt:lpstr>Slide Titles</vt:lpstr>
      </vt:variant>
      <vt:variant>
        <vt:i4>29</vt:i4>
      </vt:variant>
    </vt:vector>
  </HeadingPairs>
  <TitlesOfParts>
    <vt:vector size="49" baseType="lpstr">
      <vt:lpstr>NEP NOAA N Prime Mar 4_3Marupdate</vt:lpstr>
      <vt:lpstr>Aspect</vt:lpstr>
      <vt:lpstr>1_Aspect</vt:lpstr>
      <vt:lpstr>2_Aspect</vt:lpstr>
      <vt:lpstr>Office Theme</vt:lpstr>
      <vt:lpstr>1_Office Theme</vt:lpstr>
      <vt:lpstr>2_Office Theme</vt:lpstr>
      <vt:lpstr>3_Office Theme</vt:lpstr>
      <vt:lpstr>4_Office Theme</vt:lpstr>
      <vt:lpstr>5_Office Theme</vt:lpstr>
      <vt:lpstr>1_NEP NOAA N Prime Mar 4_3Marupdate</vt:lpstr>
      <vt:lpstr>2_NEP NOAA N Prime Mar 4_3Marupdate</vt:lpstr>
      <vt:lpstr>3_NEP NOAA N Prime Mar 4_3Marupdate</vt:lpstr>
      <vt:lpstr>4_NEP NOAA N Prime Mar 4_3Marupdate</vt:lpstr>
      <vt:lpstr>5_NEP NOAA N Prime Mar 4_3Marupdate</vt:lpstr>
      <vt:lpstr>6_NEP NOAA N Prime Mar 4_3Marupdate</vt:lpstr>
      <vt:lpstr>6_Office Theme</vt:lpstr>
      <vt:lpstr>7_NEP NOAA N Prime Mar 4_3Marupdate</vt:lpstr>
      <vt:lpstr>10_NEP NOAA N Prime Mar 4_3Marupdate</vt:lpstr>
      <vt:lpstr>8_NEP NOAA N Prime Mar 4_3Marupdate</vt:lpstr>
      <vt:lpstr>Seasonal Climate Forecasting: Background, Current State, and Prospects for Future Improvement </vt:lpstr>
      <vt:lpstr>Outline</vt:lpstr>
      <vt:lpstr>CPC Mission</vt:lpstr>
      <vt:lpstr>Climate Prediction Products</vt:lpstr>
      <vt:lpstr>Climate Monitoring Products</vt:lpstr>
      <vt:lpstr>Selected Other Climate Services at CPC</vt:lpstr>
      <vt:lpstr>PowerPoint Presentation</vt:lpstr>
      <vt:lpstr>PowerPoint Presentation</vt:lpstr>
      <vt:lpstr>PowerPoint Presentation</vt:lpstr>
      <vt:lpstr>PowerPoint Presentation</vt:lpstr>
      <vt:lpstr>Where does seasonal predictability  over the US come from?</vt:lpstr>
      <vt:lpstr>PowerPoint Presentation</vt:lpstr>
      <vt:lpstr>PowerPoint Presentation</vt:lpstr>
      <vt:lpstr>El Niño changes the odds for certain impacts.   The % shift tends to be larger for stronger El Niño events  </vt:lpstr>
      <vt:lpstr>PowerPoint Presentation</vt:lpstr>
      <vt:lpstr>PowerPoint Presentation</vt:lpstr>
      <vt:lpstr>Generation of Seasonal Forecasts at CPC</vt:lpstr>
      <vt:lpstr>ACC (1982-2010) of Lead 1 T2M Forecast for JAS from CFS and CA </vt:lpstr>
      <vt:lpstr>PowerPoint Presentation</vt:lpstr>
      <vt:lpstr>PowerPoint Presentation</vt:lpstr>
      <vt:lpstr>PowerPoint Presentation</vt:lpstr>
      <vt:lpstr>National Academy Assessment of State of Interaseasonal to Interannual Climate Prediction and Predictability (2010)</vt:lpstr>
      <vt:lpstr>Challenge 1:  Understanding Processes  Controlling Organization of Tropical Convection</vt:lpstr>
      <vt:lpstr>Challenge 2:  Improve Understanding and Prediction  Tropical – Extratropical Interactions</vt:lpstr>
      <vt:lpstr>Challenge 3:  Increase Understanding and Exploit Sources of Predictability</vt:lpstr>
      <vt:lpstr>Challenge 4:  Improve the “Building Blocks”</vt:lpstr>
      <vt:lpstr>Priorities for Improving Seasonal Forecast Skill:  Understanding and Modeling Sources of Seasonal Predictability</vt:lpstr>
      <vt:lpstr> Priorities for Improving Seasonal Forecast Skill: Improved Seasonal Prediction Tools</vt:lpstr>
      <vt:lpstr>Priorities for Improving Seasonal Forecast Skill: Improved Seasonal Prediction Tools</vt:lpstr>
    </vt:vector>
  </TitlesOfParts>
  <Company>University of Washington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 Chart</dc:title>
  <dc:creator>Peter Shaffer</dc:creator>
  <cp:lastModifiedBy>David DeWitt</cp:lastModifiedBy>
  <cp:revision>543</cp:revision>
  <cp:lastPrinted>2015-04-30T14:21:34Z</cp:lastPrinted>
  <dcterms:created xsi:type="dcterms:W3CDTF">2012-11-27T21:47:04Z</dcterms:created>
  <dcterms:modified xsi:type="dcterms:W3CDTF">2015-12-14T21:28:45Z</dcterms:modified>
</cp:coreProperties>
</file>