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handoutMasterIdLst>
    <p:handoutMasterId r:id="rId24"/>
  </p:handoutMasterIdLst>
  <p:sldIdLst>
    <p:sldId id="256" r:id="rId2"/>
    <p:sldId id="257" r:id="rId3"/>
    <p:sldId id="258" r:id="rId4"/>
    <p:sldId id="273" r:id="rId5"/>
    <p:sldId id="259" r:id="rId6"/>
    <p:sldId id="274" r:id="rId7"/>
    <p:sldId id="260" r:id="rId8"/>
    <p:sldId id="269" r:id="rId9"/>
    <p:sldId id="271" r:id="rId10"/>
    <p:sldId id="265" r:id="rId11"/>
    <p:sldId id="261" r:id="rId12"/>
    <p:sldId id="262" r:id="rId13"/>
    <p:sldId id="268" r:id="rId14"/>
    <p:sldId id="277" r:id="rId15"/>
    <p:sldId id="275" r:id="rId16"/>
    <p:sldId id="276" r:id="rId17"/>
    <p:sldId id="264" r:id="rId18"/>
    <p:sldId id="279" r:id="rId19"/>
    <p:sldId id="278" r:id="rId20"/>
    <p:sldId id="266" r:id="rId21"/>
    <p:sldId id="267" r:id="rId22"/>
    <p:sldId id="270" r:id="rId2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8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12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dpla\siwm_users4\temesgen\data\CIMIS\RegisteredUsers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Registered CIMIS Data Users</a:t>
            </a:r>
          </a:p>
        </c:rich>
      </c:tx>
      <c:layout>
        <c:manualLayout>
          <c:xMode val="edge"/>
          <c:yMode val="edge"/>
          <c:x val="0.31877073618224905"/>
          <c:y val="3.1413612565445025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077692148456697"/>
          <c:y val="0.18586411192136362"/>
          <c:w val="0.83495277570156956"/>
          <c:h val="0.6073306192360050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Sheet1!$A$3:$A$30</c:f>
              <c:numCache>
                <c:formatCode>General</c:formatCode>
                <c:ptCount val="28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</c:numCache>
            </c:numRef>
          </c:cat>
          <c:val>
            <c:numRef>
              <c:f>Sheet1!$C$3:$C$30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62</c:v>
                </c:pt>
                <c:pt idx="3">
                  <c:v>359</c:v>
                </c:pt>
                <c:pt idx="4">
                  <c:v>632</c:v>
                </c:pt>
                <c:pt idx="5">
                  <c:v>954</c:v>
                </c:pt>
                <c:pt idx="6">
                  <c:v>1189</c:v>
                </c:pt>
                <c:pt idx="7">
                  <c:v>1554</c:v>
                </c:pt>
                <c:pt idx="8">
                  <c:v>1849</c:v>
                </c:pt>
                <c:pt idx="9">
                  <c:v>2094</c:v>
                </c:pt>
                <c:pt idx="10">
                  <c:v>2354</c:v>
                </c:pt>
                <c:pt idx="11">
                  <c:v>2573</c:v>
                </c:pt>
                <c:pt idx="12">
                  <c:v>3379</c:v>
                </c:pt>
                <c:pt idx="13">
                  <c:v>3907</c:v>
                </c:pt>
                <c:pt idx="14">
                  <c:v>6852</c:v>
                </c:pt>
                <c:pt idx="15">
                  <c:v>9683</c:v>
                </c:pt>
                <c:pt idx="16">
                  <c:v>12797</c:v>
                </c:pt>
                <c:pt idx="17">
                  <c:v>16370</c:v>
                </c:pt>
                <c:pt idx="18">
                  <c:v>19805</c:v>
                </c:pt>
                <c:pt idx="19">
                  <c:v>22111</c:v>
                </c:pt>
                <c:pt idx="20">
                  <c:v>26038</c:v>
                </c:pt>
                <c:pt idx="21">
                  <c:v>30336</c:v>
                </c:pt>
                <c:pt idx="22">
                  <c:v>34525</c:v>
                </c:pt>
                <c:pt idx="23">
                  <c:v>38682</c:v>
                </c:pt>
                <c:pt idx="24">
                  <c:v>42575</c:v>
                </c:pt>
                <c:pt idx="25">
                  <c:v>45392</c:v>
                </c:pt>
                <c:pt idx="26">
                  <c:v>51501</c:v>
                </c:pt>
                <c:pt idx="27">
                  <c:v>54088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8932224"/>
        <c:axId val="141587968"/>
      </c:barChart>
      <c:catAx>
        <c:axId val="2089322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Year</a:t>
                </a:r>
              </a:p>
            </c:rich>
          </c:tx>
          <c:layout>
            <c:manualLayout>
              <c:xMode val="edge"/>
              <c:yMode val="edge"/>
              <c:x val="0.5323633089553127"/>
              <c:y val="0.8979068585013260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4158796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41587968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Total Users</a:t>
                </a:r>
              </a:p>
            </c:rich>
          </c:tx>
          <c:layout>
            <c:manualLayout>
              <c:xMode val="edge"/>
              <c:yMode val="edge"/>
              <c:x val="2.7508090614886731E-2"/>
              <c:y val="0.39267070673757398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08932224"/>
        <c:crosses val="autoZero"/>
        <c:crossBetween val="between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25400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09B38EA-436C-4530-B666-9F214443FCB0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E394715-7E75-4F75-8347-60DA44D05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5414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DF388-4694-42D0-BFAA-0C50BEE758AD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6D9B5-D740-48D3-9392-0A29C96CE8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DF388-4694-42D0-BFAA-0C50BEE758AD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6D9B5-D740-48D3-9392-0A29C96CE84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DF388-4694-42D0-BFAA-0C50BEE758AD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6D9B5-D740-48D3-9392-0A29C96CE8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DF388-4694-42D0-BFAA-0C50BEE758AD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6D9B5-D740-48D3-9392-0A29C96CE84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DF388-4694-42D0-BFAA-0C50BEE758AD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6D9B5-D740-48D3-9392-0A29C96CE8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DF388-4694-42D0-BFAA-0C50BEE758AD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6D9B5-D740-48D3-9392-0A29C96CE8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DF388-4694-42D0-BFAA-0C50BEE758AD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6D9B5-D740-48D3-9392-0A29C96CE8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DF388-4694-42D0-BFAA-0C50BEE758AD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6D9B5-D740-48D3-9392-0A29C96CE84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DF388-4694-42D0-BFAA-0C50BEE758AD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6D9B5-D740-48D3-9392-0A29C96CE84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DF388-4694-42D0-BFAA-0C50BEE758AD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6D9B5-D740-48D3-9392-0A29C96CE8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DF388-4694-42D0-BFAA-0C50BEE758AD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6D9B5-D740-48D3-9392-0A29C96CE84D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457200"/>
            <a:ext cx="70104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76400" y="19812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19812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9F92AAAF-C58B-4AC3-A995-EB747B6F752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873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A3DF388-4694-42D0-BFAA-0C50BEE758AD}" type="datetimeFigureOut">
              <a:rPr lang="en-US" smtClean="0"/>
              <a:t>8/24/2016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A56D9B5-D740-48D3-9392-0A29C96CE84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6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png"/><Relationship Id="rId11" Type="http://schemas.openxmlformats.org/officeDocument/2006/relationships/image" Target="../media/image17.wmf"/><Relationship Id="rId5" Type="http://schemas.openxmlformats.org/officeDocument/2006/relationships/image" Target="../media/image20.png"/><Relationship Id="rId10" Type="http://schemas.openxmlformats.org/officeDocument/2006/relationships/oleObject" Target="../embeddings/oleObject1.bin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0486" y="838200"/>
            <a:ext cx="7772400" cy="11430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California Irrigation Management Information System (CIMIS)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4191000"/>
            <a:ext cx="7315200" cy="1473200"/>
          </a:xfrm>
        </p:spPr>
        <p:txBody>
          <a:bodyPr>
            <a:noAutofit/>
          </a:bodyPr>
          <a:lstStyle/>
          <a:p>
            <a:r>
              <a:rPr lang="en-US" sz="2400" dirty="0" smtClean="0"/>
              <a:t>Presented at the</a:t>
            </a:r>
          </a:p>
          <a:p>
            <a:r>
              <a:rPr lang="en-US" sz="2400" dirty="0" smtClean="0"/>
              <a:t>Irrigation Management Information Systems Workshop</a:t>
            </a:r>
          </a:p>
          <a:p>
            <a:r>
              <a:rPr lang="en-US" sz="2400" dirty="0" smtClean="0"/>
              <a:t>San Diego, CA</a:t>
            </a:r>
          </a:p>
          <a:p>
            <a:endParaRPr lang="en-US" sz="2400" dirty="0"/>
          </a:p>
          <a:p>
            <a:r>
              <a:rPr lang="en-US" sz="2400" dirty="0" smtClean="0">
                <a:solidFill>
                  <a:schemeClr val="tx1"/>
                </a:solidFill>
              </a:rPr>
              <a:t>August 25, 2016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9600" y="2362200"/>
            <a:ext cx="77724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 dirty="0" smtClean="0"/>
              <a:t>Bekele Temesgen</a:t>
            </a:r>
          </a:p>
          <a:p>
            <a:r>
              <a:rPr lang="en-US" sz="2800" dirty="0" smtClean="0"/>
              <a:t>Senior Land and Water Use Scientist</a:t>
            </a:r>
          </a:p>
          <a:p>
            <a:r>
              <a:rPr lang="en-US" sz="2800" dirty="0" smtClean="0"/>
              <a:t>California Department of Water Resources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0129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133600"/>
            <a:ext cx="7408333" cy="39925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Part I - CIMIS</a:t>
            </a:r>
          </a:p>
          <a:p>
            <a:pPr lvl="1"/>
            <a:r>
              <a:rPr lang="en-US" dirty="0" smtClean="0"/>
              <a:t>Introduction and History</a:t>
            </a:r>
          </a:p>
          <a:p>
            <a:pPr lvl="1"/>
            <a:r>
              <a:rPr lang="en-US" dirty="0" smtClean="0"/>
              <a:t>Stations and data</a:t>
            </a:r>
          </a:p>
          <a:p>
            <a:pPr lvl="1"/>
            <a:r>
              <a:rPr lang="en-US" dirty="0" smtClean="0"/>
              <a:t>Users and uses</a:t>
            </a:r>
          </a:p>
          <a:p>
            <a:pPr lvl="1"/>
            <a:r>
              <a:rPr lang="en-US" dirty="0" smtClean="0"/>
              <a:t>Data gaps</a:t>
            </a:r>
          </a:p>
          <a:p>
            <a:r>
              <a:rPr lang="en-US" dirty="0" smtClean="0"/>
              <a:t>Part II – Spatial CIMIS</a:t>
            </a:r>
          </a:p>
          <a:p>
            <a:pPr lvl="1"/>
            <a:r>
              <a:rPr lang="en-US" dirty="0" smtClean="0"/>
              <a:t>Data collection and processing</a:t>
            </a:r>
          </a:p>
          <a:p>
            <a:pPr lvl="1"/>
            <a:r>
              <a:rPr lang="en-US" dirty="0" smtClean="0"/>
              <a:t>Spatial ETo estimation</a:t>
            </a:r>
          </a:p>
          <a:p>
            <a:pPr lvl="1"/>
            <a:r>
              <a:rPr lang="en-US" dirty="0" smtClean="0"/>
              <a:t>Daily ETo maps</a:t>
            </a:r>
          </a:p>
          <a:p>
            <a:r>
              <a:rPr lang="en-US" dirty="0" smtClean="0"/>
              <a:t>Part III – Challenges and future plans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61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800" dirty="0" smtClean="0"/>
              <a:t>CIMIS is a network </a:t>
            </a:r>
            <a:r>
              <a:rPr lang="en-US" sz="2800" dirty="0"/>
              <a:t>of over 150 fully automated weather stations that collect weather data throughout California and provide </a:t>
            </a:r>
            <a:r>
              <a:rPr lang="en-US" sz="2800" dirty="0" smtClean="0"/>
              <a:t>weather data and estimates </a:t>
            </a:r>
            <a:r>
              <a:rPr lang="en-US" sz="2800" dirty="0"/>
              <a:t>of reference evapotranspiration </a:t>
            </a:r>
            <a:r>
              <a:rPr lang="en-US" sz="2800" dirty="0" smtClean="0"/>
              <a:t>(ETo</a:t>
            </a:r>
            <a:r>
              <a:rPr lang="en-US" sz="2800" dirty="0"/>
              <a:t>) </a:t>
            </a:r>
            <a:r>
              <a:rPr lang="en-US" sz="2800" dirty="0" smtClean="0"/>
              <a:t>to </a:t>
            </a:r>
            <a:r>
              <a:rPr lang="en-US" sz="2800" dirty="0"/>
              <a:t>users</a:t>
            </a:r>
            <a:r>
              <a:rPr lang="en-US" sz="2800" dirty="0" smtClean="0"/>
              <a:t>.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800" dirty="0" smtClean="0"/>
              <a:t>Archived data is also available from 96 inactive stations.</a:t>
            </a:r>
            <a:endParaRPr lang="en-US" sz="28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CIMIS?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89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</p:spPr>
        <p:txBody>
          <a:bodyPr/>
          <a:lstStyle/>
          <a:p>
            <a:r>
              <a:rPr lang="en-US" dirty="0" smtClean="0"/>
              <a:t>What </a:t>
            </a:r>
            <a:r>
              <a:rPr lang="en-US" dirty="0"/>
              <a:t>is ETo?</a:t>
            </a:r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90600" y="2133600"/>
            <a:ext cx="4114800" cy="41148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/>
              <a:t>ETo is evaporation plus transpiration from a standardized </a:t>
            </a:r>
            <a:r>
              <a:rPr lang="en-US" sz="2800" b="1" dirty="0">
                <a:solidFill>
                  <a:schemeClr val="accent3"/>
                </a:solidFill>
              </a:rPr>
              <a:t>grass</a:t>
            </a:r>
            <a:r>
              <a:rPr lang="en-US" sz="2800" dirty="0"/>
              <a:t> surface over which the weather stations </a:t>
            </a:r>
            <a:r>
              <a:rPr lang="en-US" sz="2800" dirty="0" smtClean="0"/>
              <a:t>stand.</a:t>
            </a:r>
            <a:endParaRPr lang="en-US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/>
              <a:t>Crop coefficients (Kc) are used to estimate actual </a:t>
            </a:r>
            <a:r>
              <a:rPr lang="en-US" sz="2800" dirty="0" smtClean="0"/>
              <a:t>ET from specific crops.</a:t>
            </a:r>
            <a:endParaRPr lang="en-US" sz="2800" dirty="0"/>
          </a:p>
        </p:txBody>
      </p:sp>
      <p:pic>
        <p:nvPicPr>
          <p:cNvPr id="63493" name="Picture 5"/>
          <p:cNvPicPr>
            <a:picLocks noGrp="1" noChangeAspect="1" noChangeArrowheads="1"/>
          </p:cNvPicPr>
          <p:nvPr>
            <p:ph type="body"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34000" y="2438400"/>
            <a:ext cx="33528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2514600"/>
            <a:ext cx="7442200" cy="3611563"/>
          </a:xfrm>
        </p:spPr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/>
              <a:t>1982 - developed by DWR and </a:t>
            </a:r>
            <a:r>
              <a:rPr lang="en-US" sz="2800" dirty="0" smtClean="0"/>
              <a:t>UCD</a:t>
            </a:r>
            <a:endParaRPr lang="en-US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/>
              <a:t>1985 - DWR assumed </a:t>
            </a:r>
            <a:r>
              <a:rPr lang="en-US" sz="2800" dirty="0" smtClean="0"/>
              <a:t>full </a:t>
            </a:r>
            <a:r>
              <a:rPr lang="en-US" sz="2800" dirty="0" smtClean="0"/>
              <a:t>control</a:t>
            </a:r>
            <a:endParaRPr lang="en-US" sz="2800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/>
              <a:t>2002 – data access via web and </a:t>
            </a:r>
            <a:r>
              <a:rPr lang="en-US" sz="2800" dirty="0" smtClean="0"/>
              <a:t>FTP</a:t>
            </a:r>
            <a:endParaRPr lang="en-US" sz="2800" dirty="0" smtClean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smtClean="0"/>
              <a:t>2009 – Spatial CIMIS was </a:t>
            </a:r>
            <a:r>
              <a:rPr lang="en-US" sz="2800" dirty="0" smtClean="0"/>
              <a:t>released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smtClean="0"/>
              <a:t>Current data access:</a:t>
            </a:r>
          </a:p>
          <a:p>
            <a:pPr marL="731520" lvl="1">
              <a:buFont typeface="Wingdings" panose="05000000000000000000" pitchFamily="2" charset="2"/>
              <a:buChar char="Ø"/>
            </a:pPr>
            <a:r>
              <a:rPr lang="en-US" sz="2000" dirty="0" smtClean="0"/>
              <a:t>Web </a:t>
            </a:r>
            <a:r>
              <a:rPr lang="en-US" sz="2000" dirty="0"/>
              <a:t>- http://wwwcimis.water.ca.gov</a:t>
            </a:r>
          </a:p>
          <a:p>
            <a:pPr marL="731520" lvl="1">
              <a:buFont typeface="Wingdings" panose="05000000000000000000" pitchFamily="2" charset="2"/>
              <a:buChar char="Ø"/>
            </a:pPr>
            <a:r>
              <a:rPr lang="en-US" sz="2000" dirty="0"/>
              <a:t>FTP - ftpcimis.water.ca.gov</a:t>
            </a:r>
          </a:p>
          <a:p>
            <a:pPr marL="731520" lvl="1">
              <a:buFont typeface="Wingdings" panose="05000000000000000000" pitchFamily="2" charset="2"/>
              <a:buChar char="Ø"/>
            </a:pPr>
            <a:r>
              <a:rPr lang="en-US" sz="2000" dirty="0"/>
              <a:t>CIMIS WEB API (web service</a:t>
            </a:r>
            <a:r>
              <a:rPr lang="en-US" sz="2000" dirty="0" smtClean="0"/>
              <a:t>)</a:t>
            </a:r>
            <a:endParaRPr lang="en-US" sz="2000" dirty="0"/>
          </a:p>
          <a:p>
            <a:pPr>
              <a:buFont typeface="Wingdings" panose="05000000000000000000" pitchFamily="2" charset="2"/>
              <a:buChar char="v"/>
            </a:pP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Brief History of CIMIS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69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>
          <a:ln>
            <a:noFill/>
          </a:ln>
        </p:spPr>
        <p:txBody>
          <a:bodyPr/>
          <a:lstStyle/>
          <a:p>
            <a:r>
              <a:rPr lang="en-US" dirty="0"/>
              <a:t>Typical CIMIS station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905000" y="1905000"/>
            <a:ext cx="4495800" cy="4060825"/>
            <a:chOff x="1200" y="1200"/>
            <a:chExt cx="2832" cy="2558"/>
          </a:xfrm>
        </p:grpSpPr>
        <p:pic>
          <p:nvPicPr>
            <p:cNvPr id="191492" name="Picture 4" descr="pic_station2"/>
            <p:cNvPicPr>
              <a:picLocks noChangeAspect="1" noChangeArrowheads="1"/>
            </p:cNvPicPr>
            <p:nvPr/>
          </p:nvPicPr>
          <p:blipFill>
            <a:blip r:embed="rId2" cstate="print"/>
            <a:srcRect l="16364" r="14545"/>
            <a:stretch>
              <a:fillRect/>
            </a:stretch>
          </p:blipFill>
          <p:spPr bwMode="auto">
            <a:xfrm>
              <a:off x="1584" y="1200"/>
              <a:ext cx="1824" cy="2558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91493" name="Line 5"/>
            <p:cNvSpPr>
              <a:spLocks noChangeShapeType="1"/>
            </p:cNvSpPr>
            <p:nvPr/>
          </p:nvSpPr>
          <p:spPr bwMode="auto">
            <a:xfrm>
              <a:off x="2535" y="1615"/>
              <a:ext cx="148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1494" name="Line 6"/>
            <p:cNvSpPr>
              <a:spLocks noChangeShapeType="1"/>
            </p:cNvSpPr>
            <p:nvPr/>
          </p:nvSpPr>
          <p:spPr bwMode="auto">
            <a:xfrm>
              <a:off x="2880" y="2016"/>
              <a:ext cx="1104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1495" name="Line 7"/>
            <p:cNvSpPr>
              <a:spLocks noChangeShapeType="1"/>
            </p:cNvSpPr>
            <p:nvPr/>
          </p:nvSpPr>
          <p:spPr bwMode="auto">
            <a:xfrm>
              <a:off x="3050" y="2330"/>
              <a:ext cx="96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1496" name="Line 8"/>
            <p:cNvSpPr>
              <a:spLocks noChangeShapeType="1"/>
            </p:cNvSpPr>
            <p:nvPr/>
          </p:nvSpPr>
          <p:spPr bwMode="auto">
            <a:xfrm>
              <a:off x="2832" y="2784"/>
              <a:ext cx="12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1497" name="Line 9"/>
            <p:cNvSpPr>
              <a:spLocks noChangeShapeType="1"/>
            </p:cNvSpPr>
            <p:nvPr/>
          </p:nvSpPr>
          <p:spPr bwMode="auto">
            <a:xfrm>
              <a:off x="1248" y="1776"/>
              <a:ext cx="76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1498" name="Line 10"/>
            <p:cNvSpPr>
              <a:spLocks noChangeShapeType="1"/>
            </p:cNvSpPr>
            <p:nvPr/>
          </p:nvSpPr>
          <p:spPr bwMode="auto">
            <a:xfrm>
              <a:off x="1248" y="2064"/>
              <a:ext cx="52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1499" name="Line 11"/>
            <p:cNvSpPr>
              <a:spLocks noChangeShapeType="1"/>
            </p:cNvSpPr>
            <p:nvPr/>
          </p:nvSpPr>
          <p:spPr bwMode="auto">
            <a:xfrm>
              <a:off x="1200" y="2400"/>
              <a:ext cx="1104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1500" name="Text Box 12"/>
          <p:cNvSpPr txBox="1">
            <a:spLocks noChangeArrowheads="1"/>
          </p:cNvSpPr>
          <p:nvPr/>
        </p:nvSpPr>
        <p:spPr bwMode="auto">
          <a:xfrm>
            <a:off x="6308725" y="2393950"/>
            <a:ext cx="1768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Lightning Rod</a:t>
            </a:r>
          </a:p>
        </p:txBody>
      </p:sp>
      <p:sp>
        <p:nvSpPr>
          <p:cNvPr id="191501" name="Text Box 13"/>
          <p:cNvSpPr txBox="1">
            <a:spLocks noChangeArrowheads="1"/>
          </p:cNvSpPr>
          <p:nvPr/>
        </p:nvSpPr>
        <p:spPr bwMode="auto">
          <a:xfrm>
            <a:off x="6324600" y="3048000"/>
            <a:ext cx="14144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Wind Vane</a:t>
            </a:r>
          </a:p>
        </p:txBody>
      </p:sp>
      <p:sp>
        <p:nvSpPr>
          <p:cNvPr id="191502" name="Text Box 14"/>
          <p:cNvSpPr txBox="1">
            <a:spLocks noChangeArrowheads="1"/>
          </p:cNvSpPr>
          <p:nvPr/>
        </p:nvSpPr>
        <p:spPr bwMode="auto">
          <a:xfrm>
            <a:off x="6324600" y="3505200"/>
            <a:ext cx="2514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/>
              <a:t>Temperature/RH</a:t>
            </a:r>
          </a:p>
        </p:txBody>
      </p:sp>
      <p:sp>
        <p:nvSpPr>
          <p:cNvPr id="191503" name="Text Box 15"/>
          <p:cNvSpPr txBox="1">
            <a:spLocks noChangeArrowheads="1"/>
          </p:cNvSpPr>
          <p:nvPr/>
        </p:nvSpPr>
        <p:spPr bwMode="auto">
          <a:xfrm>
            <a:off x="6324600" y="4191000"/>
            <a:ext cx="14747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Solar Panel</a:t>
            </a:r>
          </a:p>
        </p:txBody>
      </p:sp>
      <p:sp>
        <p:nvSpPr>
          <p:cNvPr id="191504" name="Text Box 16"/>
          <p:cNvSpPr txBox="1">
            <a:spLocks noChangeArrowheads="1"/>
          </p:cNvSpPr>
          <p:nvPr/>
        </p:nvSpPr>
        <p:spPr bwMode="auto">
          <a:xfrm>
            <a:off x="667139" y="3648269"/>
            <a:ext cx="1828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/>
              <a:t>Datalogger</a:t>
            </a:r>
          </a:p>
        </p:txBody>
      </p:sp>
      <p:sp>
        <p:nvSpPr>
          <p:cNvPr id="191505" name="Text Box 17"/>
          <p:cNvSpPr txBox="1">
            <a:spLocks noChangeArrowheads="1"/>
          </p:cNvSpPr>
          <p:nvPr/>
        </p:nvSpPr>
        <p:spPr bwMode="auto">
          <a:xfrm>
            <a:off x="534956" y="3098053"/>
            <a:ext cx="16557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err="1"/>
              <a:t>Pyranometer</a:t>
            </a:r>
            <a:endParaRPr lang="en-US" dirty="0"/>
          </a:p>
        </p:txBody>
      </p:sp>
      <p:sp>
        <p:nvSpPr>
          <p:cNvPr id="191506" name="Text Box 18"/>
          <p:cNvSpPr txBox="1">
            <a:spLocks noChangeArrowheads="1"/>
          </p:cNvSpPr>
          <p:nvPr/>
        </p:nvSpPr>
        <p:spPr bwMode="auto">
          <a:xfrm>
            <a:off x="536511" y="2636043"/>
            <a:ext cx="1663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Anemometer</a:t>
            </a:r>
          </a:p>
        </p:txBody>
      </p:sp>
    </p:spTree>
    <p:extLst>
      <p:ext uri="{BB962C8B-B14F-4D97-AF65-F5344CB8AC3E}">
        <p14:creationId xmlns:p14="http://schemas.microsoft.com/office/powerpoint/2010/main" val="426652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owns CIMIS stations?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52400" y="2209800"/>
            <a:ext cx="6096000" cy="4495800"/>
          </a:xfrm>
        </p:spPr>
        <p:txBody>
          <a:bodyPr>
            <a:normAutofit fontScale="92500"/>
          </a:bodyPr>
          <a:lstStyle/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sz="3000" dirty="0">
                <a:cs typeface="Arial" charset="0"/>
              </a:rPr>
              <a:t>Some </a:t>
            </a:r>
            <a:r>
              <a:rPr lang="en-US" sz="3000" dirty="0" smtClean="0">
                <a:cs typeface="Arial" charset="0"/>
              </a:rPr>
              <a:t>stations </a:t>
            </a:r>
            <a:r>
              <a:rPr lang="en-US" sz="3000" dirty="0">
                <a:cs typeface="Arial" charset="0"/>
              </a:rPr>
              <a:t>are owned by DWR.</a:t>
            </a:r>
          </a:p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sz="3000" dirty="0">
                <a:cs typeface="Arial" charset="0"/>
              </a:rPr>
              <a:t>Others are owned by cooperators, such as:</a:t>
            </a:r>
          </a:p>
          <a:p>
            <a:pPr marL="731520" lvl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dirty="0">
                <a:cs typeface="Arial" charset="0"/>
              </a:rPr>
              <a:t>Local water agencies</a:t>
            </a:r>
          </a:p>
          <a:p>
            <a:pPr marL="731520" lvl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dirty="0">
                <a:cs typeface="Arial" charset="0"/>
              </a:rPr>
              <a:t>Universities</a:t>
            </a:r>
          </a:p>
          <a:p>
            <a:pPr marL="731520" lvl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dirty="0">
                <a:cs typeface="Arial" charset="0"/>
              </a:rPr>
              <a:t>Cities </a:t>
            </a:r>
          </a:p>
          <a:p>
            <a:pPr marL="731520" lvl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dirty="0" smtClean="0">
                <a:cs typeface="Arial" charset="0"/>
              </a:rPr>
              <a:t>USDA</a:t>
            </a:r>
            <a:endParaRPr lang="en-US" sz="2400" dirty="0">
              <a:cs typeface="Arial" charset="0"/>
            </a:endParaRPr>
          </a:p>
          <a:p>
            <a:pPr marL="731520" lvl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dirty="0" smtClean="0">
                <a:cs typeface="Arial" charset="0"/>
              </a:rPr>
              <a:t>USBR</a:t>
            </a:r>
            <a:endParaRPr lang="en-US" sz="2400" dirty="0">
              <a:cs typeface="Arial" charset="0"/>
            </a:endParaRPr>
          </a:p>
          <a:p>
            <a:pPr marL="731520" lvl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dirty="0">
                <a:cs typeface="Arial" charset="0"/>
              </a:rPr>
              <a:t>Conservation Districts (CD)</a:t>
            </a:r>
          </a:p>
          <a:p>
            <a:pPr marL="731520" lvl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 dirty="0">
                <a:cs typeface="Arial" charset="0"/>
              </a:rPr>
              <a:t>Private industries</a:t>
            </a:r>
            <a:endParaRPr lang="en-US" sz="2400" dirty="0"/>
          </a:p>
          <a:p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276600"/>
            <a:ext cx="3491509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881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85800" y="2286000"/>
            <a:ext cx="7924801" cy="45720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/>
              <a:t>The following weather data are measured at the CIMIS stations: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/>
              <a:t>Air </a:t>
            </a:r>
            <a:r>
              <a:rPr lang="en-US" sz="2000" dirty="0"/>
              <a:t>temperature (Ta)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/>
              <a:t>Relative humidity (RH)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/>
              <a:t>Solar radiation (Rs)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/>
              <a:t>Wind speed (U2</a:t>
            </a:r>
            <a:r>
              <a:rPr lang="en-US" sz="2000" dirty="0" smtClean="0"/>
              <a:t>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Wind direction</a:t>
            </a:r>
            <a:endParaRPr lang="en-US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Precipitation (P)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Soil temperature (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Ts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CIMIS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07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0" y="2362200"/>
            <a:ext cx="7662333" cy="3916363"/>
          </a:xfrm>
        </p:spPr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dirty="0" smtClean="0"/>
              <a:t>Dataloggers </a:t>
            </a:r>
            <a:r>
              <a:rPr lang="en-US" dirty="0"/>
              <a:t>poll the sensors every </a:t>
            </a:r>
            <a:r>
              <a:rPr lang="en-US" dirty="0" smtClean="0"/>
              <a:t>minute.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dirty="0"/>
              <a:t>Sixty minute-by-minute readings are </a:t>
            </a:r>
            <a:r>
              <a:rPr lang="en-US" dirty="0" smtClean="0"/>
              <a:t>averaged/totaled.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dirty="0"/>
              <a:t>Daily maximum, minimum, average, and total values are calculated by the end of each </a:t>
            </a:r>
            <a:r>
              <a:rPr lang="en-US" dirty="0" smtClean="0"/>
              <a:t>day.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dirty="0"/>
              <a:t>Hourly and daily values are stored in the </a:t>
            </a:r>
            <a:r>
              <a:rPr lang="en-US" dirty="0" smtClean="0"/>
              <a:t>dataloggers.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dirty="0" smtClean="0"/>
              <a:t>CIMIS servers call </a:t>
            </a:r>
            <a:r>
              <a:rPr lang="en-US" dirty="0"/>
              <a:t>stations every </a:t>
            </a:r>
            <a:r>
              <a:rPr lang="en-US" dirty="0" smtClean="0"/>
              <a:t>hour and retrieve </a:t>
            </a:r>
            <a:r>
              <a:rPr lang="en-US" dirty="0" smtClean="0"/>
              <a:t>data in CSV format.</a:t>
            </a:r>
            <a:endParaRPr lang="en-US" dirty="0" smtClean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dirty="0" smtClean="0"/>
              <a:t>Data goes through QC and ETo </a:t>
            </a:r>
            <a:r>
              <a:rPr lang="en-US" dirty="0" smtClean="0"/>
              <a:t>is calculated</a:t>
            </a:r>
            <a:r>
              <a:rPr lang="en-US" dirty="0" smtClean="0"/>
              <a:t>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dirty="0" smtClean="0"/>
              <a:t>Hourly ETo is aggregated to produce daily ETo.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CIMIS Data (cont.)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04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ETo Equations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514600" y="2590800"/>
            <a:ext cx="3980006" cy="792162"/>
          </a:xfrm>
          <a:solidFill>
            <a:schemeClr val="accent3">
              <a:lumMod val="40000"/>
              <a:lumOff val="60000"/>
            </a:schemeClr>
          </a:solidFill>
          <a:ln>
            <a:solidFill>
              <a:schemeClr val="bg2">
                <a:lumMod val="75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r>
              <a:rPr lang="en-US" dirty="0" smtClean="0"/>
              <a:t>CIMIS Penman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2590800" y="4495800"/>
            <a:ext cx="3886200" cy="639762"/>
          </a:xfrm>
          <a:solidFill>
            <a:schemeClr val="accent5">
              <a:lumMod val="40000"/>
              <a:lumOff val="60000"/>
            </a:schemeClr>
          </a:solidFill>
          <a:ln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r>
              <a:rPr lang="en-US" dirty="0" smtClean="0"/>
              <a:t>Penman-Monteith</a:t>
            </a:r>
            <a:endParaRPr lang="en-US" dirty="0"/>
          </a:p>
        </p:txBody>
      </p:sp>
      <p:pic>
        <p:nvPicPr>
          <p:cNvPr id="4109" name="Picture 1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5162939"/>
            <a:ext cx="3900488" cy="7704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</p:pic>
      <p:pic>
        <p:nvPicPr>
          <p:cNvPr id="4110" name="Picture 1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269" y="3397898"/>
            <a:ext cx="4007497" cy="5781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10223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Uses CIMIS Data?</a:t>
            </a: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533400" y="1752600"/>
            <a:ext cx="3965447" cy="4450080"/>
          </a:xfrm>
        </p:spPr>
        <p:txBody>
          <a:bodyPr>
            <a:noAutofit/>
          </a:bodyPr>
          <a:lstStyle/>
          <a:p>
            <a:pPr marL="457200" indent="-457200" eaLnBrk="1" hangingPunct="1">
              <a:buFont typeface="Wingdings" panose="05000000000000000000" pitchFamily="2" charset="2"/>
              <a:buChar char="v"/>
            </a:pPr>
            <a:r>
              <a:rPr lang="en-US" sz="2800" dirty="0" smtClean="0"/>
              <a:t>Growers</a:t>
            </a:r>
          </a:p>
          <a:p>
            <a:pPr marL="457200" indent="-457200" eaLnBrk="1" hangingPunct="1">
              <a:buFont typeface="Wingdings" panose="05000000000000000000" pitchFamily="2" charset="2"/>
              <a:buChar char="v"/>
            </a:pPr>
            <a:r>
              <a:rPr lang="en-US" sz="2800" dirty="0" smtClean="0"/>
              <a:t>Consultants</a:t>
            </a:r>
          </a:p>
          <a:p>
            <a:pPr marL="457200" indent="-457200" eaLnBrk="1" hangingPunct="1">
              <a:buFont typeface="Wingdings" panose="05000000000000000000" pitchFamily="2" charset="2"/>
              <a:buChar char="v"/>
            </a:pPr>
            <a:r>
              <a:rPr lang="en-US" sz="2800" dirty="0" smtClean="0"/>
              <a:t>Water agencies</a:t>
            </a:r>
          </a:p>
          <a:p>
            <a:pPr marL="457200" indent="-457200" eaLnBrk="1" hangingPunct="1">
              <a:buFont typeface="Wingdings" panose="05000000000000000000" pitchFamily="2" charset="2"/>
              <a:buChar char="v"/>
            </a:pPr>
            <a:r>
              <a:rPr lang="en-US" sz="2800" dirty="0" smtClean="0"/>
              <a:t>Public agencies</a:t>
            </a:r>
          </a:p>
          <a:p>
            <a:pPr marL="457200" indent="-457200" eaLnBrk="1" hangingPunct="1">
              <a:buFont typeface="Wingdings" panose="05000000000000000000" pitchFamily="2" charset="2"/>
              <a:buChar char="v"/>
            </a:pPr>
            <a:r>
              <a:rPr lang="en-US" sz="2800" dirty="0" smtClean="0"/>
              <a:t>Home owners</a:t>
            </a:r>
          </a:p>
          <a:p>
            <a:pPr marL="457200" indent="-457200" eaLnBrk="1" hangingPunct="1">
              <a:buFont typeface="Wingdings" panose="05000000000000000000" pitchFamily="2" charset="2"/>
              <a:buChar char="v"/>
            </a:pPr>
            <a:r>
              <a:rPr lang="en-US" sz="2800" dirty="0" smtClean="0"/>
              <a:t>Researchers </a:t>
            </a:r>
          </a:p>
          <a:p>
            <a:pPr marL="457200" indent="-457200" eaLnBrk="1" hangingPunct="1">
              <a:buFont typeface="Wingdings" panose="05000000000000000000" pitchFamily="2" charset="2"/>
              <a:buChar char="v"/>
            </a:pPr>
            <a:r>
              <a:rPr lang="en-US" sz="2800" dirty="0" smtClean="0"/>
              <a:t>Firefighters</a:t>
            </a:r>
          </a:p>
          <a:p>
            <a:pPr marL="457200" indent="-457200" eaLnBrk="1" hangingPunct="1">
              <a:buFont typeface="Wingdings" panose="05000000000000000000" pitchFamily="2" charset="2"/>
              <a:buChar char="v"/>
            </a:pPr>
            <a:r>
              <a:rPr lang="en-US" sz="2800" dirty="0" smtClean="0"/>
              <a:t>Schools</a:t>
            </a:r>
          </a:p>
          <a:p>
            <a:pPr marL="457200" indent="-457200" eaLnBrk="1" hangingPunct="1">
              <a:buFont typeface="Wingdings" panose="05000000000000000000" pitchFamily="2" charset="2"/>
              <a:buChar char="v"/>
            </a:pPr>
            <a:r>
              <a:rPr lang="en-US" sz="2800" dirty="0" smtClean="0"/>
              <a:t>Investigators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2354336282"/>
              </p:ext>
            </p:extLst>
          </p:nvPr>
        </p:nvGraphicFramePr>
        <p:xfrm>
          <a:off x="3733800" y="2438400"/>
          <a:ext cx="49530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2186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CIMIS Data Uses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6544612" y="2679192"/>
            <a:ext cx="1690487" cy="344728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762000" y="1905000"/>
            <a:ext cx="5334000" cy="4724400"/>
          </a:xfrm>
        </p:spPr>
        <p:txBody>
          <a:bodyPr>
            <a:noAutofit/>
          </a:bodyPr>
          <a:lstStyle/>
          <a:p>
            <a:pPr marL="457200" indent="-457200" eaLnBrk="1" hangingPunct="1">
              <a:buFont typeface="Wingdings" panose="05000000000000000000" pitchFamily="2" charset="2"/>
              <a:buChar char="v"/>
            </a:pPr>
            <a:r>
              <a:rPr lang="en-US" sz="2800" dirty="0" smtClean="0"/>
              <a:t>Irrigation scheduling</a:t>
            </a:r>
          </a:p>
          <a:p>
            <a:pPr marL="457200" indent="-457200" eaLnBrk="1" hangingPunct="1">
              <a:buFont typeface="Wingdings" panose="05000000000000000000" pitchFamily="2" charset="2"/>
              <a:buChar char="v"/>
            </a:pPr>
            <a:r>
              <a:rPr lang="en-US" sz="2800" dirty="0" smtClean="0"/>
              <a:t>Air quality monitoring</a:t>
            </a:r>
          </a:p>
          <a:p>
            <a:pPr marL="457200" indent="-457200" eaLnBrk="1" hangingPunct="1">
              <a:buFont typeface="Wingdings" panose="05000000000000000000" pitchFamily="2" charset="2"/>
              <a:buChar char="v"/>
            </a:pPr>
            <a:r>
              <a:rPr lang="en-US" sz="2800" dirty="0" smtClean="0"/>
              <a:t>Firefighting</a:t>
            </a:r>
          </a:p>
          <a:p>
            <a:pPr marL="457200" indent="-457200" eaLnBrk="1" hangingPunct="1">
              <a:buFont typeface="Wingdings" panose="05000000000000000000" pitchFamily="2" charset="2"/>
              <a:buChar char="v"/>
            </a:pPr>
            <a:r>
              <a:rPr lang="en-US" sz="2800" dirty="0" smtClean="0"/>
              <a:t>Energy generation</a:t>
            </a:r>
          </a:p>
          <a:p>
            <a:pPr marL="457200" indent="-457200" eaLnBrk="1" hangingPunct="1">
              <a:buFont typeface="Wingdings" panose="05000000000000000000" pitchFamily="2" charset="2"/>
              <a:buChar char="v"/>
            </a:pPr>
            <a:r>
              <a:rPr lang="en-US" sz="2800" dirty="0" smtClean="0"/>
              <a:t>Engineering designs</a:t>
            </a:r>
          </a:p>
          <a:p>
            <a:pPr marL="457200" indent="-457200" eaLnBrk="1" hangingPunct="1">
              <a:buFont typeface="Wingdings" panose="05000000000000000000" pitchFamily="2" charset="2"/>
              <a:buChar char="v"/>
            </a:pPr>
            <a:r>
              <a:rPr lang="en-US" sz="2800" dirty="0" smtClean="0"/>
              <a:t>Weather forecasting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/>
              <a:t>Pest </a:t>
            </a:r>
            <a:r>
              <a:rPr lang="en-US" sz="2800" dirty="0" smtClean="0"/>
              <a:t>management</a:t>
            </a:r>
          </a:p>
          <a:p>
            <a:pPr marL="457200" indent="-457200" eaLnBrk="1" hangingPunct="1">
              <a:buFont typeface="Wingdings" panose="05000000000000000000" pitchFamily="2" charset="2"/>
              <a:buChar char="v"/>
            </a:pPr>
            <a:r>
              <a:rPr lang="en-US" sz="2800" dirty="0" smtClean="0"/>
              <a:t>Chilling hours and degree days</a:t>
            </a:r>
          </a:p>
          <a:p>
            <a:pPr marL="457200" indent="-457200" eaLnBrk="1" hangingPunct="1">
              <a:buFont typeface="Wingdings" panose="05000000000000000000" pitchFamily="2" charset="2"/>
              <a:buChar char="v"/>
            </a:pPr>
            <a:r>
              <a:rPr lang="en-US" sz="2800" dirty="0" smtClean="0"/>
              <a:t>Research</a:t>
            </a:r>
          </a:p>
          <a:p>
            <a:pPr marL="457200" indent="-457200" eaLnBrk="1" hangingPunct="1">
              <a:buFont typeface="Wingdings" panose="05000000000000000000" pitchFamily="2" charset="2"/>
              <a:buChar char="v"/>
            </a:pPr>
            <a:endParaRPr lang="en-US" sz="2800" dirty="0" smtClean="0"/>
          </a:p>
        </p:txBody>
      </p:sp>
      <p:grpSp>
        <p:nvGrpSpPr>
          <p:cNvPr id="6" name="Group 95"/>
          <p:cNvGrpSpPr>
            <a:grpSpLocks/>
          </p:cNvGrpSpPr>
          <p:nvPr/>
        </p:nvGrpSpPr>
        <p:grpSpPr bwMode="auto">
          <a:xfrm>
            <a:off x="6324601" y="2514600"/>
            <a:ext cx="2183976" cy="3981858"/>
            <a:chOff x="1608" y="17904"/>
            <a:chExt cx="1944" cy="9182"/>
          </a:xfrm>
        </p:grpSpPr>
        <p:pic>
          <p:nvPicPr>
            <p:cNvPr id="7" name="Picture 76" descr="awcfund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38" y="17904"/>
              <a:ext cx="1818" cy="1541"/>
            </a:xfrm>
            <a:prstGeom prst="rect">
              <a:avLst/>
            </a:prstGeom>
            <a:noFill/>
          </p:spPr>
        </p:pic>
        <p:pic>
          <p:nvPicPr>
            <p:cNvPr id="8" name="Picture 77" descr="in01108_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32" y="18675"/>
              <a:ext cx="1824" cy="2187"/>
            </a:xfrm>
            <a:prstGeom prst="rect">
              <a:avLst/>
            </a:prstGeom>
            <a:noFill/>
          </p:spPr>
        </p:pic>
        <p:pic>
          <p:nvPicPr>
            <p:cNvPr id="9" name="Picture 78" descr="Composite picture - ball park, row crop and trees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14" y="20976"/>
              <a:ext cx="1938" cy="1650"/>
            </a:xfrm>
            <a:prstGeom prst="rect">
              <a:avLst/>
            </a:prstGeom>
            <a:noFill/>
          </p:spPr>
        </p:pic>
        <p:pic>
          <p:nvPicPr>
            <p:cNvPr id="10" name="Picture 80" descr="Fire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608" y="25584"/>
              <a:ext cx="1920" cy="1502"/>
            </a:xfrm>
            <a:prstGeom prst="rect">
              <a:avLst/>
            </a:prstGeom>
            <a:noFill/>
          </p:spPr>
        </p:pic>
        <p:pic>
          <p:nvPicPr>
            <p:cNvPr id="11" name="Picture 81" descr="groundwaterimage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620" y="22704"/>
              <a:ext cx="1920" cy="1404"/>
            </a:xfrm>
            <a:prstGeom prst="rect">
              <a:avLst/>
            </a:prstGeom>
            <a:noFill/>
          </p:spPr>
        </p:pic>
        <p:pic>
          <p:nvPicPr>
            <p:cNvPr id="12" name="Picture 82" descr="sprinkler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632" y="24144"/>
              <a:ext cx="1872" cy="1321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09626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Using CIMIS Data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685800" y="2438400"/>
            <a:ext cx="5105400" cy="3733800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smtClean="0"/>
              <a:t>The following are some of the benefits of using CIMIS data:</a:t>
            </a:r>
            <a:endParaRPr lang="en-US" sz="2800" dirty="0" smtClean="0"/>
          </a:p>
          <a:p>
            <a:pPr marL="731520" lvl="1">
              <a:buFont typeface="Wingdings" panose="05000000000000000000" pitchFamily="2" charset="2"/>
              <a:buChar char="Ø"/>
            </a:pPr>
            <a:r>
              <a:rPr lang="en-US" dirty="0"/>
              <a:t>Save water and </a:t>
            </a:r>
            <a:r>
              <a:rPr lang="en-US" dirty="0" smtClean="0"/>
              <a:t>energy</a:t>
            </a:r>
            <a:endParaRPr lang="en-US" dirty="0"/>
          </a:p>
          <a:p>
            <a:pPr marL="731520" lvl="1">
              <a:buFont typeface="Wingdings" panose="05000000000000000000" pitchFamily="2" charset="2"/>
              <a:buChar char="Ø"/>
            </a:pPr>
            <a:r>
              <a:rPr lang="en-US" dirty="0" smtClean="0"/>
              <a:t>Mitigate the impacts of drought and climate change</a:t>
            </a:r>
          </a:p>
          <a:p>
            <a:pPr marL="731520" lvl="1">
              <a:buFont typeface="Wingdings" panose="05000000000000000000" pitchFamily="2" charset="2"/>
              <a:buChar char="Ø"/>
            </a:pPr>
            <a:r>
              <a:rPr lang="en-US" dirty="0" smtClean="0"/>
              <a:t>Improve the environment</a:t>
            </a:r>
          </a:p>
          <a:p>
            <a:pPr marL="731520" lvl="1">
              <a:buFont typeface="Wingdings" panose="05000000000000000000" pitchFamily="2" charset="2"/>
              <a:buChar char="Ø"/>
            </a:pPr>
            <a:r>
              <a:rPr lang="en-US" dirty="0" smtClean="0"/>
              <a:t>Produce high quality yield and better looking land scape</a:t>
            </a: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895600"/>
            <a:ext cx="3084559" cy="29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514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</p:spPr>
        <p:txBody>
          <a:bodyPr/>
          <a:lstStyle/>
          <a:p>
            <a:r>
              <a:rPr lang="en-US" dirty="0" smtClean="0"/>
              <a:t>Spatial Data Gaps</a:t>
            </a:r>
            <a:endParaRPr lang="en-US" dirty="0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819400" y="1828800"/>
            <a:ext cx="3733800" cy="4267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Content Placeholder 6" descr="CIMIS_Stnd_DEM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19400" y="1828800"/>
            <a:ext cx="3733800" cy="4267200"/>
          </a:xfrm>
        </p:spPr>
      </p:pic>
      <p:pic>
        <p:nvPicPr>
          <p:cNvPr id="6" name="Content Placeholder 6" descr="CIMIS_Stnd_DEM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38400" y="1828801"/>
            <a:ext cx="4333009" cy="4267200"/>
          </a:xfrm>
        </p:spPr>
      </p:pic>
      <p:pic>
        <p:nvPicPr>
          <p:cNvPr id="9" name="Content Placeholder 6" descr="CIMIS_Stnd_DEM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905000" y="1586638"/>
            <a:ext cx="4866409" cy="5155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6224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</p:spPr>
        <p:txBody>
          <a:bodyPr/>
          <a:lstStyle/>
          <a:p>
            <a:pPr eaLnBrk="1" hangingPunct="1"/>
            <a:r>
              <a:rPr lang="en-US" dirty="0" smtClean="0"/>
              <a:t>Spatial CIMIS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838200" y="2057400"/>
            <a:ext cx="4800600" cy="4114800"/>
          </a:xfrm>
          <a:prstGeom prst="rect">
            <a:avLst/>
          </a:prstGeo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smtClean="0"/>
              <a:t>Couples remotely sensed data from GOES </a:t>
            </a:r>
            <a:r>
              <a:rPr lang="en-US" sz="2800" dirty="0"/>
              <a:t>satellite with </a:t>
            </a:r>
            <a:r>
              <a:rPr lang="en-US" sz="2800" dirty="0" smtClean="0"/>
              <a:t>point measurements from CIMIS stations to estimate ETo.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/>
              <a:t>Provides daily maps of ETo at 2-km </a:t>
            </a:r>
            <a:r>
              <a:rPr lang="en-US" sz="2800" dirty="0" smtClean="0"/>
              <a:t>grid.</a:t>
            </a:r>
            <a:endParaRPr lang="en-US" sz="2800" dirty="0" smtClean="0"/>
          </a:p>
          <a:p>
            <a:pPr marL="457200" indent="-457200" eaLnBrk="1" hangingPunct="1">
              <a:buFont typeface="Wingdings" panose="05000000000000000000" pitchFamily="2" charset="2"/>
              <a:buChar char="v"/>
            </a:pPr>
            <a:r>
              <a:rPr lang="en-US" sz="2800" dirty="0" smtClean="0"/>
              <a:t>Released to the public in September 2009.</a:t>
            </a:r>
          </a:p>
        </p:txBody>
      </p:sp>
      <p:pic>
        <p:nvPicPr>
          <p:cNvPr id="19460" name="Picture 5" descr="goes_nop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488950"/>
            <a:ext cx="1752600" cy="124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Content Placeholder 6" descr="C:\Users\temesgen\AppData\Local\Microsoft\Windows\Temporary Internet Files\Content.Word\CIMIS%20Satellite%20Dish%20041[1].jpg"/>
          <p:cNvPicPr>
            <a:picLocks noGrp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2286000"/>
            <a:ext cx="30480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639955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</p:spPr>
        <p:txBody>
          <a:bodyPr/>
          <a:lstStyle/>
          <a:p>
            <a:r>
              <a:rPr lang="en-US" dirty="0" smtClean="0"/>
              <a:t>Spatial ETo Estimation</a:t>
            </a:r>
            <a:endParaRPr lang="en-US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95400" y="2362200"/>
            <a:ext cx="6705600" cy="4038600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smtClean="0"/>
              <a:t>Rs is derived from the GOES data using Heliosat-II model.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smtClean="0"/>
              <a:t>Ta, RH, and U2 are interpolated between CIMIS stations using the Spline interpolation method.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smtClean="0"/>
              <a:t>The </a:t>
            </a:r>
            <a:r>
              <a:rPr lang="en-US" sz="2800" dirty="0"/>
              <a:t>ASCE version of the </a:t>
            </a:r>
            <a:r>
              <a:rPr lang="en-US" sz="2800" dirty="0" smtClean="0"/>
              <a:t>Penman-Monteith equation </a:t>
            </a:r>
            <a:r>
              <a:rPr lang="en-US" sz="2800" dirty="0"/>
              <a:t>is </a:t>
            </a:r>
            <a:r>
              <a:rPr lang="en-US" sz="2800" dirty="0" smtClean="0"/>
              <a:t>used to calculate ETo.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2327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Spatial CIMIS (cont.)  </a:t>
            </a:r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685800" y="2649557"/>
            <a:ext cx="7978775" cy="3381375"/>
            <a:chOff x="685800" y="2286000"/>
            <a:chExt cx="7978775" cy="3381375"/>
          </a:xfrm>
        </p:grpSpPr>
        <p:sp>
          <p:nvSpPr>
            <p:cNvPr id="25" name="Oval 12"/>
            <p:cNvSpPr>
              <a:spLocks noChangeArrowheads="1"/>
            </p:cNvSpPr>
            <p:nvPr/>
          </p:nvSpPr>
          <p:spPr bwMode="auto">
            <a:xfrm>
              <a:off x="3733800" y="2971800"/>
              <a:ext cx="2362200" cy="2465388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noFill/>
              <a:round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none" anchor="ctr"/>
            <a:lstStyle/>
            <a:p>
              <a:pPr algn="ctr" eaLnBrk="0" hangingPunct="0">
                <a:spcBef>
                  <a:spcPct val="0"/>
                </a:spcBef>
                <a:buClrTx/>
                <a:buSzTx/>
                <a:buFontTx/>
                <a:buNone/>
              </a:pPr>
              <a:endParaRPr lang="en-US" sz="1800">
                <a:solidFill>
                  <a:schemeClr val="tx1"/>
                </a:solidFill>
                <a:latin typeface="Tahoma" pitchFamily="34" charset="0"/>
              </a:endParaRPr>
            </a:p>
          </p:txBody>
        </p:sp>
        <p:sp>
          <p:nvSpPr>
            <p:cNvPr id="26" name="Text Box 13"/>
            <p:cNvSpPr txBox="1">
              <a:spLocks noChangeArrowheads="1"/>
            </p:cNvSpPr>
            <p:nvPr/>
          </p:nvSpPr>
          <p:spPr bwMode="auto">
            <a:xfrm>
              <a:off x="4038600" y="3581400"/>
              <a:ext cx="1676356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2000" b="1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ETo  Equation</a:t>
              </a: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685800" y="2286000"/>
              <a:ext cx="7978775" cy="3381375"/>
              <a:chOff x="685800" y="2286000"/>
              <a:chExt cx="7978775" cy="3381375"/>
            </a:xfrm>
          </p:grpSpPr>
          <p:grpSp>
            <p:nvGrpSpPr>
              <p:cNvPr id="28" name="Group 4"/>
              <p:cNvGrpSpPr>
                <a:grpSpLocks/>
              </p:cNvGrpSpPr>
              <p:nvPr/>
            </p:nvGrpSpPr>
            <p:grpSpPr bwMode="auto">
              <a:xfrm>
                <a:off x="685800" y="2286000"/>
                <a:ext cx="2819400" cy="3381375"/>
                <a:chOff x="192" y="240"/>
                <a:chExt cx="2844" cy="3618"/>
              </a:xfrm>
            </p:grpSpPr>
            <p:pic>
              <p:nvPicPr>
                <p:cNvPr id="33" name="Picture 5" descr="rh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1536" y="240"/>
                  <a:ext cx="1500" cy="1649"/>
                </a:xfrm>
                <a:prstGeom prst="rect">
                  <a:avLst/>
                </a:prstGeom>
                <a:noFill/>
                <a:ln>
                  <a:solidFill>
                    <a:schemeClr val="accent1"/>
                  </a:solidFill>
                </a:ln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</p:spPr>
            </p:pic>
            <p:pic>
              <p:nvPicPr>
                <p:cNvPr id="34" name="Picture 6" descr="rlw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1295" y="529"/>
                  <a:ext cx="1528" cy="1680"/>
                </a:xfrm>
                <a:prstGeom prst="rect">
                  <a:avLst/>
                </a:prstGeom>
                <a:noFill/>
                <a:ln w="9525">
                  <a:solidFill>
                    <a:schemeClr val="accent1"/>
                  </a:solidFill>
                  <a:miter lim="800000"/>
                  <a:headEnd/>
                  <a:tailEnd/>
                </a:ln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</p:spPr>
            </p:pic>
            <p:pic>
              <p:nvPicPr>
                <p:cNvPr id="35" name="Picture 7" descr="G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1105" y="816"/>
                  <a:ext cx="1526" cy="1680"/>
                </a:xfrm>
                <a:prstGeom prst="rect">
                  <a:avLst/>
                </a:prstGeom>
                <a:noFill/>
                <a:ln w="9525">
                  <a:solidFill>
                    <a:schemeClr val="accent1"/>
                  </a:solidFill>
                  <a:miter lim="800000"/>
                  <a:headEnd/>
                  <a:tailEnd/>
                </a:ln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</p:spPr>
            </p:pic>
            <p:pic>
              <p:nvPicPr>
                <p:cNvPr id="36" name="Picture 8" descr="ws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913" y="1152"/>
                  <a:ext cx="1528" cy="1680"/>
                </a:xfrm>
                <a:prstGeom prst="rect">
                  <a:avLst/>
                </a:prstGeom>
                <a:noFill/>
                <a:ln w="9525">
                  <a:solidFill>
                    <a:schemeClr val="accent1"/>
                  </a:solidFill>
                  <a:miter lim="800000"/>
                  <a:headEnd/>
                  <a:tailEnd/>
                </a:ln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</p:spPr>
            </p:pic>
            <p:pic>
              <p:nvPicPr>
                <p:cNvPr id="37" name="Picture 9" descr="dewp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672" y="1488"/>
                  <a:ext cx="1526" cy="1680"/>
                </a:xfrm>
                <a:prstGeom prst="rect">
                  <a:avLst/>
                </a:prstGeom>
                <a:noFill/>
                <a:ln w="9525">
                  <a:solidFill>
                    <a:schemeClr val="accent1"/>
                  </a:solidFill>
                  <a:miter lim="800000"/>
                  <a:headEnd/>
                  <a:tailEnd/>
                </a:ln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</p:spPr>
            </p:pic>
            <p:pic>
              <p:nvPicPr>
                <p:cNvPr id="38" name="Picture 10" descr="maxat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432" y="1825"/>
                  <a:ext cx="1544" cy="1697"/>
                </a:xfrm>
                <a:prstGeom prst="rect">
                  <a:avLst/>
                </a:prstGeom>
                <a:noFill/>
                <a:ln>
                  <a:solidFill>
                    <a:schemeClr val="accent1"/>
                  </a:solidFill>
                </a:ln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</p:spPr>
            </p:pic>
            <p:pic>
              <p:nvPicPr>
                <p:cNvPr id="39" name="Picture 11" descr="minat"/>
                <p:cNvPicPr>
                  <a:picLocks noChangeAspect="1" noChangeArrowheads="1"/>
                </p:cNvPicPr>
                <p:nvPr/>
              </p:nvPicPr>
              <p:blipFill>
                <a:blip r:embed="rId9" cstate="print"/>
                <a:srcRect/>
                <a:stretch>
                  <a:fillRect/>
                </a:stretch>
              </p:blipFill>
              <p:spPr bwMode="auto">
                <a:xfrm>
                  <a:off x="192" y="2159"/>
                  <a:ext cx="1544" cy="1699"/>
                </a:xfrm>
                <a:prstGeom prst="rect">
                  <a:avLst/>
                </a:prstGeom>
                <a:noFill/>
                <a:ln>
                  <a:solidFill>
                    <a:schemeClr val="bg2">
                      <a:lumMod val="75000"/>
                    </a:schemeClr>
                  </a:solidFill>
                </a:ln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</p:spPr>
            </p:pic>
          </p:grpSp>
          <p:sp>
            <p:nvSpPr>
              <p:cNvPr id="29" name="Line 15"/>
              <p:cNvSpPr>
                <a:spLocks noChangeShapeType="1"/>
              </p:cNvSpPr>
              <p:nvPr/>
            </p:nvSpPr>
            <p:spPr bwMode="auto">
              <a:xfrm>
                <a:off x="3200400" y="4383566"/>
                <a:ext cx="53340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Line 16"/>
              <p:cNvSpPr>
                <a:spLocks noChangeShapeType="1"/>
              </p:cNvSpPr>
              <p:nvPr/>
            </p:nvSpPr>
            <p:spPr bwMode="auto">
              <a:xfrm>
                <a:off x="5943600" y="4361795"/>
                <a:ext cx="38100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graphicFrame>
            <p:nvGraphicFramePr>
              <p:cNvPr id="31" name="Object 1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78467336"/>
                  </p:ext>
                </p:extLst>
              </p:nvPr>
            </p:nvGraphicFramePr>
            <p:xfrm>
              <a:off x="3733800" y="4038600"/>
              <a:ext cx="2362200" cy="56673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44" name="Equation" r:id="rId10" imgW="2844720" imgH="609480" progId="Equation.3">
                      <p:embed/>
                    </p:oleObj>
                  </mc:Choice>
                  <mc:Fallback>
                    <p:oleObj name="Equation" r:id="rId10" imgW="2844720" imgH="60948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733800" y="4038600"/>
                            <a:ext cx="2362200" cy="566738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 w="6350">
                            <a:solidFill>
                              <a:srgbClr val="00FFFF"/>
                            </a:solidFill>
                            <a:miter lim="800000"/>
                            <a:headEnd/>
                            <a:tailEnd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pic>
            <p:nvPicPr>
              <p:cNvPr id="32" name="Picture 14" descr="et0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6324600" y="2819400"/>
                <a:ext cx="2339975" cy="2489200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>
                    <a:alpha val="50000"/>
                  </a:srgbClr>
                </a:outerShdw>
              </a:effectLst>
            </p:spPr>
          </p:pic>
        </p:grpSp>
      </p:grp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399" y="413657"/>
            <a:ext cx="1675493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589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Spatial Maps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/>
              <a:t>Rs (04/07/2016) 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/>
              <a:t>ETo (04/07/2016)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1" y="3429000"/>
            <a:ext cx="2734234" cy="30388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429000"/>
            <a:ext cx="2637602" cy="29975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833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</p:spPr>
        <p:txBody>
          <a:bodyPr/>
          <a:lstStyle/>
          <a:p>
            <a:pPr eaLnBrk="1" hangingPunct="1"/>
            <a:r>
              <a:rPr lang="en-US" dirty="0" smtClean="0"/>
              <a:t>Spatial Reports</a:t>
            </a:r>
          </a:p>
        </p:txBody>
      </p:sp>
      <p:pic>
        <p:nvPicPr>
          <p:cNvPr id="870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44878"/>
            <a:ext cx="7620000" cy="4373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157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76654" y="2209800"/>
            <a:ext cx="4200145" cy="3916680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smtClean="0"/>
              <a:t>Resource limitations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smtClean="0"/>
              <a:t>Station maintenance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smtClean="0"/>
              <a:t>Sensor failures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smtClean="0"/>
              <a:t>Station siting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smtClean="0"/>
              <a:t> Public outreach</a:t>
            </a:r>
            <a:endParaRPr lang="en-US" sz="28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667001"/>
            <a:ext cx="1094347" cy="1175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962400"/>
            <a:ext cx="2085975" cy="1729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311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2438400"/>
            <a:ext cx="7560733" cy="3907896"/>
          </a:xfrm>
        </p:spPr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dirty="0"/>
              <a:t>Improve station density and data </a:t>
            </a:r>
            <a:r>
              <a:rPr lang="en-US" dirty="0" smtClean="0"/>
              <a:t>quality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dirty="0" smtClean="0"/>
              <a:t>Update ETo Zones map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dirty="0" smtClean="0"/>
              <a:t>Develop CIMIS smartphone app</a:t>
            </a:r>
            <a:endParaRPr lang="en-US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dirty="0"/>
              <a:t>Refine the Spatial CIMIS model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dirty="0"/>
              <a:t>Develop crop-coefficient (Kc) </a:t>
            </a:r>
            <a:r>
              <a:rPr lang="en-US" dirty="0" smtClean="0"/>
              <a:t>maps – TOPS SIMS</a:t>
            </a:r>
            <a:endParaRPr lang="en-US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dirty="0"/>
              <a:t>Provide estimates of evaporation from water surfaces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dirty="0" smtClean="0"/>
              <a:t>Provide </a:t>
            </a:r>
            <a:r>
              <a:rPr lang="en-US" dirty="0"/>
              <a:t>ETo </a:t>
            </a:r>
            <a:r>
              <a:rPr lang="en-US" dirty="0" smtClean="0"/>
              <a:t>forecast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dirty="0"/>
              <a:t>Interactive data delivery with improved </a:t>
            </a:r>
            <a:r>
              <a:rPr lang="en-US" dirty="0" smtClean="0"/>
              <a:t>features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8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pic>
        <p:nvPicPr>
          <p:cNvPr id="6148" name="Picture 4" descr="C:\Users\temesgen\AppData\Local\Microsoft\Windows\Temporary Internet Files\Content.IE5\JLLV833K\question_1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0356" y="2674938"/>
            <a:ext cx="3451225" cy="345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547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2146</TotalTime>
  <Words>632</Words>
  <Application>Microsoft Office PowerPoint</Application>
  <PresentationFormat>On-screen Show (4:3)</PresentationFormat>
  <Paragraphs>133</Paragraphs>
  <Slides>22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Waveform</vt:lpstr>
      <vt:lpstr>Equation</vt:lpstr>
      <vt:lpstr>California Irrigation Management Information System (CIMIS)</vt:lpstr>
      <vt:lpstr>Outline</vt:lpstr>
      <vt:lpstr>What is CIMIS?</vt:lpstr>
      <vt:lpstr>What is ETo?</vt:lpstr>
      <vt:lpstr>Brief History of CIMIS</vt:lpstr>
      <vt:lpstr>Typical CIMIS station</vt:lpstr>
      <vt:lpstr>Who owns CIMIS stations?</vt:lpstr>
      <vt:lpstr>CIMIS Data</vt:lpstr>
      <vt:lpstr>CIMIS Data (cont.)</vt:lpstr>
      <vt:lpstr>ETo Equations</vt:lpstr>
      <vt:lpstr>Who Uses CIMIS Data?</vt:lpstr>
      <vt:lpstr>CIMIS Data Uses</vt:lpstr>
      <vt:lpstr>Benefits of Using CIMIS Data</vt:lpstr>
      <vt:lpstr>Spatial Data Gaps</vt:lpstr>
      <vt:lpstr>Spatial CIMIS</vt:lpstr>
      <vt:lpstr>Spatial ETo Estimation</vt:lpstr>
      <vt:lpstr>Spatial CIMIS (cont.)  </vt:lpstr>
      <vt:lpstr>Spatial Maps</vt:lpstr>
      <vt:lpstr>Spatial Reports</vt:lpstr>
      <vt:lpstr>Challenges</vt:lpstr>
      <vt:lpstr>Future Plans</vt:lpstr>
      <vt:lpstr>Questions?</vt:lpstr>
    </vt:vector>
  </TitlesOfParts>
  <Company>CA Department of Water Resources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California Irrigation Management Information System (CIMIS): Opportunities and Challenges</dc:title>
  <dc:creator>temesgen</dc:creator>
  <cp:lastModifiedBy>temesgen</cp:lastModifiedBy>
  <cp:revision>103</cp:revision>
  <cp:lastPrinted>2016-08-24T22:26:09Z</cp:lastPrinted>
  <dcterms:created xsi:type="dcterms:W3CDTF">2016-02-05T16:15:37Z</dcterms:created>
  <dcterms:modified xsi:type="dcterms:W3CDTF">2016-08-24T23:00:53Z</dcterms:modified>
</cp:coreProperties>
</file>