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sldIdLst>
    <p:sldId id="261" r:id="rId2"/>
    <p:sldId id="281" r:id="rId3"/>
    <p:sldId id="280" r:id="rId4"/>
    <p:sldId id="263" r:id="rId5"/>
    <p:sldId id="264" r:id="rId6"/>
    <p:sldId id="265" r:id="rId7"/>
    <p:sldId id="266" r:id="rId8"/>
    <p:sldId id="282" r:id="rId9"/>
    <p:sldId id="268" r:id="rId10"/>
    <p:sldId id="283" r:id="rId11"/>
    <p:sldId id="267" r:id="rId12"/>
    <p:sldId id="269" r:id="rId13"/>
    <p:sldId id="284" r:id="rId14"/>
    <p:sldId id="270" r:id="rId15"/>
    <p:sldId id="271" r:id="rId16"/>
    <p:sldId id="272" r:id="rId17"/>
    <p:sldId id="286" r:id="rId18"/>
    <p:sldId id="285" r:id="rId19"/>
    <p:sldId id="287" r:id="rId20"/>
    <p:sldId id="273" r:id="rId21"/>
    <p:sldId id="274" r:id="rId22"/>
    <p:sldId id="275" r:id="rId23"/>
    <p:sldId id="276" r:id="rId24"/>
    <p:sldId id="277" r:id="rId25"/>
    <p:sldId id="278" r:id="rId26"/>
    <p:sldId id="279" r:id="rId27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66" d="100"/>
          <a:sy n="66" d="100"/>
        </p:scale>
        <p:origin x="768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55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3" name="Picture 9" descr="Template_02.jpg                                                0028C3F5Macintosh HD                   B75E1595: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1588"/>
            <a:ext cx="9144000" cy="6856412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25626" y="1473671"/>
            <a:ext cx="5826719" cy="2563230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NM Climate Center </a:t>
            </a:r>
            <a:r>
              <a:rPr lang="en-US" dirty="0" err="1" smtClean="0">
                <a:latin typeface="Calibri" panose="020F0502020204030204" pitchFamily="34" charset="0"/>
              </a:rPr>
              <a:t>AgMet</a:t>
            </a:r>
            <a:r>
              <a:rPr lang="en-US" dirty="0" smtClean="0">
                <a:latin typeface="Calibri" panose="020F0502020204030204" pitchFamily="34" charset="0"/>
              </a:rPr>
              <a:t> Network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35998"/>
            <a:ext cx="6400800" cy="1752600"/>
          </a:xfrm>
        </p:spPr>
        <p:txBody>
          <a:bodyPr>
            <a:norm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Dave DuBois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NM State Climatologist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Las Cruces, NM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4" name="Picture 3" descr="newlogo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9988" y="1487606"/>
            <a:ext cx="1981200" cy="190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38200" y="6096000"/>
            <a:ext cx="7467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Presented at the </a:t>
            </a:r>
            <a:r>
              <a:rPr lang="en-US" sz="1600" dirty="0">
                <a:solidFill>
                  <a:schemeClr val="bg1"/>
                </a:solidFill>
                <a:latin typeface="Calibri" pitchFamily="34" charset="0"/>
              </a:rPr>
              <a:t>Irrigation Management Information Systems’ Workshop </a:t>
            </a:r>
            <a:endParaRPr lang="en-US" sz="1600" dirty="0" smtClean="0">
              <a:solidFill>
                <a:schemeClr val="bg1"/>
              </a:solidFill>
              <a:latin typeface="Calibri" pitchFamily="34" charset="0"/>
            </a:endParaRPr>
          </a:p>
          <a:p>
            <a:pPr algn="ctr"/>
            <a:r>
              <a:rPr lang="en-US" sz="1600" dirty="0" smtClean="0">
                <a:solidFill>
                  <a:schemeClr val="bg1"/>
                </a:solidFill>
                <a:latin typeface="Calibri" pitchFamily="34" charset="0"/>
              </a:rPr>
              <a:t>San Diego, CA, August 26, 2016</a:t>
            </a:r>
            <a:endParaRPr lang="en-US" sz="1600" dirty="0">
              <a:solidFill>
                <a:schemeClr val="bg1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429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1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57200" y="4419600"/>
            <a:ext cx="8153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The 2016 Elephant Butte (southern NM) Irrigation District allotment 13 acre-inches, 28 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percent of what EBID considers to be a full allotment</a:t>
            </a:r>
            <a:endParaRPr lang="en-US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endParaRPr lang="en-US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This reservoir at about 7.5% capacity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451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470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369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alibri" panose="020F0502020204030204" pitchFamily="34" charset="0"/>
              </a:rPr>
              <a:t>AgMet</a:t>
            </a:r>
            <a:r>
              <a:rPr lang="en-US" dirty="0" smtClean="0">
                <a:latin typeface="Calibri" panose="020F0502020204030204" pitchFamily="34" charset="0"/>
              </a:rPr>
              <a:t> Network History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446663"/>
            <a:ext cx="8153401" cy="4981433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Calibri" panose="020F0502020204030204" pitchFamily="34" charset="0"/>
              </a:rPr>
              <a:t>Started by Ken Kunkel, the first NM state climatologist in late 1980s</a:t>
            </a:r>
          </a:p>
          <a:p>
            <a:pPr lvl="1"/>
            <a:r>
              <a:rPr lang="en-US" sz="2200" dirty="0" smtClean="0">
                <a:latin typeface="Calibri" panose="020F0502020204030204" pitchFamily="34" charset="0"/>
              </a:rPr>
              <a:t>Installed at NMSU Agricultural Science Centers</a:t>
            </a:r>
          </a:p>
          <a:p>
            <a:pPr lvl="1"/>
            <a:r>
              <a:rPr lang="en-US" sz="2200" dirty="0" smtClean="0">
                <a:latin typeface="Calibri" panose="020F0502020204030204" pitchFamily="34" charset="0"/>
              </a:rPr>
              <a:t>Currently 12 centers state-wide</a:t>
            </a:r>
          </a:p>
          <a:p>
            <a:pPr lvl="1"/>
            <a:r>
              <a:rPr lang="en-US" sz="2200" dirty="0" smtClean="0">
                <a:latin typeface="Calibri" panose="020F0502020204030204" pitchFamily="34" charset="0"/>
              </a:rPr>
              <a:t>Most collocated with NWS cooperative stations</a:t>
            </a:r>
          </a:p>
          <a:p>
            <a:r>
              <a:rPr lang="en-US" sz="2400" dirty="0" smtClean="0">
                <a:latin typeface="Calibri" panose="020F0502020204030204" pitchFamily="34" charset="0"/>
              </a:rPr>
              <a:t>In mid-1990s Ted </a:t>
            </a:r>
            <a:r>
              <a:rPr lang="en-US" sz="2400" dirty="0" err="1" smtClean="0">
                <a:latin typeface="Calibri" panose="020F0502020204030204" pitchFamily="34" charset="0"/>
              </a:rPr>
              <a:t>Sammis</a:t>
            </a:r>
            <a:r>
              <a:rPr lang="en-US" sz="2400" dirty="0" smtClean="0">
                <a:latin typeface="Calibri" panose="020F0502020204030204" pitchFamily="34" charset="0"/>
              </a:rPr>
              <a:t> created the NM Climate Center and housed hourly data at his lab for &gt;15 years</a:t>
            </a:r>
          </a:p>
          <a:p>
            <a:r>
              <a:rPr lang="en-US" sz="2400" dirty="0" err="1" smtClean="0">
                <a:latin typeface="Calibri" panose="020F0502020204030204" pitchFamily="34" charset="0"/>
              </a:rPr>
              <a:t>Sammis</a:t>
            </a:r>
            <a:r>
              <a:rPr lang="en-US" sz="2400" dirty="0" smtClean="0">
                <a:latin typeface="Calibri" panose="020F0502020204030204" pitchFamily="34" charset="0"/>
              </a:rPr>
              <a:t>’ network all connected through phone lines and </a:t>
            </a:r>
            <a:r>
              <a:rPr lang="en-US" sz="2400" dirty="0" err="1" smtClean="0">
                <a:latin typeface="Calibri" panose="020F0502020204030204" pitchFamily="34" charset="0"/>
              </a:rPr>
              <a:t>Loggernet</a:t>
            </a:r>
            <a:r>
              <a:rPr lang="en-US" sz="2400" dirty="0" smtClean="0">
                <a:latin typeface="Calibri" panose="020F0502020204030204" pitchFamily="34" charset="0"/>
              </a:rPr>
              <a:t> - dialed in after midnight each day</a:t>
            </a:r>
            <a:endParaRPr lang="en-US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526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74638"/>
            <a:ext cx="7924801" cy="1143000"/>
          </a:xfrm>
        </p:spPr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NM Climate Center Now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524000"/>
            <a:ext cx="8077202" cy="4825243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</a:rPr>
              <a:t>Data ingested daily/hourly into MySQL database from </a:t>
            </a:r>
            <a:r>
              <a:rPr lang="en-US" sz="2400" dirty="0" err="1">
                <a:latin typeface="Calibri" panose="020F0502020204030204" pitchFamily="34" charset="0"/>
              </a:rPr>
              <a:t>Loggernet</a:t>
            </a:r>
            <a:endParaRPr lang="en-US" sz="2400" dirty="0">
              <a:latin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</a:rPr>
              <a:t>Data </a:t>
            </a:r>
            <a:r>
              <a:rPr lang="en-US" sz="2400" dirty="0">
                <a:latin typeface="Calibri" panose="020F0502020204030204" pitchFamily="34" charset="0"/>
              </a:rPr>
              <a:t>system: Dedicated PCs on Ubuntu </a:t>
            </a:r>
            <a:r>
              <a:rPr lang="en-US" sz="2400" dirty="0" err="1">
                <a:latin typeface="Calibri" panose="020F0502020204030204" pitchFamily="34" charset="0"/>
              </a:rPr>
              <a:t>linux</a:t>
            </a:r>
            <a:r>
              <a:rPr lang="en-US" sz="2400" dirty="0">
                <a:latin typeface="Calibri" panose="020F0502020204030204" pitchFamily="34" charset="0"/>
              </a:rPr>
              <a:t> using </a:t>
            </a:r>
            <a:r>
              <a:rPr lang="en-US" sz="2400" dirty="0" smtClean="0">
                <a:latin typeface="Calibri" panose="020F0502020204030204" pitchFamily="34" charset="0"/>
              </a:rPr>
              <a:t>python scripts</a:t>
            </a:r>
          </a:p>
          <a:p>
            <a:r>
              <a:rPr lang="en-US" sz="2400" dirty="0" smtClean="0">
                <a:latin typeface="Calibri" panose="020F0502020204030204" pitchFamily="34" charset="0"/>
              </a:rPr>
              <a:t>Public access on weather.nmsu.edu</a:t>
            </a:r>
          </a:p>
          <a:p>
            <a:endParaRPr lang="en-US" sz="2400" dirty="0">
              <a:latin typeface="Calibri" panose="020F0502020204030204" pitchFamily="34" charset="0"/>
            </a:endParaRPr>
          </a:p>
          <a:p>
            <a:r>
              <a:rPr lang="en-US" sz="2400" dirty="0" smtClean="0">
                <a:latin typeface="Calibri" panose="020F0502020204030204" pitchFamily="34" charset="0"/>
              </a:rPr>
              <a:t>Annual operating funds from NM</a:t>
            </a:r>
          </a:p>
          <a:p>
            <a:r>
              <a:rPr lang="en-US" sz="2400" dirty="0" smtClean="0">
                <a:latin typeface="Calibri" panose="020F0502020204030204" pitchFamily="34" charset="0"/>
              </a:rPr>
              <a:t>Funds from grants and contracts</a:t>
            </a:r>
          </a:p>
          <a:p>
            <a:r>
              <a:rPr lang="en-US" sz="2400" dirty="0" smtClean="0">
                <a:latin typeface="Calibri" panose="020F0502020204030204" pitchFamily="34" charset="0"/>
              </a:rPr>
              <a:t>Funds come from National </a:t>
            </a:r>
            <a:r>
              <a:rPr lang="en-US" sz="2400" dirty="0" err="1" smtClean="0">
                <a:latin typeface="Calibri" panose="020F0502020204030204" pitchFamily="34" charset="0"/>
              </a:rPr>
              <a:t>Mesonet</a:t>
            </a:r>
            <a:r>
              <a:rPr lang="en-US" sz="2400" dirty="0" smtClean="0">
                <a:latin typeface="Calibri" panose="020F0502020204030204" pitchFamily="34" charset="0"/>
              </a:rPr>
              <a:t> contract</a:t>
            </a:r>
          </a:p>
          <a:p>
            <a:endParaRPr lang="en-US" sz="24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964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latin typeface="Calibri" panose="020F0502020204030204" pitchFamily="34" charset="0"/>
              </a:rPr>
              <a:t>AgMet</a:t>
            </a:r>
            <a:r>
              <a:rPr lang="en-US" dirty="0" smtClean="0">
                <a:latin typeface="Calibri" panose="020F0502020204030204" pitchFamily="34" charset="0"/>
              </a:rPr>
              <a:t> Station Map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19600" y="1524000"/>
            <a:ext cx="442329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10 </a:t>
            </a:r>
            <a:r>
              <a:rPr lang="en-US" sz="2000" dirty="0">
                <a:latin typeface="Calibri" panose="020F0502020204030204" pitchFamily="34" charset="0"/>
              </a:rPr>
              <a:t>active </a:t>
            </a:r>
            <a:r>
              <a:rPr lang="en-US" sz="2000" dirty="0" smtClean="0">
                <a:latin typeface="Calibri" panose="020F0502020204030204" pitchFamily="34" charset="0"/>
              </a:rPr>
              <a:t>(4 </a:t>
            </a:r>
            <a:r>
              <a:rPr lang="en-US" sz="2000" dirty="0">
                <a:latin typeface="Calibri" panose="020F0502020204030204" pitchFamily="34" charset="0"/>
              </a:rPr>
              <a:t>in Las Cruces area)</a:t>
            </a:r>
          </a:p>
          <a:p>
            <a:endParaRPr lang="en-US" sz="2000" dirty="0">
              <a:latin typeface="Calibri" panose="020F0502020204030204" pitchFamily="34" charset="0"/>
            </a:endParaRPr>
          </a:p>
          <a:p>
            <a:r>
              <a:rPr lang="en-US" sz="2000" dirty="0" smtClean="0">
                <a:latin typeface="Calibri" panose="020F0502020204030204" pitchFamily="34" charset="0"/>
              </a:rPr>
              <a:t>3 permanently closed</a:t>
            </a:r>
          </a:p>
          <a:p>
            <a:endParaRPr lang="en-US" sz="2000" dirty="0">
              <a:latin typeface="Calibri" panose="020F0502020204030204" pitchFamily="34" charset="0"/>
            </a:endParaRPr>
          </a:p>
          <a:p>
            <a:r>
              <a:rPr lang="en-US" sz="2000" dirty="0" smtClean="0">
                <a:latin typeface="Calibri" panose="020F0502020204030204" pitchFamily="34" charset="0"/>
              </a:rPr>
              <a:t>Intend </a:t>
            </a:r>
            <a:r>
              <a:rPr lang="en-US" sz="2000" dirty="0">
                <a:latin typeface="Calibri" panose="020F0502020204030204" pitchFamily="34" charset="0"/>
              </a:rPr>
              <a:t>to bring </a:t>
            </a:r>
            <a:r>
              <a:rPr lang="en-US" sz="2000" dirty="0" smtClean="0">
                <a:latin typeface="Calibri" panose="020F0502020204030204" pitchFamily="34" charset="0"/>
              </a:rPr>
              <a:t>4 back </a:t>
            </a:r>
            <a:r>
              <a:rPr lang="en-US" sz="2000" dirty="0">
                <a:latin typeface="Calibri" panose="020F0502020204030204" pitchFamily="34" charset="0"/>
              </a:rPr>
              <a:t>online (no telemetry, being moved)</a:t>
            </a:r>
          </a:p>
          <a:p>
            <a:endParaRPr lang="en-US" sz="2000" dirty="0">
              <a:latin typeface="Calibri" panose="020F050202020403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1524000"/>
            <a:ext cx="3962400" cy="377371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257800" y="3410857"/>
            <a:ext cx="128541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Carlsbad</a:t>
            </a:r>
          </a:p>
          <a:p>
            <a:r>
              <a:rPr lang="en-US" sz="2000" dirty="0" smtClean="0">
                <a:latin typeface="Calibri" panose="020F0502020204030204" pitchFamily="34" charset="0"/>
              </a:rPr>
              <a:t>Clayton</a:t>
            </a:r>
          </a:p>
          <a:p>
            <a:r>
              <a:rPr lang="en-US" sz="2000" dirty="0" smtClean="0">
                <a:latin typeface="Calibri" panose="020F0502020204030204" pitchFamily="34" charset="0"/>
              </a:rPr>
              <a:t>Corona</a:t>
            </a:r>
          </a:p>
          <a:p>
            <a:r>
              <a:rPr lang="en-US" sz="2000" dirty="0" smtClean="0">
                <a:latin typeface="Calibri" panose="020F0502020204030204" pitchFamily="34" charset="0"/>
              </a:rPr>
              <a:t>Derry area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8497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18615" y="327547"/>
            <a:ext cx="55391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 smtClean="0">
                <a:latin typeface="Calibri" panose="020F0502020204030204" pitchFamily="34" charset="0"/>
              </a:rPr>
              <a:t>Leyendecker</a:t>
            </a:r>
            <a:r>
              <a:rPr lang="en-US" sz="2000" dirty="0" smtClean="0">
                <a:latin typeface="Calibri" panose="020F0502020204030204" pitchFamily="34" charset="0"/>
              </a:rPr>
              <a:t> Plant Science Research Center, Mesilla</a:t>
            </a:r>
          </a:p>
          <a:p>
            <a:endParaRPr lang="en-US" sz="2000" dirty="0" smtClean="0">
              <a:latin typeface="Calibri" panose="020F0502020204030204" pitchFamily="34" charset="0"/>
            </a:endParaRPr>
          </a:p>
          <a:p>
            <a:r>
              <a:rPr lang="en-US" sz="2000" dirty="0" smtClean="0">
                <a:latin typeface="Calibri" panose="020F0502020204030204" pitchFamily="34" charset="0"/>
              </a:rPr>
              <a:t>Pecans, </a:t>
            </a:r>
            <a:r>
              <a:rPr lang="en-US" sz="2000" dirty="0" err="1" smtClean="0">
                <a:latin typeface="Calibri" panose="020F0502020204030204" pitchFamily="34" charset="0"/>
              </a:rPr>
              <a:t>chile</a:t>
            </a:r>
            <a:r>
              <a:rPr lang="en-US" sz="2000" dirty="0" smtClean="0">
                <a:latin typeface="Calibri" panose="020F0502020204030204" pitchFamily="34" charset="0"/>
              </a:rPr>
              <a:t>, cover crops, alfalfa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0781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0427"/>
            <a:ext cx="9144000" cy="507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917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2389" y="354842"/>
            <a:ext cx="559069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Farmington Ag Science Center</a:t>
            </a:r>
          </a:p>
          <a:p>
            <a:endParaRPr lang="en-US" sz="2000" dirty="0">
              <a:latin typeface="Calibri" panose="020F0502020204030204" pitchFamily="34" charset="0"/>
            </a:endParaRPr>
          </a:p>
          <a:p>
            <a:r>
              <a:rPr lang="en-US" sz="2000" dirty="0">
                <a:latin typeface="Calibri" panose="020F0502020204030204" pitchFamily="34" charset="0"/>
              </a:rPr>
              <a:t> alfalfa, corn, dry beans, potatoes, onions, </a:t>
            </a:r>
            <a:r>
              <a:rPr lang="en-US" sz="2000" dirty="0" err="1" smtClean="0">
                <a:latin typeface="Calibri" panose="020F0502020204030204" pitchFamily="34" charset="0"/>
              </a:rPr>
              <a:t>chile</a:t>
            </a:r>
            <a:r>
              <a:rPr lang="en-US" sz="2000" dirty="0" smtClean="0">
                <a:latin typeface="Calibri" panose="020F0502020204030204" pitchFamily="34" charset="0"/>
              </a:rPr>
              <a:t>, etc</a:t>
            </a:r>
            <a:r>
              <a:rPr lang="en-US" sz="2000" dirty="0">
                <a:latin typeface="Calibri" panose="020F050202020403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2340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0427"/>
            <a:ext cx="9144000" cy="507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706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0251" y="232012"/>
            <a:ext cx="247024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</a:rPr>
              <a:t>John T. Harrington Forestry Research Center at </a:t>
            </a:r>
            <a:r>
              <a:rPr lang="en-US" sz="2000" dirty="0" err="1" smtClean="0">
                <a:latin typeface="Calibri" panose="020F0502020204030204" pitchFamily="34" charset="0"/>
              </a:rPr>
              <a:t>Mora</a:t>
            </a:r>
            <a:endParaRPr lang="en-US" sz="2000" dirty="0" smtClean="0">
              <a:latin typeface="Calibri" panose="020F0502020204030204" pitchFamily="34" charset="0"/>
            </a:endParaRPr>
          </a:p>
          <a:p>
            <a:endParaRPr lang="en-US" sz="2000" dirty="0">
              <a:latin typeface="Calibri" panose="020F0502020204030204" pitchFamily="34" charset="0"/>
            </a:endParaRPr>
          </a:p>
          <a:p>
            <a:r>
              <a:rPr lang="en-US" sz="2000" dirty="0" err="1" smtClean="0">
                <a:latin typeface="Calibri" panose="020F0502020204030204" pitchFamily="34" charset="0"/>
              </a:rPr>
              <a:t>Silviculture</a:t>
            </a:r>
            <a:r>
              <a:rPr lang="en-US" sz="2000" dirty="0" smtClean="0">
                <a:latin typeface="Calibri" panose="020F0502020204030204" pitchFamily="34" charset="0"/>
              </a:rPr>
              <a:t>, reforestation, etc.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469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2" b="2840"/>
          <a:stretch/>
        </p:blipFill>
        <p:spPr>
          <a:xfrm>
            <a:off x="1425991" y="152400"/>
            <a:ext cx="6039333" cy="6477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057400" y="5613737"/>
            <a:ext cx="438196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Fabian Garcia Science Center, Las Cruces</a:t>
            </a:r>
          </a:p>
          <a:p>
            <a:endParaRPr 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  <a:p>
            <a:r>
              <a:rPr lang="en-US" sz="2000" dirty="0" smtClean="0">
                <a:solidFill>
                  <a:schemeClr val="bg1"/>
                </a:solidFill>
                <a:latin typeface="Calibri" panose="020F0502020204030204" pitchFamily="34" charset="0"/>
              </a:rPr>
              <a:t>Chile, algae, onion, viticulture, </a:t>
            </a:r>
            <a:r>
              <a:rPr lang="en-US" sz="2000" dirty="0" err="1" smtClean="0">
                <a:solidFill>
                  <a:schemeClr val="bg1"/>
                </a:solidFill>
                <a:latin typeface="Calibri" panose="020F0502020204030204" pitchFamily="34" charset="0"/>
              </a:rPr>
              <a:t>turfgrass</a:t>
            </a:r>
            <a:endParaRPr lang="en-US" sz="2000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2385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0427"/>
            <a:ext cx="9144000" cy="5077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59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Basic Description: Equipment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371600"/>
            <a:ext cx="8382002" cy="4844954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Calibri" panose="020F0502020204030204" pitchFamily="34" charset="0"/>
              </a:rPr>
              <a:t>Temperature/RH: </a:t>
            </a:r>
            <a:r>
              <a:rPr lang="en-US" sz="2800" dirty="0" err="1" smtClean="0">
                <a:latin typeface="Calibri" panose="020F0502020204030204" pitchFamily="34" charset="0"/>
              </a:rPr>
              <a:t>Vaisala</a:t>
            </a:r>
            <a:r>
              <a:rPr lang="en-US" sz="2800" dirty="0" smtClean="0">
                <a:latin typeface="Calibri" panose="020F0502020204030204" pitchFamily="34" charset="0"/>
              </a:rPr>
              <a:t> HMP60/50 at 2 m</a:t>
            </a:r>
          </a:p>
          <a:p>
            <a:r>
              <a:rPr lang="en-US" sz="2800" dirty="0" smtClean="0">
                <a:latin typeface="Calibri" panose="020F0502020204030204" pitchFamily="34" charset="0"/>
              </a:rPr>
              <a:t>Precipitation: Texas Electronics TE-525</a:t>
            </a:r>
          </a:p>
          <a:p>
            <a:r>
              <a:rPr lang="en-US" sz="2800" dirty="0" smtClean="0">
                <a:latin typeface="Calibri" panose="020F0502020204030204" pitchFamily="34" charset="0"/>
              </a:rPr>
              <a:t>Soil temperature: CS-107 at 10 cm</a:t>
            </a:r>
          </a:p>
          <a:p>
            <a:r>
              <a:rPr lang="en-US" sz="2800" dirty="0" smtClean="0">
                <a:latin typeface="Calibri" panose="020F0502020204030204" pitchFamily="34" charset="0"/>
              </a:rPr>
              <a:t>winds: Mostly </a:t>
            </a:r>
            <a:r>
              <a:rPr lang="en-US" sz="2800" dirty="0" err="1" smtClean="0">
                <a:latin typeface="Calibri" panose="020F0502020204030204" pitchFamily="34" charset="0"/>
              </a:rPr>
              <a:t>MetOne</a:t>
            </a:r>
            <a:r>
              <a:rPr lang="en-US" sz="2800" dirty="0" smtClean="0">
                <a:latin typeface="Calibri" panose="020F0502020204030204" pitchFamily="34" charset="0"/>
              </a:rPr>
              <a:t> 034B at 3 m</a:t>
            </a:r>
          </a:p>
          <a:p>
            <a:r>
              <a:rPr lang="en-US" sz="2800" dirty="0" smtClean="0">
                <a:latin typeface="Calibri" panose="020F0502020204030204" pitchFamily="34" charset="0"/>
              </a:rPr>
              <a:t>Solar radiation: Li-COR LI200X</a:t>
            </a:r>
          </a:p>
          <a:p>
            <a:r>
              <a:rPr lang="en-US" sz="2800" dirty="0" smtClean="0">
                <a:latin typeface="Calibri" panose="020F0502020204030204" pitchFamily="34" charset="0"/>
              </a:rPr>
              <a:t>Data loggers: mostly CR10X, few with CR1000</a:t>
            </a:r>
          </a:p>
          <a:p>
            <a:r>
              <a:rPr lang="en-US" sz="2800" dirty="0" smtClean="0">
                <a:latin typeface="Calibri" panose="020F0502020204030204" pitchFamily="34" charset="0"/>
              </a:rPr>
              <a:t>Telemetry: mix of 400MHz RF and telephone, one on Ethernet line</a:t>
            </a:r>
          </a:p>
          <a:p>
            <a:r>
              <a:rPr lang="en-US" sz="2800" dirty="0" smtClean="0">
                <a:latin typeface="Calibri" panose="020F0502020204030204" pitchFamily="34" charset="0"/>
              </a:rPr>
              <a:t>powered with 10W panel, &amp; deep cycle battery</a:t>
            </a:r>
          </a:p>
        </p:txBody>
      </p:sp>
    </p:spTree>
    <p:extLst>
      <p:ext uri="{BB962C8B-B14F-4D97-AF65-F5344CB8AC3E}">
        <p14:creationId xmlns:p14="http://schemas.microsoft.com/office/powerpoint/2010/main" val="6912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Maintenance Schedule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990600"/>
            <a:ext cx="8229602" cy="5010458"/>
          </a:xfrm>
        </p:spPr>
        <p:txBody>
          <a:bodyPr/>
          <a:lstStyle/>
          <a:p>
            <a:r>
              <a:rPr lang="en-US" sz="2400" dirty="0" smtClean="0">
                <a:latin typeface="Calibri" panose="020F0502020204030204" pitchFamily="34" charset="0"/>
              </a:rPr>
              <a:t>Since 2010 we started collecting maintenance logs, equipment replacement logs &amp; photos</a:t>
            </a:r>
          </a:p>
          <a:p>
            <a:r>
              <a:rPr lang="en-US" sz="2400" dirty="0" smtClean="0">
                <a:latin typeface="Calibri" panose="020F0502020204030204" pitchFamily="34" charset="0"/>
              </a:rPr>
              <a:t>Starting in 2010 replaced most soil temperature probes, verified sensor heights and depths</a:t>
            </a:r>
          </a:p>
          <a:p>
            <a:r>
              <a:rPr lang="en-US" sz="2400" dirty="0" smtClean="0">
                <a:latin typeface="Calibri" panose="020F0502020204030204" pitchFamily="34" charset="0"/>
              </a:rPr>
              <a:t>Starting in 2013 agreements with local operators assisting in maintenance and operation</a:t>
            </a:r>
          </a:p>
          <a:p>
            <a:r>
              <a:rPr lang="en-US" sz="2400" dirty="0" smtClean="0">
                <a:latin typeface="Calibri" panose="020F0502020204030204" pitchFamily="34" charset="0"/>
              </a:rPr>
              <a:t>Current maintenance 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Annual site visit by NMCC staff (Stan Engle, student or me)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No calibrations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Sensor replacements (mainly T/RH) every 3 to 4 years</a:t>
            </a:r>
          </a:p>
          <a:p>
            <a:pPr lvl="1"/>
            <a:r>
              <a:rPr lang="en-US" sz="2000" dirty="0" err="1" smtClean="0">
                <a:latin typeface="Calibri" panose="020F0502020204030204" pitchFamily="34" charset="0"/>
              </a:rPr>
              <a:t>Windsets</a:t>
            </a:r>
            <a:r>
              <a:rPr lang="en-US" sz="2000" dirty="0" smtClean="0">
                <a:latin typeface="Calibri" panose="020F0502020204030204" pitchFamily="34" charset="0"/>
              </a:rPr>
              <a:t> are repaired and used again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79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QA/QC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598" y="1555845"/>
            <a:ext cx="8077201" cy="4913193"/>
          </a:xfrm>
        </p:spPr>
        <p:txBody>
          <a:bodyPr>
            <a:noAutofit/>
          </a:bodyPr>
          <a:lstStyle/>
          <a:p>
            <a:r>
              <a:rPr lang="en-US" sz="2000" dirty="0" smtClean="0">
                <a:latin typeface="Calibri" panose="020F0502020204030204" pitchFamily="34" charset="0"/>
              </a:rPr>
              <a:t>Daily automated ingest goes through hourly value QC checks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Looks for out of range values, missing data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Assigns a flag if data passes this level</a:t>
            </a:r>
          </a:p>
          <a:p>
            <a:r>
              <a:rPr lang="en-US" sz="2000" dirty="0" smtClean="0">
                <a:latin typeface="Calibri" panose="020F0502020204030204" pitchFamily="34" charset="0"/>
              </a:rPr>
              <a:t>I look at data each day using our website to look for missing and data that looks odd</a:t>
            </a:r>
          </a:p>
          <a:p>
            <a:pPr lvl="1"/>
            <a:r>
              <a:rPr lang="en-US" sz="2000" dirty="0" smtClean="0">
                <a:latin typeface="Calibri" panose="020F0502020204030204" pitchFamily="34" charset="0"/>
              </a:rPr>
              <a:t>Plot hourly data for all parameters</a:t>
            </a:r>
          </a:p>
          <a:p>
            <a:r>
              <a:rPr lang="en-US" sz="2000" dirty="0" smtClean="0">
                <a:latin typeface="Calibri" panose="020F0502020204030204" pitchFamily="34" charset="0"/>
              </a:rPr>
              <a:t>I relay odd behavior to Stan and local operator for next steps</a:t>
            </a:r>
          </a:p>
          <a:p>
            <a:r>
              <a:rPr lang="en-US" sz="2000" dirty="0" smtClean="0">
                <a:latin typeface="Calibri" panose="020F0502020204030204" pitchFamily="34" charset="0"/>
              </a:rPr>
              <a:t>Every year the NM State Engineer’s Office performs a QC on physical state of sites and checks data</a:t>
            </a:r>
            <a:endParaRPr lang="en-US" sz="20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522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Path Forward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Upgrade QC </a:t>
            </a:r>
            <a:r>
              <a:rPr lang="en-US" dirty="0">
                <a:latin typeface="Calibri" panose="020F0502020204030204" pitchFamily="34" charset="0"/>
              </a:rPr>
              <a:t>and </a:t>
            </a:r>
            <a:r>
              <a:rPr lang="en-US" dirty="0" smtClean="0">
                <a:latin typeface="Calibri" panose="020F0502020204030204" pitchFamily="34" charset="0"/>
              </a:rPr>
              <a:t>maintenance methodology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Station metadata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Funding</a:t>
            </a:r>
          </a:p>
          <a:p>
            <a:r>
              <a:rPr lang="en-US" dirty="0" smtClean="0">
                <a:latin typeface="Calibri" panose="020F0502020204030204" pitchFamily="34" charset="0"/>
              </a:rPr>
              <a:t>Partnerships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Growers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Across agencies</a:t>
            </a:r>
          </a:p>
          <a:p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429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NM USRCRN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33" r="29167"/>
          <a:stretch/>
        </p:blipFill>
        <p:spPr>
          <a:xfrm>
            <a:off x="609600" y="1066800"/>
            <a:ext cx="5867400" cy="542972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781800" y="1371600"/>
            <a:ext cx="19050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Joint effort between NMSU and Park Service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</a:rPr>
              <a:t>Handover ownerships in </a:t>
            </a:r>
            <a:r>
              <a:rPr lang="en-US" dirty="0" smtClean="0">
                <a:latin typeface="Calibri" panose="020F0502020204030204" pitchFamily="34" charset="0"/>
              </a:rPr>
              <a:t>2014-2015</a:t>
            </a:r>
          </a:p>
          <a:p>
            <a:endParaRPr lang="en-US" dirty="0" smtClean="0">
              <a:latin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</a:rPr>
              <a:t>16 total</a:t>
            </a:r>
            <a:endParaRPr lang="en-US" dirty="0">
              <a:latin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</a:rPr>
              <a:t>5 NPS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274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381000"/>
            <a:ext cx="7677150" cy="573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543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Recent efforts in et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National Weather Service FRET product</a:t>
            </a:r>
          </a:p>
          <a:p>
            <a:pPr lvl="1"/>
            <a:r>
              <a:rPr lang="en-US" dirty="0" smtClean="0">
                <a:latin typeface="Calibri" panose="020F0502020204030204" pitchFamily="34" charset="0"/>
              </a:rPr>
              <a:t>Started in Albuquerque office providing us ET at Ag Science Centers in their CWA</a:t>
            </a:r>
          </a:p>
          <a:p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3235408"/>
            <a:ext cx="5511522" cy="3317791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356677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944" y="152400"/>
            <a:ext cx="7435255" cy="6133511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ctangle 4"/>
          <p:cNvSpPr/>
          <p:nvPr/>
        </p:nvSpPr>
        <p:spPr>
          <a:xfrm>
            <a:off x="2514600" y="6243935"/>
            <a:ext cx="426738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Uses P-M from ASCE-EWRI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, 2004</a:t>
            </a:r>
          </a:p>
        </p:txBody>
      </p:sp>
    </p:spTree>
    <p:extLst>
      <p:ext uri="{BB962C8B-B14F-4D97-AF65-F5344CB8AC3E}">
        <p14:creationId xmlns:p14="http://schemas.microsoft.com/office/powerpoint/2010/main" val="136936500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600200"/>
            <a:ext cx="8872538" cy="3463754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Calibri" panose="020F0502020204030204" pitchFamily="34" charset="0"/>
              </a:rPr>
              <a:t>Some quick FRET comparisons</a:t>
            </a:r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1138535"/>
            <a:ext cx="51012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</a:rPr>
              <a:t>Los Lunas Ag Science Center 2013-2014</a:t>
            </a:r>
            <a:endParaRPr lang="en-US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135263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r="311"/>
          <a:stretch/>
        </p:blipFill>
        <p:spPr>
          <a:xfrm>
            <a:off x="304800" y="228600"/>
            <a:ext cx="8613272" cy="58674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19400" y="6172200"/>
            <a:ext cx="3507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http://digital.weather.gov/</a:t>
            </a:r>
          </a:p>
        </p:txBody>
      </p:sp>
    </p:spTree>
    <p:extLst>
      <p:ext uri="{BB962C8B-B14F-4D97-AF65-F5344CB8AC3E}">
        <p14:creationId xmlns:p14="http://schemas.microsoft.com/office/powerpoint/2010/main" val="2023388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14661" t="12417" r="15700" b="2959"/>
          <a:stretch/>
        </p:blipFill>
        <p:spPr>
          <a:xfrm>
            <a:off x="914400" y="228600"/>
            <a:ext cx="7010400" cy="58674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447800" y="6172200"/>
            <a:ext cx="48676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http://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</a:rPr>
              <a:t>nmclimate.nmsu.edu/evapotr/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5970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865" t="12101" r="6165" b="1849"/>
          <a:stretch/>
        </p:blipFill>
        <p:spPr>
          <a:xfrm>
            <a:off x="990600" y="304800"/>
            <a:ext cx="7010400" cy="598220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2514600" y="6276581"/>
            <a:ext cx="37030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</a:rPr>
              <a:t>http://www.xericenter.com/</a:t>
            </a:r>
          </a:p>
        </p:txBody>
      </p:sp>
    </p:spTree>
    <p:extLst>
      <p:ext uri="{BB962C8B-B14F-4D97-AF65-F5344CB8AC3E}">
        <p14:creationId xmlns:p14="http://schemas.microsoft.com/office/powerpoint/2010/main" val="1912598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63"/>
          <a:stretch/>
        </p:blipFill>
        <p:spPr>
          <a:xfrm>
            <a:off x="-15240" y="0"/>
            <a:ext cx="9159240" cy="6858000"/>
          </a:xfrm>
          <a:prstGeom prst="rect">
            <a:avLst/>
          </a:prstGeo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69682" y="152400"/>
            <a:ext cx="4294698" cy="1752600"/>
          </a:xfrm>
        </p:spPr>
        <p:txBody>
          <a:bodyPr/>
          <a:lstStyle/>
          <a:p>
            <a:r>
              <a:rPr lang="en-US" sz="3200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Dr. Dave DuBois</a:t>
            </a:r>
            <a:br>
              <a:rPr lang="en-US" sz="3200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State Climatologist</a:t>
            </a:r>
            <a:br>
              <a:rPr lang="en-US" sz="3200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  <a:t>New Mexico State Univ.</a:t>
            </a:r>
            <a:br>
              <a:rPr lang="en-US" sz="3200" cap="none" dirty="0" smtClean="0">
                <a:solidFill>
                  <a:schemeClr val="tx1"/>
                </a:solidFill>
                <a:latin typeface="Calibri" pitchFamily="34" charset="0"/>
                <a:cs typeface="Calibri" pitchFamily="34" charset="0"/>
              </a:rPr>
            </a:br>
            <a:endParaRPr lang="en-US" sz="3200" cap="none" dirty="0">
              <a:solidFill>
                <a:schemeClr val="tx1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4724400" y="4876800"/>
            <a:ext cx="4122420" cy="1752600"/>
          </a:xfrm>
          <a:prstGeom prst="rect">
            <a:avLst/>
          </a:prstGeom>
        </p:spPr>
        <p:txBody>
          <a:bodyPr anchor="t"/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4000" b="1" cap="all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"/>
              </a:defRPr>
            </a:lvl9pPr>
          </a:lstStyle>
          <a:p>
            <a:pPr algn="r"/>
            <a:r>
              <a:rPr lang="en-US" sz="3200" kern="0" cap="none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dwdubois@nmsu.edu</a:t>
            </a:r>
            <a:br>
              <a:rPr lang="en-US" sz="3200" kern="0" cap="none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kern="0" cap="none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weather.nmsu.edu</a:t>
            </a:r>
            <a:br>
              <a:rPr lang="en-US" sz="3200" kern="0" cap="none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200" kern="0" cap="none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@</a:t>
            </a:r>
            <a:r>
              <a:rPr lang="en-US" sz="3200" kern="0" cap="none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nmclimate</a:t>
            </a:r>
            <a:endParaRPr lang="en-US" sz="3200" kern="0" cap="none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MSU branding 02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Theme">
      <a:majorFont>
        <a:latin typeface="Times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NMSU branding 02</Template>
  <TotalTime>3965</TotalTime>
  <Words>586</Words>
  <Application>Microsoft Office PowerPoint</Application>
  <PresentationFormat>On-screen Show (4:3)</PresentationFormat>
  <Paragraphs>97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Times</vt:lpstr>
      <vt:lpstr>NMSU branding 02</vt:lpstr>
      <vt:lpstr>NM Climate Center AgMet Network</vt:lpstr>
      <vt:lpstr>PowerPoint Presentation</vt:lpstr>
      <vt:lpstr>PowerPoint Presentation</vt:lpstr>
      <vt:lpstr>AgMet Network History</vt:lpstr>
      <vt:lpstr>NM Climate Center Now</vt:lpstr>
      <vt:lpstr>AgMet Station Map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Basic Description: Equipment</vt:lpstr>
      <vt:lpstr>Maintenance Schedule</vt:lpstr>
      <vt:lpstr>QA/QC</vt:lpstr>
      <vt:lpstr>Path Forward</vt:lpstr>
      <vt:lpstr>NM USRCRN</vt:lpstr>
      <vt:lpstr>PowerPoint Presentation</vt:lpstr>
      <vt:lpstr>Recent efforts in et</vt:lpstr>
      <vt:lpstr>PowerPoint Presentation</vt:lpstr>
      <vt:lpstr>Some quick FRET comparisons</vt:lpstr>
      <vt:lpstr>PowerPoint Presentation</vt:lpstr>
      <vt:lpstr>PowerPoint Presentation</vt:lpstr>
      <vt:lpstr>PowerPoint Presentation</vt:lpstr>
      <vt:lpstr>Dr. Dave DuBois State Climatologist New Mexico State Univ. 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Summer 2011 Wildfire Support from the NM State Climate Office</dc:title>
  <dc:creator>Dave</dc:creator>
  <cp:lastModifiedBy>Dave's Lenovo</cp:lastModifiedBy>
  <cp:revision>154</cp:revision>
  <dcterms:created xsi:type="dcterms:W3CDTF">2012-02-21T05:21:12Z</dcterms:created>
  <dcterms:modified xsi:type="dcterms:W3CDTF">2016-08-26T15:00:52Z</dcterms:modified>
</cp:coreProperties>
</file>