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6"/>
  </p:handoutMasterIdLst>
  <p:sldIdLst>
    <p:sldId id="257" r:id="rId2"/>
    <p:sldId id="256" r:id="rId3"/>
    <p:sldId id="258" r:id="rId4"/>
    <p:sldId id="261" r:id="rId5"/>
    <p:sldId id="260" r:id="rId6"/>
    <p:sldId id="266" r:id="rId7"/>
    <p:sldId id="259" r:id="rId8"/>
    <p:sldId id="267" r:id="rId9"/>
    <p:sldId id="262" r:id="rId10"/>
    <p:sldId id="263" r:id="rId11"/>
    <p:sldId id="264" r:id="rId12"/>
    <p:sldId id="265" r:id="rId13"/>
    <p:sldId id="269" r:id="rId14"/>
    <p:sldId id="268" r:id="rId15"/>
  </p:sldIdLst>
  <p:sldSz cx="9144000" cy="6858000" type="screen4x3"/>
  <p:notesSz cx="6997700" cy="9271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12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3988" y="0"/>
            <a:ext cx="303212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24FFEC-152B-4D20-A440-791A90ECAE7A}" type="datetimeFigureOut">
              <a:rPr lang="en-US" smtClean="0"/>
              <a:t>7/21/2011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05863"/>
            <a:ext cx="303212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3988" y="8805863"/>
            <a:ext cx="303212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503E1-E233-45CD-B974-251D26665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293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6FAB-0E51-4528-9D13-49560A752C65}" type="datetimeFigureOut">
              <a:rPr lang="en-US" smtClean="0"/>
              <a:t>7/21/2011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7D1CD-979F-45E1-888B-156C5ADD7AE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6FAB-0E51-4528-9D13-49560A752C65}" type="datetimeFigureOut">
              <a:rPr lang="en-US" smtClean="0"/>
              <a:t>7/21/2011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7D1CD-979F-45E1-888B-156C5ADD7AE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6FAB-0E51-4528-9D13-49560A752C65}" type="datetimeFigureOut">
              <a:rPr lang="en-US" smtClean="0"/>
              <a:t>7/21/2011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7D1CD-979F-45E1-888B-156C5ADD7AE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6FAB-0E51-4528-9D13-49560A752C65}" type="datetimeFigureOut">
              <a:rPr lang="en-US" smtClean="0"/>
              <a:t>7/21/2011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7D1CD-979F-45E1-888B-156C5ADD7AE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6FAB-0E51-4528-9D13-49560A752C65}" type="datetimeFigureOut">
              <a:rPr lang="en-US" smtClean="0"/>
              <a:t>7/21/2011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7D1CD-979F-45E1-888B-156C5ADD7AE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6FAB-0E51-4528-9D13-49560A752C65}" type="datetimeFigureOut">
              <a:rPr lang="en-US" smtClean="0"/>
              <a:t>7/21/2011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7D1CD-979F-45E1-888B-156C5ADD7AE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6FAB-0E51-4528-9D13-49560A752C65}" type="datetimeFigureOut">
              <a:rPr lang="en-US" smtClean="0"/>
              <a:t>7/21/2011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7D1CD-979F-45E1-888B-156C5ADD7AE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6FAB-0E51-4528-9D13-49560A752C65}" type="datetimeFigureOut">
              <a:rPr lang="en-US" smtClean="0"/>
              <a:t>7/21/2011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7D1CD-979F-45E1-888B-156C5ADD7AE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6FAB-0E51-4528-9D13-49560A752C65}" type="datetimeFigureOut">
              <a:rPr lang="en-US" smtClean="0"/>
              <a:t>7/21/2011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7D1CD-979F-45E1-888B-156C5ADD7AE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6FAB-0E51-4528-9D13-49560A752C65}" type="datetimeFigureOut">
              <a:rPr lang="en-US" smtClean="0"/>
              <a:t>7/21/2011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7D1CD-979F-45E1-888B-156C5ADD7AE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6FAB-0E51-4528-9D13-49560A752C65}" type="datetimeFigureOut">
              <a:rPr lang="en-US" smtClean="0"/>
              <a:t>7/21/2011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207D1CD-979F-45E1-888B-156C5ADD7AE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3616FAB-0E51-4528-9D13-49560A752C65}" type="datetimeFigureOut">
              <a:rPr lang="en-US" smtClean="0"/>
              <a:t>7/21/2011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207D1CD-979F-45E1-888B-156C5ADD7AEA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Utah Division of Water Resources</a:t>
            </a:r>
            <a:br>
              <a:rPr lang="en-US" dirty="0" smtClean="0"/>
            </a:br>
            <a:r>
              <a:rPr lang="en-US" sz="3600" dirty="0" smtClean="0"/>
              <a:t>Water Budget Process</a:t>
            </a:r>
            <a:br>
              <a:rPr lang="en-US" sz="3600" dirty="0" smtClean="0"/>
            </a:br>
            <a:r>
              <a:rPr lang="en-US" sz="2200" dirty="0" smtClean="0"/>
              <a:t>July 21, 2011</a:t>
            </a:r>
            <a:endParaRPr lang="en-US" sz="4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350" y="1924050"/>
            <a:ext cx="6553200" cy="4312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125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Modeling Process</a:t>
            </a:r>
            <a:br>
              <a:rPr lang="en-US" dirty="0" smtClean="0"/>
            </a:br>
            <a:r>
              <a:rPr lang="en-US" sz="4400" dirty="0" smtClean="0"/>
              <a:t>Flow logic diagrams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685800"/>
            <a:ext cx="3509403" cy="5377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2349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Coding</a:t>
            </a:r>
            <a:endParaRPr 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8575"/>
            <a:ext cx="5610225" cy="673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22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GIS map</a:t>
            </a:r>
          </a:p>
          <a:p>
            <a:r>
              <a:rPr lang="en-US" dirty="0" smtClean="0"/>
              <a:t>Logic diagram</a:t>
            </a:r>
          </a:p>
          <a:p>
            <a:r>
              <a:rPr lang="en-US" dirty="0" smtClean="0"/>
              <a:t>Narrative description of assumptions and data</a:t>
            </a:r>
          </a:p>
          <a:p>
            <a:r>
              <a:rPr lang="en-US" dirty="0" smtClean="0"/>
              <a:t>Model printouts</a:t>
            </a:r>
          </a:p>
          <a:p>
            <a:r>
              <a:rPr lang="en-US" dirty="0" smtClean="0"/>
              <a:t>Database of important information from final run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514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28600"/>
            <a:ext cx="5562600" cy="1295400"/>
          </a:xfrm>
        </p:spPr>
        <p:txBody>
          <a:bodyPr>
            <a:normAutofit/>
          </a:bodyPr>
          <a:lstStyle/>
          <a:p>
            <a:r>
              <a:rPr lang="en-US" dirty="0" smtClean="0"/>
              <a:t>Budget output</a:t>
            </a:r>
            <a:br>
              <a:rPr lang="en-US" dirty="0" smtClean="0"/>
            </a:br>
            <a:r>
              <a:rPr lang="en-US" sz="3200" dirty="0" smtClean="0"/>
              <a:t>Monthly and annual values for:</a:t>
            </a: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2362200" y="1752600"/>
            <a:ext cx="4114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>
                <a:latin typeface="+mj-lt"/>
              </a:rPr>
              <a:t>Total Precipitation   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>
                <a:latin typeface="+mj-lt"/>
              </a:rPr>
              <a:t>Natural System Use    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>
                <a:latin typeface="+mj-lt"/>
              </a:rPr>
              <a:t>Total Surface Supply  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>
                <a:latin typeface="+mj-lt"/>
              </a:rPr>
              <a:t>Total Groundwater Use 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>
                <a:latin typeface="+mj-lt"/>
              </a:rPr>
              <a:t>Inflow                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>
                <a:latin typeface="+mj-lt"/>
              </a:rPr>
              <a:t>Outflow               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>
                <a:latin typeface="+mj-lt"/>
              </a:rPr>
              <a:t>Agricultural Diversions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>
                <a:latin typeface="+mj-lt"/>
              </a:rPr>
              <a:t>Agricultural Depletions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>
                <a:latin typeface="+mj-lt"/>
              </a:rPr>
              <a:t>M&amp;I Diversions        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>
                <a:latin typeface="+mj-lt"/>
              </a:rPr>
              <a:t>M&amp;I Depletions        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>
                <a:latin typeface="+mj-lt"/>
              </a:rPr>
              <a:t>Wetland Depletions    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>
                <a:latin typeface="+mj-lt"/>
              </a:rPr>
              <a:t>Yield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257596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future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Adopt ASCE Penman Standardized ET calculation methods in the near future</a:t>
            </a:r>
            <a:r>
              <a:rPr lang="en-US" dirty="0" smtClean="0"/>
              <a:t>.</a:t>
            </a:r>
          </a:p>
          <a:p>
            <a:r>
              <a:rPr lang="en-US" dirty="0" smtClean="0"/>
              <a:t>Explore methods to make annual irrigated cropland survey updates.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5548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5" name="Picture 9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96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649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Surface flows and diversions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USGS Stream gauges</a:t>
            </a:r>
          </a:p>
          <a:p>
            <a:r>
              <a:rPr lang="en-US" dirty="0"/>
              <a:t>Reservoir storage and release </a:t>
            </a:r>
            <a:r>
              <a:rPr lang="en-US" dirty="0" smtClean="0"/>
              <a:t>records</a:t>
            </a:r>
          </a:p>
          <a:p>
            <a:r>
              <a:rPr lang="en-US" dirty="0" smtClean="0"/>
              <a:t>Municipal </a:t>
            </a:r>
            <a:r>
              <a:rPr lang="en-US" dirty="0"/>
              <a:t>potable and secondary </a:t>
            </a:r>
            <a:r>
              <a:rPr lang="en-US" dirty="0" smtClean="0"/>
              <a:t>diversion records</a:t>
            </a:r>
            <a:endParaRPr lang="en-US" dirty="0"/>
          </a:p>
          <a:p>
            <a:r>
              <a:rPr lang="en-US" dirty="0"/>
              <a:t>Diversion records from river commissioners</a:t>
            </a:r>
          </a:p>
          <a:p>
            <a:r>
              <a:rPr lang="en-US" dirty="0"/>
              <a:t>Water rights</a:t>
            </a:r>
          </a:p>
          <a:p>
            <a:r>
              <a:rPr lang="en-US" dirty="0" smtClean="0"/>
              <a:t>USGS mean annual reach estimates</a:t>
            </a:r>
          </a:p>
          <a:p>
            <a:r>
              <a:rPr lang="en-US" dirty="0" smtClean="0"/>
              <a:t>USGS </a:t>
            </a:r>
            <a:r>
              <a:rPr lang="en-US" dirty="0" err="1" smtClean="0"/>
              <a:t>Streamstats</a:t>
            </a:r>
            <a:endParaRPr lang="en-US" dirty="0" smtClean="0"/>
          </a:p>
          <a:p>
            <a:r>
              <a:rPr lang="en-US" dirty="0" smtClean="0"/>
              <a:t>Area Altitude</a:t>
            </a:r>
          </a:p>
          <a:p>
            <a:r>
              <a:rPr lang="en-US" dirty="0" smtClean="0"/>
              <a:t>Other irrigation </a:t>
            </a:r>
            <a:r>
              <a:rPr lang="en-US" dirty="0"/>
              <a:t>company records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783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Reservoir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Elevation-Area-Capacity tables gathered from State Engineer’s data, USBR records and past Water Resources studies.</a:t>
            </a:r>
          </a:p>
          <a:p>
            <a:r>
              <a:rPr lang="en-US" dirty="0" smtClean="0"/>
              <a:t>Historical records obtained from irrigation company, federal or state archives.</a:t>
            </a:r>
          </a:p>
          <a:p>
            <a:r>
              <a:rPr lang="en-US" dirty="0" smtClean="0"/>
              <a:t>Rainfall and evaporation estimates from PRISM data and Research Report 145.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667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Groundwater flows and diversions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Agricultural groundwater pumping from “Groundwater Conditions in Utah” estimates proportioned to subareas</a:t>
            </a:r>
          </a:p>
          <a:p>
            <a:pPr lvl="1"/>
            <a:r>
              <a:rPr lang="en-US" dirty="0" smtClean="0"/>
              <a:t>Outside of major groundwater development areas, pumping allocated using Water Rights wells proportioned for use that year ≈ 5% of total.</a:t>
            </a:r>
          </a:p>
          <a:p>
            <a:r>
              <a:rPr lang="en-US" dirty="0" smtClean="0"/>
              <a:t>Municipal groundwater usage from Division M&amp;I Reports</a:t>
            </a:r>
          </a:p>
          <a:p>
            <a:r>
              <a:rPr lang="en-US" dirty="0" smtClean="0"/>
              <a:t>USGS estimates of basin groundwater flows used to refine basin yield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27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Autofit/>
          </a:bodyPr>
          <a:lstStyle/>
          <a:p>
            <a:r>
              <a:rPr lang="en-US" sz="3600" dirty="0" smtClean="0"/>
              <a:t>Municipal and Industrial Consumptive use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Municipal records collected every 5 years</a:t>
            </a:r>
          </a:p>
          <a:p>
            <a:r>
              <a:rPr lang="en-US" dirty="0" smtClean="0"/>
              <a:t>Water use records tabulate water use by:</a:t>
            </a:r>
          </a:p>
          <a:p>
            <a:pPr lvl="1"/>
            <a:r>
              <a:rPr lang="en-US" dirty="0" smtClean="0"/>
              <a:t>Community systems</a:t>
            </a:r>
          </a:p>
          <a:p>
            <a:pPr lvl="1"/>
            <a:r>
              <a:rPr lang="en-US" dirty="0" smtClean="0"/>
              <a:t>Non-community systems</a:t>
            </a:r>
          </a:p>
          <a:p>
            <a:pPr lvl="1"/>
            <a:r>
              <a:rPr lang="en-US" dirty="0" smtClean="0"/>
              <a:t>Self-supplied industry</a:t>
            </a:r>
          </a:p>
          <a:p>
            <a:r>
              <a:rPr lang="en-US" dirty="0"/>
              <a:t>Commercial and Institutional uses are broken out into indoor and outdoor use.</a:t>
            </a:r>
          </a:p>
          <a:p>
            <a:r>
              <a:rPr lang="en-US" dirty="0" smtClean="0"/>
              <a:t>Half of outdoor irrigation is assumed to be consumed.</a:t>
            </a:r>
          </a:p>
          <a:p>
            <a:r>
              <a:rPr lang="en-US" dirty="0" smtClean="0"/>
              <a:t>A smaller portion of indoor use is consumed.</a:t>
            </a:r>
          </a:p>
          <a:p>
            <a:pPr lvl="1"/>
            <a:r>
              <a:rPr lang="en-US" dirty="0" smtClean="0"/>
              <a:t>If evaporation ponds are used by system, that portion in excess of pond evaporation returns to system.  Each system’s water treatment methods are tabulated.</a:t>
            </a:r>
          </a:p>
          <a:p>
            <a:r>
              <a:rPr lang="en-US" dirty="0" smtClean="0"/>
              <a:t>Sources of supply (surface, groundwater, springs) for each system are identified.</a:t>
            </a:r>
          </a:p>
        </p:txBody>
      </p:sp>
    </p:spTree>
    <p:extLst>
      <p:ext uri="{BB962C8B-B14F-4D97-AF65-F5344CB8AC3E}">
        <p14:creationId xmlns:p14="http://schemas.microsoft.com/office/powerpoint/2010/main" val="1324324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Crop potential consumptive 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Crop acreages </a:t>
            </a:r>
            <a:r>
              <a:rPr lang="en-US" dirty="0" smtClean="0"/>
              <a:t>surveyed every 5 years</a:t>
            </a:r>
          </a:p>
          <a:p>
            <a:r>
              <a:rPr lang="en-US" dirty="0" smtClean="0"/>
              <a:t>Cropland potential consumptive use</a:t>
            </a:r>
          </a:p>
          <a:p>
            <a:pPr lvl="1"/>
            <a:r>
              <a:rPr lang="en-US" dirty="0" err="1" smtClean="0"/>
              <a:t>Blainey</a:t>
            </a:r>
            <a:r>
              <a:rPr lang="en-US" dirty="0" err="1"/>
              <a:t>-</a:t>
            </a:r>
            <a:r>
              <a:rPr lang="en-US" dirty="0" err="1" smtClean="0"/>
              <a:t>Criddle</a:t>
            </a:r>
            <a:r>
              <a:rPr lang="en-US" dirty="0" smtClean="0"/>
              <a:t> crop coefficients from USU Research Report 145.</a:t>
            </a:r>
          </a:p>
          <a:p>
            <a:r>
              <a:rPr lang="en-US" dirty="0"/>
              <a:t>Soil moisture capacity from crops and STATSGO soils data.</a:t>
            </a:r>
          </a:p>
          <a:p>
            <a:r>
              <a:rPr lang="en-US" dirty="0" smtClean="0"/>
              <a:t>Monthly temperature and precipitation from PRISM.</a:t>
            </a:r>
          </a:p>
          <a:p>
            <a:pPr lvl="1"/>
            <a:r>
              <a:rPr lang="en-US" dirty="0" smtClean="0"/>
              <a:t>Cropland precipitation assumed to be 80% effective.</a:t>
            </a:r>
          </a:p>
          <a:p>
            <a:pPr lvl="1"/>
            <a:r>
              <a:rPr lang="en-US" dirty="0" smtClean="0"/>
              <a:t>Winter carryover soil moisture reduced by 35%.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179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Crop potential consumptive </a:t>
            </a:r>
            <a:r>
              <a:rPr lang="en-US" dirty="0" smtClean="0"/>
              <a:t>use-cont.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Cropland </a:t>
            </a:r>
            <a:r>
              <a:rPr lang="en-US" dirty="0" smtClean="0"/>
              <a:t>potential ET estimates </a:t>
            </a:r>
            <a:r>
              <a:rPr lang="en-US" dirty="0"/>
              <a:t>aggregated within 12-digit HUCs.</a:t>
            </a:r>
          </a:p>
          <a:p>
            <a:r>
              <a:rPr lang="en-US" dirty="0"/>
              <a:t>C</a:t>
            </a:r>
            <a:r>
              <a:rPr lang="en-US" dirty="0" smtClean="0"/>
              <a:t>onveyance </a:t>
            </a:r>
            <a:r>
              <a:rPr lang="en-US" dirty="0"/>
              <a:t>and on-farm efficiency by </a:t>
            </a:r>
            <a:r>
              <a:rPr lang="en-US" dirty="0" smtClean="0"/>
              <a:t>county provided by USU </a:t>
            </a:r>
            <a:endParaRPr lang="en-US" dirty="0"/>
          </a:p>
          <a:p>
            <a:pPr lvl="1"/>
            <a:r>
              <a:rPr lang="en-US" dirty="0"/>
              <a:t>corrected for individual subareas as needed</a:t>
            </a:r>
            <a:r>
              <a:rPr lang="en-US" dirty="0" smtClean="0"/>
              <a:t>.</a:t>
            </a:r>
          </a:p>
          <a:p>
            <a:r>
              <a:rPr lang="en-US" dirty="0" smtClean="0"/>
              <a:t>Shortages </a:t>
            </a:r>
            <a:r>
              <a:rPr lang="en-US" dirty="0"/>
              <a:t>occur whenever crop demand exceeds available </a:t>
            </a:r>
            <a:r>
              <a:rPr lang="en-US" dirty="0" smtClean="0"/>
              <a:t>supplies (surface diversions, pumped groundwater or available soil moisture)</a:t>
            </a:r>
          </a:p>
          <a:p>
            <a:r>
              <a:rPr lang="en-US" dirty="0" smtClean="0"/>
              <a:t>Actual crop consumptive use is equal to potential consumptive use minus (shortages times irrigation efficiency).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540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>
            <a:normAutofit/>
          </a:bodyPr>
          <a:lstStyle/>
          <a:p>
            <a:r>
              <a:rPr lang="en-US" dirty="0" smtClean="0"/>
              <a:t>Water Budget Process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GIS maps are produced that show the relationship between cropland, municipalities, stream networks, stream gauges, pour points and reservoirs.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048000"/>
            <a:ext cx="5791200" cy="3535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48541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259</TotalTime>
  <Words>469</Words>
  <Application>Microsoft Office PowerPoint</Application>
  <PresentationFormat>On-screen Show (4:3)</PresentationFormat>
  <Paragraphs>71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Flow</vt:lpstr>
      <vt:lpstr>Utah Division of Water Resources Water Budget Process July 21, 2011</vt:lpstr>
      <vt:lpstr>PowerPoint Presentation</vt:lpstr>
      <vt:lpstr>Surface flows and diversions</vt:lpstr>
      <vt:lpstr>Reservoir operations</vt:lpstr>
      <vt:lpstr>Groundwater flows and diversions</vt:lpstr>
      <vt:lpstr>Municipal and Industrial Consumptive use</vt:lpstr>
      <vt:lpstr>Crop potential consumptive use</vt:lpstr>
      <vt:lpstr>Crop potential consumptive use-cont.</vt:lpstr>
      <vt:lpstr>Water Budget Process </vt:lpstr>
      <vt:lpstr>Modeling Process Flow logic diagrams</vt:lpstr>
      <vt:lpstr>Coding</vt:lpstr>
      <vt:lpstr>Documentation</vt:lpstr>
      <vt:lpstr>Budget output Monthly and annual values for:</vt:lpstr>
      <vt:lpstr>Potential future improvements</vt:lpstr>
    </vt:vector>
  </TitlesOfParts>
  <Company>Lenovo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Utah Division of Water Resources Water Budget Process</dc:title>
  <dc:creator>Craig Miller</dc:creator>
  <cp:lastModifiedBy>Craig Miller</cp:lastModifiedBy>
  <cp:revision>35</cp:revision>
  <cp:lastPrinted>2011-07-21T16:39:09Z</cp:lastPrinted>
  <dcterms:created xsi:type="dcterms:W3CDTF">2011-06-18T17:55:45Z</dcterms:created>
  <dcterms:modified xsi:type="dcterms:W3CDTF">2011-07-21T16:48:05Z</dcterms:modified>
</cp:coreProperties>
</file>