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sldIdLst>
    <p:sldId id="295" r:id="rId2"/>
    <p:sldId id="294" r:id="rId3"/>
    <p:sldId id="296" r:id="rId4"/>
    <p:sldId id="290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3FEFF"/>
    <a:srgbClr val="FF85FF"/>
    <a:srgbClr val="D5FC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512"/>
    <p:restoredTop sz="94643"/>
  </p:normalViewPr>
  <p:slideViewPr>
    <p:cSldViewPr snapToGrid="0" snapToObjects="1">
      <p:cViewPr varScale="1">
        <p:scale>
          <a:sx n="127" d="100"/>
          <a:sy n="127" d="100"/>
        </p:scale>
        <p:origin x="440" y="1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5" d="100"/>
        <a:sy n="155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DF599E-939D-C04B-946A-107C587F2322}" type="datetimeFigureOut">
              <a:rPr lang="en-US" smtClean="0"/>
              <a:t>1/18/18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103DFE-4719-C948-A4C7-CD44E56BDA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93629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7280" y="0"/>
            <a:ext cx="3474720" cy="2505834"/>
          </a:xfrm>
          <a:prstGeom prst="rect">
            <a:avLst/>
          </a:prstGeom>
        </p:spPr>
      </p:pic>
      <p:pic>
        <p:nvPicPr>
          <p:cNvPr id="8" name="Picture 11" descr="Comparison of idle fields from 2011 to 2015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50" t="-18" b="-1"/>
          <a:stretch/>
        </p:blipFill>
        <p:spPr bwMode="auto">
          <a:xfrm>
            <a:off x="8717280" y="2438486"/>
            <a:ext cx="3474720" cy="4419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58"/>
          <a:stretch/>
        </p:blipFill>
        <p:spPr>
          <a:xfrm>
            <a:off x="-36822" y="0"/>
            <a:ext cx="8778240" cy="5043373"/>
          </a:xfrm>
          <a:prstGeom prst="rect">
            <a:avLst/>
          </a:prstGeom>
        </p:spPr>
      </p:pic>
      <p:sp>
        <p:nvSpPr>
          <p:cNvPr id="13" name="Content Placeholder 2"/>
          <p:cNvSpPr>
            <a:spLocks noGrp="1"/>
          </p:cNvSpPr>
          <p:nvPr>
            <p:ph idx="1"/>
          </p:nvPr>
        </p:nvSpPr>
        <p:spPr>
          <a:xfrm>
            <a:off x="300253" y="5126062"/>
            <a:ext cx="8101736" cy="428695"/>
          </a:xfrm>
        </p:spPr>
        <p:txBody>
          <a:bodyPr>
            <a:normAutofit/>
          </a:bodyPr>
          <a:lstStyle>
            <a:lvl1pPr marL="0" indent="0">
              <a:buNone/>
              <a:defRPr sz="2400" b="1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 smtClean="0"/>
              <a:t>Click to edit Master </a:t>
            </a:r>
            <a:r>
              <a:rPr lang="en-US" smtClean="0"/>
              <a:t>text styles</a:t>
            </a:r>
            <a:endParaRPr lang="en-US" dirty="0"/>
          </a:p>
        </p:txBody>
      </p:sp>
      <p:sp>
        <p:nvSpPr>
          <p:cNvPr id="14" name="Content Placeholder 2"/>
          <p:cNvSpPr>
            <a:spLocks noGrp="1"/>
          </p:cNvSpPr>
          <p:nvPr>
            <p:ph idx="10"/>
          </p:nvPr>
        </p:nvSpPr>
        <p:spPr>
          <a:xfrm>
            <a:off x="300253" y="6211905"/>
            <a:ext cx="8114537" cy="46708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idx="11"/>
          </p:nvPr>
        </p:nvSpPr>
        <p:spPr>
          <a:xfrm>
            <a:off x="629192" y="5554757"/>
            <a:ext cx="7486192" cy="657147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 smtClean="0"/>
              <a:t>Click to edit Master </a:t>
            </a:r>
            <a:r>
              <a:rPr lang="en-US" smtClean="0"/>
              <a:t>text styles</a:t>
            </a:r>
          </a:p>
          <a:p>
            <a:pPr lvl="0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0985543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1A24C-1A43-1A41-B8CF-3C659BCF3E04}" type="datetimeFigureOut">
              <a:rPr lang="en-US" smtClean="0"/>
              <a:t>1/18/18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4037C-C004-E448-8766-65B45B9F95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8866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 b="1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1A24C-1A43-1A41-B8CF-3C659BCF3E04}" type="datetimeFigureOut">
              <a:rPr lang="en-US" smtClean="0"/>
              <a:t>1/18/18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4037C-C004-E448-8766-65B45B9F95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86552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147603"/>
            <a:ext cx="5169838" cy="5029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147603"/>
            <a:ext cx="5169838" cy="5029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1A24C-1A43-1A41-B8CF-3C659BCF3E04}" type="datetimeFigureOut">
              <a:rPr lang="en-US" smtClean="0"/>
              <a:t>1/18/18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4037C-C004-E448-8766-65B45B9F95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91292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1095538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104292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1928204"/>
            <a:ext cx="5157787" cy="426145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104292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1928204"/>
            <a:ext cx="5183188" cy="426145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1A24C-1A43-1A41-B8CF-3C659BCF3E04}" type="datetimeFigureOut">
              <a:rPr lang="en-US" smtClean="0"/>
              <a:t>1/18/18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4037C-C004-E448-8766-65B45B9F95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1661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1A24C-1A43-1A41-B8CF-3C659BCF3E04}" type="datetimeFigureOut">
              <a:rPr lang="en-US" smtClean="0"/>
              <a:t>1/18/18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4037C-C004-E448-8766-65B45B9F95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4275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/>
          <p:cNvSpPr>
            <a:spLocks noGrp="1"/>
          </p:cNvSpPr>
          <p:nvPr>
            <p:ph type="ctrTitle" hasCustomPrompt="1"/>
          </p:nvPr>
        </p:nvSpPr>
        <p:spPr>
          <a:xfrm>
            <a:off x="605368" y="454026"/>
            <a:ext cx="10977032" cy="436031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800" b="1" i="0" cap="none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4" name="Title 5"/>
          <p:cNvSpPr txBox="1">
            <a:spLocks/>
          </p:cNvSpPr>
          <p:nvPr userDrawn="1"/>
        </p:nvSpPr>
        <p:spPr>
          <a:xfrm>
            <a:off x="10329335" y="6504211"/>
            <a:ext cx="1642015" cy="311727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1" i="0" kern="1200" cap="none">
                <a:solidFill>
                  <a:srgbClr val="000000"/>
                </a:solidFill>
                <a:latin typeface="Arial"/>
                <a:ea typeface="+mj-ea"/>
                <a:cs typeface="Arial"/>
              </a:defRPr>
            </a:lvl1pPr>
          </a:lstStyle>
          <a:p>
            <a:pPr algn="r"/>
            <a:r>
              <a:rPr lang="en-US" sz="1000" b="1" kern="500" spc="200" dirty="0" smtClean="0">
                <a:solidFill>
                  <a:schemeClr val="accent3"/>
                </a:solidFill>
              </a:rPr>
              <a:t>jpl.nasa.gov</a:t>
            </a:r>
            <a:endParaRPr lang="en-US" sz="1000" b="1" kern="500" spc="200" dirty="0">
              <a:solidFill>
                <a:schemeClr val="accent3"/>
              </a:solidFill>
            </a:endParaRPr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>
          <a:xfrm>
            <a:off x="609600" y="6448711"/>
            <a:ext cx="2068945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>
          <a:xfrm>
            <a:off x="2843310" y="6448711"/>
            <a:ext cx="6505381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51A9F-9D40-144B-9666-6B30B75E8C1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71581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theme" Target="../theme/theme1.xml"/><Relationship Id="rId9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1" y="1"/>
            <a:ext cx="11002974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33519"/>
            <a:ext cx="10515600" cy="49434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41A24C-1A43-1A41-B8CF-3C659BCF3E04}" type="datetimeFigureOut">
              <a:rPr lang="en-US" smtClean="0"/>
              <a:t>1/18/18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54037C-C004-E448-8766-65B45B9F951B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4" name="Picture 202"/>
          <p:cNvPicPr>
            <a:picLocks noChangeAspect="1" noChangeArrowheads="1"/>
          </p:cNvPicPr>
          <p:nvPr userDrawn="1"/>
        </p:nvPicPr>
        <p:blipFill>
          <a:blip r:embed="rId9" cstate="screen"/>
          <a:srcRect/>
          <a:stretch>
            <a:fillRect/>
          </a:stretch>
        </p:blipFill>
        <p:spPr bwMode="auto">
          <a:xfrm>
            <a:off x="11292430" y="137319"/>
            <a:ext cx="774700" cy="63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592594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8" r:id="rId7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kern="1200">
          <a:ln>
            <a:solidFill>
              <a:schemeClr val="bg1"/>
            </a:solidFill>
          </a:ln>
          <a:solidFill>
            <a:schemeClr val="bg1"/>
          </a:solidFill>
          <a:latin typeface="Arial" charset="0"/>
          <a:ea typeface="Arial" charset="0"/>
          <a:cs typeface="Arial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WIMS Remote Sensing Needs and Applications Brainstorming Session – </a:t>
            </a:r>
            <a:br>
              <a:rPr lang="en-US" dirty="0" smtClean="0"/>
            </a:br>
            <a:r>
              <a:rPr lang="en-US" dirty="0" smtClean="0"/>
              <a:t>Group 1 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January 18, 2018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32468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Best Practices and Challenges for New Projects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Best Practices</a:t>
            </a:r>
          </a:p>
          <a:p>
            <a:pPr lvl="1"/>
            <a:r>
              <a:rPr lang="en-US" dirty="0" smtClean="0"/>
              <a:t>Be aware of and take advantage of existing ground-based data and other commonly used datasets for a particular problem (e.g., </a:t>
            </a:r>
            <a:r>
              <a:rPr lang="en-US" dirty="0" err="1" smtClean="0"/>
              <a:t>CropID</a:t>
            </a:r>
            <a:r>
              <a:rPr lang="en-US" dirty="0" smtClean="0"/>
              <a:t>). RS and ground-based data are complementary, emphasize that RS does not take the place of ground or other data.</a:t>
            </a:r>
          </a:p>
          <a:p>
            <a:pPr lvl="2"/>
            <a:r>
              <a:rPr lang="en-US" dirty="0" smtClean="0"/>
              <a:t>Ground-based is discrete in space, continuous in time; RS is discrete in time, continuous in space. Together, useful for:</a:t>
            </a:r>
          </a:p>
          <a:p>
            <a:pPr lvl="3"/>
            <a:r>
              <a:rPr lang="en-US" dirty="0"/>
              <a:t>C</a:t>
            </a:r>
            <a:r>
              <a:rPr lang="en-US" dirty="0" smtClean="0"/>
              <a:t>alibration of RS</a:t>
            </a:r>
          </a:p>
          <a:p>
            <a:pPr lvl="3"/>
            <a:r>
              <a:rPr lang="en-US" dirty="0" smtClean="0"/>
              <a:t>Use RS to augment/extend existing ground-based data</a:t>
            </a:r>
          </a:p>
          <a:p>
            <a:pPr lvl="1"/>
            <a:r>
              <a:rPr lang="en-US" dirty="0" smtClean="0"/>
              <a:t>Management practices evolve, communication among the states leads to best practice – e.g., stay engaged, look for champions and demonstration opportunities.</a:t>
            </a:r>
          </a:p>
          <a:p>
            <a:r>
              <a:rPr lang="en-US" dirty="0" smtClean="0"/>
              <a:t>Challenges</a:t>
            </a:r>
          </a:p>
          <a:p>
            <a:pPr lvl="1"/>
            <a:r>
              <a:rPr lang="en-US" dirty="0" smtClean="0"/>
              <a:t>Statutory inflexibility - </a:t>
            </a:r>
            <a:r>
              <a:rPr lang="en-US" dirty="0"/>
              <a:t>u</a:t>
            </a:r>
            <a:r>
              <a:rPr lang="en-US" dirty="0" smtClean="0"/>
              <a:t>se of certain data/reports is codified by the states.</a:t>
            </a:r>
          </a:p>
          <a:p>
            <a:pPr lvl="1"/>
            <a:r>
              <a:rPr lang="en-US" dirty="0" smtClean="0"/>
              <a:t>Certain data must be legally/politically defensible.</a:t>
            </a:r>
          </a:p>
          <a:p>
            <a:pPr lvl="1"/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74880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Formats, </a:t>
            </a:r>
            <a:r>
              <a:rPr lang="en-US" dirty="0" smtClean="0"/>
              <a:t>Accessibility, </a:t>
            </a:r>
            <a:r>
              <a:rPr lang="en-US" dirty="0" smtClean="0"/>
              <a:t>and Data Gaps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Formats</a:t>
            </a:r>
          </a:p>
          <a:p>
            <a:pPr lvl="1"/>
            <a:r>
              <a:rPr lang="en-US" dirty="0" smtClean="0"/>
              <a:t>All agencies in Group 1 use GIS – having data in GIS ready geospatial format will facility use of data, e.g., </a:t>
            </a:r>
            <a:r>
              <a:rPr lang="en-US" dirty="0" err="1" smtClean="0"/>
              <a:t>GeoTIFFs</a:t>
            </a:r>
            <a:r>
              <a:rPr lang="en-US" dirty="0" smtClean="0"/>
              <a:t>, Shapefiles. Important to understand differences between raster/vector/point. RS is in raster format (generally). Time dimension important.</a:t>
            </a:r>
          </a:p>
          <a:p>
            <a:r>
              <a:rPr lang="en-US" dirty="0" smtClean="0"/>
              <a:t>Accessibility</a:t>
            </a:r>
          </a:p>
          <a:p>
            <a:pPr lvl="1"/>
            <a:r>
              <a:rPr lang="en-US" dirty="0" smtClean="0"/>
              <a:t>Tools for accessibility are important. USGS’s Earth Exchange was a game changer for Landsat. </a:t>
            </a:r>
          </a:p>
          <a:p>
            <a:pPr lvl="1"/>
            <a:r>
              <a:rPr lang="en-US" dirty="0" smtClean="0"/>
              <a:t>Helpful to have canned processing tools. For example, complexity using Landsat isn’t with Landsat, but with processing the data.</a:t>
            </a:r>
          </a:p>
          <a:p>
            <a:r>
              <a:rPr lang="en-US" dirty="0" smtClean="0"/>
              <a:t>Data Gaps</a:t>
            </a:r>
          </a:p>
          <a:p>
            <a:pPr lvl="1"/>
            <a:r>
              <a:rPr lang="en-US" dirty="0" smtClean="0"/>
              <a:t>Knowing riparian consumptive use and water use for fields.</a:t>
            </a:r>
          </a:p>
          <a:p>
            <a:pPr lvl="1"/>
            <a:r>
              <a:rPr lang="en-US" dirty="0" smtClean="0"/>
              <a:t>Nevada would value use of RS (land cover?) to help target resources for ground-truth. </a:t>
            </a:r>
          </a:p>
          <a:p>
            <a:pPr lvl="1"/>
            <a:r>
              <a:rPr lang="en-US" dirty="0" smtClean="0"/>
              <a:t>Use of RS to complement groundwater modeling.</a:t>
            </a:r>
          </a:p>
          <a:p>
            <a:pPr lvl="1"/>
            <a:r>
              <a:rPr lang="en-US" dirty="0" smtClean="0"/>
              <a:t>Landsat is widely used, but can be challenging to use under cloudy conditions and the repeat cycle can be an issue. Managers need data now! </a:t>
            </a:r>
          </a:p>
          <a:p>
            <a:pPr lvl="1"/>
            <a:r>
              <a:rPr lang="en-US" dirty="0" smtClean="0"/>
              <a:t>Scale is important. Interested especially in field scale.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54111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/>
              <a:t>Recommendations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Free data is great, but how do we find out what the data are? Develop a summary/catalogue of NASA water resources related datasets by variable.</a:t>
            </a:r>
            <a:endParaRPr lang="en-US" dirty="0"/>
          </a:p>
          <a:p>
            <a:r>
              <a:rPr lang="en-US" dirty="0" smtClean="0"/>
              <a:t>Useful to explain how NASA datasets are different/complementary to spatial datasets currently in use by water managers (e.g., Ag data from USDA).</a:t>
            </a:r>
          </a:p>
          <a:p>
            <a:r>
              <a:rPr lang="en-US" dirty="0" smtClean="0"/>
              <a:t>Playlist on YouTube explaining how these data can be applicable for water management. </a:t>
            </a:r>
          </a:p>
          <a:p>
            <a:r>
              <a:rPr lang="en-US" dirty="0"/>
              <a:t>Great to work with federal partners, but there are often strings attached (onerous reporting requirements). Reduce the strings!</a:t>
            </a:r>
          </a:p>
          <a:p>
            <a:r>
              <a:rPr lang="en-US" dirty="0" smtClean="0"/>
              <a:t>Incorporate discussion </a:t>
            </a:r>
            <a:r>
              <a:rPr lang="en-US" dirty="0"/>
              <a:t>about </a:t>
            </a:r>
            <a:r>
              <a:rPr lang="en-US" dirty="0" smtClean="0"/>
              <a:t>the NASA </a:t>
            </a:r>
            <a:r>
              <a:rPr lang="en-US" dirty="0"/>
              <a:t>VALUABLES consortium into </a:t>
            </a:r>
            <a:r>
              <a:rPr lang="en-US" dirty="0" smtClean="0"/>
              <a:t>future dialogues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2735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1130</TotalTime>
  <Words>417</Words>
  <Application>Microsoft Macintosh PowerPoint</Application>
  <PresentationFormat>Widescreen</PresentationFormat>
  <Paragraphs>32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Calibri</vt:lpstr>
      <vt:lpstr>Arial</vt:lpstr>
      <vt:lpstr>Office Theme</vt:lpstr>
      <vt:lpstr>WIMS Remote Sensing Needs and Applications Brainstorming Session –  Group 1 </vt:lpstr>
      <vt:lpstr>Best Practices and Challenges for New Projects</vt:lpstr>
      <vt:lpstr>Formats, Accessibility, and Data Gaps</vt:lpstr>
      <vt:lpstr>Recommendations</vt:lpstr>
    </vt:vector>
  </TitlesOfParts>
  <Company/>
  <LinksUpToDate>false</LinksUpToDate>
  <SharedDoc>false</SharedDoc>
  <HyperlinksChanged>false</HyperlinksChanged>
  <AppVersion>15.0041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Charles J Budney</dc:creator>
  <cp:lastModifiedBy>Charles J Budney</cp:lastModifiedBy>
  <cp:revision>84</cp:revision>
  <cp:lastPrinted>2016-12-19T16:48:45Z</cp:lastPrinted>
  <dcterms:created xsi:type="dcterms:W3CDTF">2016-12-05T19:53:56Z</dcterms:created>
  <dcterms:modified xsi:type="dcterms:W3CDTF">2018-01-18T16:54:33Z</dcterms:modified>
</cp:coreProperties>
</file>