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95" r:id="rId2"/>
    <p:sldId id="298" r:id="rId3"/>
    <p:sldId id="297" r:id="rId4"/>
    <p:sldId id="30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3FEFF"/>
    <a:srgbClr val="FF85FF"/>
    <a:srgbClr val="D5FC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12"/>
    <p:restoredTop sz="94643"/>
  </p:normalViewPr>
  <p:slideViewPr>
    <p:cSldViewPr snapToGrid="0" snapToObjects="1">
      <p:cViewPr varScale="1">
        <p:scale>
          <a:sx n="127" d="100"/>
          <a:sy n="127" d="100"/>
        </p:scale>
        <p:origin x="440" y="184"/>
      </p:cViewPr>
      <p:guideLst>
        <p:guide orient="horz" pos="2160"/>
        <p:guide pos="3840"/>
      </p:guideLst>
    </p:cSldViewPr>
  </p:slideViewPr>
  <p:notesTextViewPr>
    <p:cViewPr>
      <p:scale>
        <a:sx n="1" d="1"/>
        <a:sy n="1" d="1"/>
      </p:scale>
      <p:origin x="0" y="0"/>
    </p:cViewPr>
  </p:notesTextViewPr>
  <p:sorterViewPr>
    <p:cViewPr>
      <p:scale>
        <a:sx n="155" d="100"/>
        <a:sy n="155"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DF599E-939D-C04B-946A-107C587F2322}" type="datetimeFigureOut">
              <a:rPr lang="en-US" smtClean="0"/>
              <a:t>1/18/18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103DFE-4719-C948-A4C7-CD44E56BDAB7}" type="slidenum">
              <a:rPr lang="en-US" smtClean="0"/>
              <a:t>‹#›</a:t>
            </a:fld>
            <a:endParaRPr lang="en-US"/>
          </a:p>
        </p:txBody>
      </p:sp>
    </p:spTree>
    <p:extLst>
      <p:ext uri="{BB962C8B-B14F-4D97-AF65-F5344CB8AC3E}">
        <p14:creationId xmlns:p14="http://schemas.microsoft.com/office/powerpoint/2010/main" val="1379362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jpg"/><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7280" y="0"/>
            <a:ext cx="3474720" cy="2505834"/>
          </a:xfrm>
          <a:prstGeom prst="rect">
            <a:avLst/>
          </a:prstGeom>
        </p:spPr>
      </p:pic>
      <p:pic>
        <p:nvPicPr>
          <p:cNvPr id="8" name="Picture 11" descr="Comparison of idle fields from 2011 to 2015"/>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49750" t="-18" b="-1"/>
          <a:stretch/>
        </p:blipFill>
        <p:spPr bwMode="auto">
          <a:xfrm>
            <a:off x="8717280" y="2438486"/>
            <a:ext cx="3474720" cy="4419514"/>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p:cNvPicPr>
            <a:picLocks noChangeAspect="1"/>
          </p:cNvPicPr>
          <p:nvPr userDrawn="1"/>
        </p:nvPicPr>
        <p:blipFill rotWithShape="1">
          <a:blip r:embed="rId4">
            <a:extLst>
              <a:ext uri="{28A0092B-C50C-407E-A947-70E740481C1C}">
                <a14:useLocalDpi xmlns:a14="http://schemas.microsoft.com/office/drawing/2010/main" val="0"/>
              </a:ext>
            </a:extLst>
          </a:blip>
          <a:srcRect t="13658"/>
          <a:stretch/>
        </p:blipFill>
        <p:spPr>
          <a:xfrm>
            <a:off x="-36822" y="0"/>
            <a:ext cx="8778240" cy="5043373"/>
          </a:xfrm>
          <a:prstGeom prst="rect">
            <a:avLst/>
          </a:prstGeom>
        </p:spPr>
      </p:pic>
      <p:sp>
        <p:nvSpPr>
          <p:cNvPr id="13" name="Content Placeholder 2"/>
          <p:cNvSpPr>
            <a:spLocks noGrp="1"/>
          </p:cNvSpPr>
          <p:nvPr>
            <p:ph idx="1"/>
          </p:nvPr>
        </p:nvSpPr>
        <p:spPr>
          <a:xfrm>
            <a:off x="300253" y="5126062"/>
            <a:ext cx="8101736" cy="428695"/>
          </a:xfrm>
        </p:spPr>
        <p:txBody>
          <a:bodyPr>
            <a:normAutofit/>
          </a:bodyPr>
          <a:lstStyle>
            <a:lvl1pPr marL="0" indent="0">
              <a:buNone/>
              <a:defRPr sz="2400" b="1">
                <a:latin typeface="Arial" charset="0"/>
                <a:ea typeface="Arial" charset="0"/>
                <a:cs typeface="Arial" charset="0"/>
              </a:defRPr>
            </a:lvl1pPr>
          </a:lstStyle>
          <a:p>
            <a:pPr lvl="0"/>
            <a:r>
              <a:rPr lang="en-US" dirty="0" smtClean="0"/>
              <a:t>Click to edit Master </a:t>
            </a:r>
            <a:r>
              <a:rPr lang="en-US" smtClean="0"/>
              <a:t>text styles</a:t>
            </a:r>
            <a:endParaRPr lang="en-US" dirty="0"/>
          </a:p>
        </p:txBody>
      </p:sp>
      <p:sp>
        <p:nvSpPr>
          <p:cNvPr id="14" name="Content Placeholder 2"/>
          <p:cNvSpPr>
            <a:spLocks noGrp="1"/>
          </p:cNvSpPr>
          <p:nvPr>
            <p:ph idx="10"/>
          </p:nvPr>
        </p:nvSpPr>
        <p:spPr>
          <a:xfrm>
            <a:off x="300253" y="6211905"/>
            <a:ext cx="8114537" cy="467080"/>
          </a:xfrm>
        </p:spPr>
        <p:txBody>
          <a:bodyPr>
            <a:normAutofit/>
          </a:bodyPr>
          <a:lstStyle>
            <a:lvl1pPr marL="0" indent="0">
              <a:buNone/>
              <a:defRPr sz="1400">
                <a:latin typeface="Arial" charset="0"/>
                <a:ea typeface="Arial" charset="0"/>
                <a:cs typeface="Arial" charset="0"/>
              </a:defRPr>
            </a:lvl1pPr>
          </a:lstStyle>
          <a:p>
            <a:pPr lvl="0"/>
            <a:r>
              <a:rPr lang="en-US" dirty="0" smtClean="0"/>
              <a:t>Click to edit Master text styles</a:t>
            </a:r>
            <a:endParaRPr lang="en-US" dirty="0"/>
          </a:p>
        </p:txBody>
      </p:sp>
      <p:sp>
        <p:nvSpPr>
          <p:cNvPr id="15" name="Content Placeholder 2"/>
          <p:cNvSpPr>
            <a:spLocks noGrp="1"/>
          </p:cNvSpPr>
          <p:nvPr>
            <p:ph idx="11"/>
          </p:nvPr>
        </p:nvSpPr>
        <p:spPr>
          <a:xfrm>
            <a:off x="629192" y="5554757"/>
            <a:ext cx="7486192" cy="657147"/>
          </a:xfrm>
        </p:spPr>
        <p:txBody>
          <a:bodyPr>
            <a:normAutofit/>
          </a:bodyPr>
          <a:lstStyle>
            <a:lvl1pPr marL="0" indent="0" algn="ctr">
              <a:buNone/>
              <a:defRPr sz="1800">
                <a:latin typeface="Arial" charset="0"/>
                <a:ea typeface="Arial" charset="0"/>
                <a:cs typeface="Arial" charset="0"/>
              </a:defRPr>
            </a:lvl1pPr>
          </a:lstStyle>
          <a:p>
            <a:pPr lvl="0"/>
            <a:r>
              <a:rPr lang="en-US" dirty="0" smtClean="0"/>
              <a:t>Click to edit Master </a:t>
            </a:r>
            <a:r>
              <a:rPr lang="en-US" smtClean="0"/>
              <a:t>text styles</a:t>
            </a:r>
          </a:p>
          <a:p>
            <a:pPr lvl="0"/>
            <a:endParaRPr lang="en-US" dirty="0" smtClean="0"/>
          </a:p>
        </p:txBody>
      </p:sp>
    </p:spTree>
    <p:extLst>
      <p:ext uri="{BB962C8B-B14F-4D97-AF65-F5344CB8AC3E}">
        <p14:creationId xmlns:p14="http://schemas.microsoft.com/office/powerpoint/2010/main" val="209855431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41A24C-1A43-1A41-B8CF-3C659BCF3E04}" type="datetimeFigureOut">
              <a:rPr lang="en-US" smtClean="0"/>
              <a:t>1/18/18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54037C-C004-E448-8766-65B45B9F951B}" type="slidenum">
              <a:rPr lang="en-US" smtClean="0"/>
              <a:t>‹#›</a:t>
            </a:fld>
            <a:endParaRPr lang="en-US"/>
          </a:p>
        </p:txBody>
      </p:sp>
    </p:spTree>
    <p:extLst>
      <p:ext uri="{BB962C8B-B14F-4D97-AF65-F5344CB8AC3E}">
        <p14:creationId xmlns:p14="http://schemas.microsoft.com/office/powerpoint/2010/main" val="1308866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chemeClr val="tx1"/>
                </a:solidFill>
                <a:latin typeface="Arial" charset="0"/>
                <a:ea typeface="Arial" charset="0"/>
                <a:cs typeface="Arial"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41A24C-1A43-1A41-B8CF-3C659BCF3E04}" type="datetimeFigureOut">
              <a:rPr lang="en-US" smtClean="0"/>
              <a:t>1/18/18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54037C-C004-E448-8766-65B45B9F951B}" type="slidenum">
              <a:rPr lang="en-US" smtClean="0"/>
              <a:t>‹#›</a:t>
            </a:fld>
            <a:endParaRPr lang="en-US"/>
          </a:p>
        </p:txBody>
      </p:sp>
    </p:spTree>
    <p:extLst>
      <p:ext uri="{BB962C8B-B14F-4D97-AF65-F5344CB8AC3E}">
        <p14:creationId xmlns:p14="http://schemas.microsoft.com/office/powerpoint/2010/main" val="7886552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147603"/>
            <a:ext cx="5169838" cy="5029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147603"/>
            <a:ext cx="5169838" cy="5029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41A24C-1A43-1A41-B8CF-3C659BCF3E04}" type="datetimeFigureOut">
              <a:rPr lang="en-US" smtClean="0"/>
              <a:t>1/18/18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54037C-C004-E448-8766-65B45B9F951B}" type="slidenum">
              <a:rPr lang="en-US" smtClean="0"/>
              <a:t>‹#›</a:t>
            </a:fld>
            <a:endParaRPr lang="en-US"/>
          </a:p>
        </p:txBody>
      </p:sp>
    </p:spTree>
    <p:extLst>
      <p:ext uri="{BB962C8B-B14F-4D97-AF65-F5344CB8AC3E}">
        <p14:creationId xmlns:p14="http://schemas.microsoft.com/office/powerpoint/2010/main" val="6591292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095538" cy="914400"/>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104292"/>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1928204"/>
            <a:ext cx="5157787" cy="42614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104292"/>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1928204"/>
            <a:ext cx="5183188" cy="42614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41A24C-1A43-1A41-B8CF-3C659BCF3E04}" type="datetimeFigureOut">
              <a:rPr lang="en-US" smtClean="0"/>
              <a:t>1/18/18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54037C-C004-E448-8766-65B45B9F951B}" type="slidenum">
              <a:rPr lang="en-US" smtClean="0"/>
              <a:t>‹#›</a:t>
            </a:fld>
            <a:endParaRPr lang="en-US"/>
          </a:p>
        </p:txBody>
      </p:sp>
    </p:spTree>
    <p:extLst>
      <p:ext uri="{BB962C8B-B14F-4D97-AF65-F5344CB8AC3E}">
        <p14:creationId xmlns:p14="http://schemas.microsoft.com/office/powerpoint/2010/main" val="126416612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41A24C-1A43-1A41-B8CF-3C659BCF3E04}" type="datetimeFigureOut">
              <a:rPr lang="en-US" smtClean="0"/>
              <a:t>1/18/18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54037C-C004-E448-8766-65B45B9F951B}" type="slidenum">
              <a:rPr lang="en-US" smtClean="0"/>
              <a:t>‹#›</a:t>
            </a:fld>
            <a:endParaRPr lang="en-US"/>
          </a:p>
        </p:txBody>
      </p:sp>
    </p:spTree>
    <p:extLst>
      <p:ext uri="{BB962C8B-B14F-4D97-AF65-F5344CB8AC3E}">
        <p14:creationId xmlns:p14="http://schemas.microsoft.com/office/powerpoint/2010/main" val="178427587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Header">
    <p:spTree>
      <p:nvGrpSpPr>
        <p:cNvPr id="1" name=""/>
        <p:cNvGrpSpPr/>
        <p:nvPr/>
      </p:nvGrpSpPr>
      <p:grpSpPr>
        <a:xfrm>
          <a:off x="0" y="0"/>
          <a:ext cx="0" cy="0"/>
          <a:chOff x="0" y="0"/>
          <a:chExt cx="0" cy="0"/>
        </a:xfrm>
      </p:grpSpPr>
      <p:sp>
        <p:nvSpPr>
          <p:cNvPr id="16" name="Title 1"/>
          <p:cNvSpPr>
            <a:spLocks noGrp="1"/>
          </p:cNvSpPr>
          <p:nvPr>
            <p:ph type="ctrTitle" hasCustomPrompt="1"/>
          </p:nvPr>
        </p:nvSpPr>
        <p:spPr>
          <a:xfrm>
            <a:off x="605368" y="454026"/>
            <a:ext cx="10977032" cy="436031"/>
          </a:xfrm>
          <a:prstGeom prst="rect">
            <a:avLst/>
          </a:prstGeom>
        </p:spPr>
        <p:txBody>
          <a:bodyPr anchor="t">
            <a:noAutofit/>
          </a:bodyPr>
          <a:lstStyle>
            <a:lvl1pPr algn="l">
              <a:defRPr sz="2800" b="1" i="0" cap="none">
                <a:solidFill>
                  <a:srgbClr val="000000"/>
                </a:solidFill>
                <a:latin typeface="Arial"/>
                <a:cs typeface="Arial"/>
              </a:defRPr>
            </a:lvl1pPr>
          </a:lstStyle>
          <a:p>
            <a:r>
              <a:rPr lang="en-US" dirty="0" smtClean="0"/>
              <a:t>Click to Edit Header</a:t>
            </a:r>
            <a:endParaRPr lang="en-US" dirty="0"/>
          </a:p>
        </p:txBody>
      </p:sp>
      <p:sp>
        <p:nvSpPr>
          <p:cNvPr id="14" name="Title 5"/>
          <p:cNvSpPr txBox="1">
            <a:spLocks/>
          </p:cNvSpPr>
          <p:nvPr userDrawn="1"/>
        </p:nvSpPr>
        <p:spPr>
          <a:xfrm>
            <a:off x="10329335" y="6504211"/>
            <a:ext cx="1642015" cy="311727"/>
          </a:xfrm>
          <a:prstGeom prst="rect">
            <a:avLst/>
          </a:prstGeom>
        </p:spPr>
        <p:txBody>
          <a:bodyPr anchor="t">
            <a:noAutofit/>
          </a:bodyPr>
          <a:lstStyle>
            <a:lvl1pPr algn="l" defTabSz="457200" rtl="0" eaLnBrk="1" latinLnBrk="0" hangingPunct="1">
              <a:spcBef>
                <a:spcPct val="0"/>
              </a:spcBef>
              <a:buNone/>
              <a:defRPr sz="2800" b="1" i="0" kern="1200" cap="none">
                <a:solidFill>
                  <a:srgbClr val="000000"/>
                </a:solidFill>
                <a:latin typeface="Arial"/>
                <a:ea typeface="+mj-ea"/>
                <a:cs typeface="Arial"/>
              </a:defRPr>
            </a:lvl1pPr>
          </a:lstStyle>
          <a:p>
            <a:pPr algn="r"/>
            <a:r>
              <a:rPr lang="en-US" sz="1000" b="1" kern="500" spc="200" dirty="0" smtClean="0">
                <a:solidFill>
                  <a:schemeClr val="accent3"/>
                </a:solidFill>
              </a:rPr>
              <a:t>jpl.nasa.gov</a:t>
            </a:r>
            <a:endParaRPr lang="en-US" sz="1000" b="1" kern="500" spc="200" dirty="0">
              <a:solidFill>
                <a:schemeClr val="accent3"/>
              </a:solidFill>
            </a:endParaRPr>
          </a:p>
        </p:txBody>
      </p:sp>
      <p:sp>
        <p:nvSpPr>
          <p:cNvPr id="13" name="Date Placeholder 12"/>
          <p:cNvSpPr>
            <a:spLocks noGrp="1"/>
          </p:cNvSpPr>
          <p:nvPr>
            <p:ph type="dt" sz="half" idx="10"/>
          </p:nvPr>
        </p:nvSpPr>
        <p:spPr>
          <a:xfrm>
            <a:off x="609600" y="6448711"/>
            <a:ext cx="2068945" cy="365125"/>
          </a:xfrm>
          <a:prstGeom prst="rect">
            <a:avLst/>
          </a:prstGeom>
        </p:spPr>
        <p:txBody>
          <a:bodyPr/>
          <a:lstStyle/>
          <a:p>
            <a:endParaRPr lang="en-US" dirty="0"/>
          </a:p>
        </p:txBody>
      </p:sp>
      <p:sp>
        <p:nvSpPr>
          <p:cNvPr id="15" name="Footer Placeholder 14"/>
          <p:cNvSpPr>
            <a:spLocks noGrp="1"/>
          </p:cNvSpPr>
          <p:nvPr>
            <p:ph type="ftr" sz="quarter" idx="11"/>
          </p:nvPr>
        </p:nvSpPr>
        <p:spPr>
          <a:xfrm>
            <a:off x="2843310" y="6448711"/>
            <a:ext cx="6505381" cy="365125"/>
          </a:xfrm>
          <a:prstGeom prst="rect">
            <a:avLst/>
          </a:prstGeom>
        </p:spPr>
        <p:txBody>
          <a:bodyPr/>
          <a:lstStyle/>
          <a:p>
            <a:endParaRPr lang="en-US" dirty="0"/>
          </a:p>
        </p:txBody>
      </p:sp>
      <p:sp>
        <p:nvSpPr>
          <p:cNvPr id="17" name="Slide Number Placeholder 16"/>
          <p:cNvSpPr>
            <a:spLocks noGrp="1"/>
          </p:cNvSpPr>
          <p:nvPr>
            <p:ph type="sldNum" sz="quarter" idx="12"/>
          </p:nvPr>
        </p:nvSpPr>
        <p:spPr/>
        <p:txBody>
          <a:bodyPr/>
          <a:lstStyle/>
          <a:p>
            <a:fld id="{F1E51A9F-9D40-144B-9666-6B30B75E8C1B}" type="slidenum">
              <a:rPr lang="en-US" smtClean="0"/>
              <a:pPr/>
              <a:t>‹#›</a:t>
            </a:fld>
            <a:endParaRPr lang="en-US" dirty="0"/>
          </a:p>
        </p:txBody>
      </p:sp>
    </p:spTree>
    <p:extLst>
      <p:ext uri="{BB962C8B-B14F-4D97-AF65-F5344CB8AC3E}">
        <p14:creationId xmlns:p14="http://schemas.microsoft.com/office/powerpoint/2010/main" val="9171581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12"/>
          <p:cNvSpPr/>
          <p:nvPr userDrawn="1"/>
        </p:nvSpPr>
        <p:spPr>
          <a:xfrm>
            <a:off x="0" y="0"/>
            <a:ext cx="12192000" cy="914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11" y="1"/>
            <a:ext cx="11002974" cy="9144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233519"/>
            <a:ext cx="10515600" cy="494344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1A24C-1A43-1A41-B8CF-3C659BCF3E04}" type="datetimeFigureOut">
              <a:rPr lang="en-US" smtClean="0"/>
              <a:t>1/18/18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4037C-C004-E448-8766-65B45B9F951B}" type="slidenum">
              <a:rPr lang="en-US" smtClean="0"/>
              <a:t>‹#›</a:t>
            </a:fld>
            <a:endParaRPr lang="en-US" dirty="0"/>
          </a:p>
        </p:txBody>
      </p:sp>
      <p:pic>
        <p:nvPicPr>
          <p:cNvPr id="14" name="Picture 202"/>
          <p:cNvPicPr>
            <a:picLocks noChangeAspect="1" noChangeArrowheads="1"/>
          </p:cNvPicPr>
          <p:nvPr userDrawn="1"/>
        </p:nvPicPr>
        <p:blipFill>
          <a:blip r:embed="rId9" cstate="screen"/>
          <a:srcRect/>
          <a:stretch>
            <a:fillRect/>
          </a:stretch>
        </p:blipFill>
        <p:spPr bwMode="auto">
          <a:xfrm>
            <a:off x="11292430" y="137319"/>
            <a:ext cx="774700" cy="639763"/>
          </a:xfrm>
          <a:prstGeom prst="rect">
            <a:avLst/>
          </a:prstGeom>
          <a:noFill/>
          <a:ln w="9525">
            <a:noFill/>
            <a:miter lim="800000"/>
            <a:headEnd/>
            <a:tailEnd/>
          </a:ln>
        </p:spPr>
      </p:pic>
    </p:spTree>
    <p:extLst>
      <p:ext uri="{BB962C8B-B14F-4D97-AF65-F5344CB8AC3E}">
        <p14:creationId xmlns:p14="http://schemas.microsoft.com/office/powerpoint/2010/main" val="1659259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8"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0" kern="1200">
          <a:ln>
            <a:solidFill>
              <a:schemeClr val="bg1"/>
            </a:solidFill>
          </a:ln>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WIMS Remote Sensing Needs and Applications Brainstorming Session – </a:t>
            </a:r>
            <a:br>
              <a:rPr lang="en-US" dirty="0" smtClean="0"/>
            </a:br>
            <a:r>
              <a:rPr lang="en-US" dirty="0" smtClean="0"/>
              <a:t>Group </a:t>
            </a:r>
            <a:r>
              <a:rPr lang="en-US" dirty="0" smtClean="0"/>
              <a:t>3 </a:t>
            </a:r>
            <a:endParaRPr lang="en-US" dirty="0"/>
          </a:p>
        </p:txBody>
      </p:sp>
      <p:sp>
        <p:nvSpPr>
          <p:cNvPr id="3" name="Text Placeholder 2"/>
          <p:cNvSpPr>
            <a:spLocks noGrp="1"/>
          </p:cNvSpPr>
          <p:nvPr>
            <p:ph type="body" idx="1"/>
          </p:nvPr>
        </p:nvSpPr>
        <p:spPr/>
        <p:txBody>
          <a:bodyPr/>
          <a:lstStyle/>
          <a:p>
            <a:r>
              <a:rPr lang="en-US" dirty="0" smtClean="0"/>
              <a:t>January 18, 2018</a:t>
            </a:r>
          </a:p>
          <a:p>
            <a:endParaRPr lang="en-US" dirty="0"/>
          </a:p>
        </p:txBody>
      </p:sp>
    </p:spTree>
    <p:extLst>
      <p:ext uri="{BB962C8B-B14F-4D97-AF65-F5344CB8AC3E}">
        <p14:creationId xmlns:p14="http://schemas.microsoft.com/office/powerpoint/2010/main" val="2693246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Needs for data formats, type, etc.</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t>Data formats and metadata</a:t>
            </a:r>
          </a:p>
          <a:p>
            <a:r>
              <a:rPr lang="en-US" dirty="0" smtClean="0"/>
              <a:t>Need </a:t>
            </a:r>
            <a:r>
              <a:rPr lang="en-US" dirty="0"/>
              <a:t>common and sharable </a:t>
            </a:r>
            <a:r>
              <a:rPr lang="en-US" dirty="0" smtClean="0"/>
              <a:t>digital data formats that can be integrated into existing tools.</a:t>
            </a:r>
            <a:endParaRPr lang="en-US" dirty="0"/>
          </a:p>
          <a:p>
            <a:r>
              <a:rPr lang="en-US" dirty="0" smtClean="0"/>
              <a:t>Proper and flexible metadata with clear user readable definitions</a:t>
            </a:r>
          </a:p>
          <a:p>
            <a:pPr marL="0" indent="0">
              <a:buNone/>
            </a:pPr>
            <a:r>
              <a:rPr lang="en-US" b="1" dirty="0" smtClean="0"/>
              <a:t>Training and tool support</a:t>
            </a:r>
          </a:p>
          <a:p>
            <a:r>
              <a:rPr lang="en-US" dirty="0" smtClean="0"/>
              <a:t>Ongoing training and support with user friendly documentation.  Some training with more regional focus.  </a:t>
            </a:r>
          </a:p>
          <a:p>
            <a:r>
              <a:rPr lang="en-US" dirty="0"/>
              <a:t>English language “how do I…” query opportunity to get answers from a tool in finding information. </a:t>
            </a:r>
          </a:p>
          <a:p>
            <a:pPr marL="0" indent="0">
              <a:buNone/>
            </a:pPr>
            <a:r>
              <a:rPr lang="en-US" b="1" dirty="0" smtClean="0"/>
              <a:t>Data Access</a:t>
            </a:r>
            <a:endParaRPr lang="en-US" b="1" dirty="0"/>
          </a:p>
          <a:p>
            <a:r>
              <a:rPr lang="en-US" dirty="0" smtClean="0"/>
              <a:t>Digitization of available historical data, such as surface storage</a:t>
            </a:r>
          </a:p>
          <a:p>
            <a:r>
              <a:rPr lang="en-US" dirty="0" smtClean="0"/>
              <a:t>All data shared between states (unless prohibited by law)</a:t>
            </a:r>
          </a:p>
        </p:txBody>
      </p:sp>
    </p:spTree>
    <p:extLst>
      <p:ext uri="{BB962C8B-B14F-4D97-AF65-F5344CB8AC3E}">
        <p14:creationId xmlns:p14="http://schemas.microsoft.com/office/powerpoint/2010/main" val="496179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Wish list for data types</a:t>
            </a:r>
            <a:endParaRPr lang="en-US" dirty="0"/>
          </a:p>
        </p:txBody>
      </p:sp>
      <p:sp>
        <p:nvSpPr>
          <p:cNvPr id="5" name="Content Placeholder 4"/>
          <p:cNvSpPr>
            <a:spLocks noGrp="1"/>
          </p:cNvSpPr>
          <p:nvPr>
            <p:ph idx="1"/>
          </p:nvPr>
        </p:nvSpPr>
        <p:spPr/>
        <p:txBody>
          <a:bodyPr>
            <a:normAutofit lnSpcReduction="10000"/>
          </a:bodyPr>
          <a:lstStyle/>
          <a:p>
            <a:r>
              <a:rPr lang="en-US" dirty="0" smtClean="0"/>
              <a:t>Daily ET data at field scale (~30 m)</a:t>
            </a:r>
          </a:p>
          <a:p>
            <a:r>
              <a:rPr lang="en-US" dirty="0" smtClean="0"/>
              <a:t>Crop recognition at a field scale</a:t>
            </a:r>
          </a:p>
          <a:p>
            <a:r>
              <a:rPr lang="en-US" dirty="0" smtClean="0"/>
              <a:t>Snow products including volume and Snow Water Equivalence</a:t>
            </a:r>
          </a:p>
          <a:p>
            <a:r>
              <a:rPr lang="en-US" dirty="0" smtClean="0"/>
              <a:t>Subsidence measurements</a:t>
            </a:r>
          </a:p>
          <a:p>
            <a:r>
              <a:rPr lang="en-US" dirty="0"/>
              <a:t>Groundwater monitoring</a:t>
            </a:r>
          </a:p>
          <a:p>
            <a:r>
              <a:rPr lang="en-US" dirty="0"/>
              <a:t>High resolution soil moisture (9 km good)</a:t>
            </a:r>
          </a:p>
          <a:p>
            <a:r>
              <a:rPr lang="en-US" dirty="0"/>
              <a:t>Gridded 2 km spatial data for remote sensing product development</a:t>
            </a:r>
            <a:r>
              <a:rPr lang="en-US" dirty="0" smtClean="0"/>
              <a:t>.</a:t>
            </a:r>
          </a:p>
          <a:p>
            <a:r>
              <a:rPr lang="en-US" dirty="0"/>
              <a:t>Subsurface mapping including lithology for groundwater storage</a:t>
            </a:r>
            <a:r>
              <a:rPr lang="en-US" dirty="0" smtClean="0"/>
              <a:t>.</a:t>
            </a:r>
          </a:p>
          <a:p>
            <a:r>
              <a:rPr lang="en-US" dirty="0" smtClean="0"/>
              <a:t>Weather forecasting beyond the current ~2 weeks.</a:t>
            </a:r>
            <a:endParaRPr lang="en-US" dirty="0"/>
          </a:p>
          <a:p>
            <a:endParaRPr lang="en-US" dirty="0" smtClean="0"/>
          </a:p>
          <a:p>
            <a:endParaRPr lang="en-US" dirty="0"/>
          </a:p>
        </p:txBody>
      </p:sp>
    </p:spTree>
    <p:extLst>
      <p:ext uri="{BB962C8B-B14F-4D97-AF65-F5344CB8AC3E}">
        <p14:creationId xmlns:p14="http://schemas.microsoft.com/office/powerpoint/2010/main" val="466696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a:t>
            </a:r>
            <a:endParaRPr lang="en-US" dirty="0"/>
          </a:p>
        </p:txBody>
      </p:sp>
      <p:sp>
        <p:nvSpPr>
          <p:cNvPr id="3" name="Content Placeholder 2"/>
          <p:cNvSpPr>
            <a:spLocks noGrp="1"/>
          </p:cNvSpPr>
          <p:nvPr>
            <p:ph idx="1"/>
          </p:nvPr>
        </p:nvSpPr>
        <p:spPr/>
        <p:txBody>
          <a:bodyPr>
            <a:normAutofit/>
          </a:bodyPr>
          <a:lstStyle/>
          <a:p>
            <a:r>
              <a:rPr lang="en-US" dirty="0" smtClean="0"/>
              <a:t>NASA could provide guidance on sharing data based on 30+ year of experience with providing NASA mission data to the world.</a:t>
            </a:r>
            <a:endParaRPr lang="en-US" dirty="0"/>
          </a:p>
          <a:p>
            <a:r>
              <a:rPr lang="en-US" dirty="0"/>
              <a:t>Co-mentoring students </a:t>
            </a:r>
            <a:r>
              <a:rPr lang="en-US" dirty="0" smtClean="0"/>
              <a:t>between state agency and NASA center might be a good way to transfer knowledge and needs.  NASA centers might host extended visits from water agencies.  Or NASA might visit an agency for an extended visit to develop new tools or transfer knowledge.</a:t>
            </a:r>
          </a:p>
          <a:p>
            <a:r>
              <a:rPr lang="en-US" dirty="0"/>
              <a:t>Fixed costs important for state organizations, which is a challenge for scalable cloud computing</a:t>
            </a:r>
            <a:r>
              <a:rPr lang="en-US" dirty="0" smtClean="0"/>
              <a:t>.  Might be opportunities for partnerships to mitigate the risks.</a:t>
            </a:r>
            <a:endParaRPr lang="en-US" dirty="0"/>
          </a:p>
          <a:p>
            <a:endParaRPr lang="en-US" dirty="0" smtClean="0"/>
          </a:p>
          <a:p>
            <a:endParaRPr lang="en-US" dirty="0"/>
          </a:p>
        </p:txBody>
      </p:sp>
    </p:spTree>
    <p:extLst>
      <p:ext uri="{BB962C8B-B14F-4D97-AF65-F5344CB8AC3E}">
        <p14:creationId xmlns:p14="http://schemas.microsoft.com/office/powerpoint/2010/main" val="1489004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1164</TotalTime>
  <Words>279</Words>
  <Application>Microsoft Macintosh PowerPoint</Application>
  <PresentationFormat>Widescreen</PresentationFormat>
  <Paragraphs>26</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Calibri</vt:lpstr>
      <vt:lpstr>Arial</vt:lpstr>
      <vt:lpstr>Office Theme</vt:lpstr>
      <vt:lpstr>WIMS Remote Sensing Needs and Applications Brainstorming Session –  Group 3 </vt:lpstr>
      <vt:lpstr>Needs for data formats, type, etc.</vt:lpstr>
      <vt:lpstr>Wish list for data types</vt:lpstr>
      <vt:lpstr>Opportunities</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 J Budney</dc:creator>
  <cp:lastModifiedBy>Charles J Budney</cp:lastModifiedBy>
  <cp:revision>93</cp:revision>
  <cp:lastPrinted>2016-12-19T16:48:45Z</cp:lastPrinted>
  <dcterms:created xsi:type="dcterms:W3CDTF">2016-12-05T19:53:56Z</dcterms:created>
  <dcterms:modified xsi:type="dcterms:W3CDTF">2018-01-18T17:28:06Z</dcterms:modified>
</cp:coreProperties>
</file>