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9"/>
  </p:notesMasterIdLst>
  <p:sldIdLst>
    <p:sldId id="256" r:id="rId2"/>
    <p:sldId id="275" r:id="rId3"/>
    <p:sldId id="261" r:id="rId4"/>
    <p:sldId id="260" r:id="rId5"/>
    <p:sldId id="257" r:id="rId6"/>
    <p:sldId id="258" r:id="rId7"/>
    <p:sldId id="259" r:id="rId8"/>
    <p:sldId id="262" r:id="rId9"/>
    <p:sldId id="263" r:id="rId10"/>
    <p:sldId id="264" r:id="rId11"/>
    <p:sldId id="265" r:id="rId12"/>
    <p:sldId id="267" r:id="rId13"/>
    <p:sldId id="270" r:id="rId14"/>
    <p:sldId id="274" r:id="rId15"/>
    <p:sldId id="268" r:id="rId16"/>
    <p:sldId id="271" r:id="rId17"/>
    <p:sldId id="273"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917" autoAdjust="0"/>
  </p:normalViewPr>
  <p:slideViewPr>
    <p:cSldViewPr>
      <p:cViewPr>
        <p:scale>
          <a:sx n="69" d="100"/>
          <a:sy n="69" d="100"/>
        </p:scale>
        <p:origin x="-1080" y="-28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86F0C703-0613-4C8B-8F90-7B323C763B0E}" type="datetimeFigureOut">
              <a:rPr lang="en-US" smtClean="0"/>
              <a:t>1/16/2018</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6C103A3B-B9C4-49FD-9D67-CB2FFBDC8377}" type="slidenum">
              <a:rPr lang="en-US" smtClean="0"/>
              <a:t>‹#›</a:t>
            </a:fld>
            <a:endParaRPr lang="en-US"/>
          </a:p>
        </p:txBody>
      </p:sp>
    </p:spTree>
    <p:extLst>
      <p:ext uri="{BB962C8B-B14F-4D97-AF65-F5344CB8AC3E}">
        <p14:creationId xmlns:p14="http://schemas.microsoft.com/office/powerpoint/2010/main" val="2409075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1</a:t>
            </a:fld>
            <a:endParaRPr lang="en-US"/>
          </a:p>
        </p:txBody>
      </p:sp>
    </p:spTree>
    <p:extLst>
      <p:ext uri="{BB962C8B-B14F-4D97-AF65-F5344CB8AC3E}">
        <p14:creationId xmlns:p14="http://schemas.microsoft.com/office/powerpoint/2010/main" val="17859563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2</a:t>
            </a:fld>
            <a:endParaRPr lang="en-US"/>
          </a:p>
        </p:txBody>
      </p:sp>
    </p:spTree>
    <p:extLst>
      <p:ext uri="{BB962C8B-B14F-4D97-AF65-F5344CB8AC3E}">
        <p14:creationId xmlns:p14="http://schemas.microsoft.com/office/powerpoint/2010/main" val="15575623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3</a:t>
            </a:fld>
            <a:endParaRPr lang="en-US"/>
          </a:p>
        </p:txBody>
      </p:sp>
    </p:spTree>
    <p:extLst>
      <p:ext uri="{BB962C8B-B14F-4D97-AF65-F5344CB8AC3E}">
        <p14:creationId xmlns:p14="http://schemas.microsoft.com/office/powerpoint/2010/main" val="1666818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Find rights for a stream system:</a:t>
            </a:r>
          </a:p>
          <a:p>
            <a:pPr lvl="1"/>
            <a:r>
              <a:rPr lang="en-US" dirty="0" smtClean="0"/>
              <a:t>Searching for rights with a stream code that start with </a:t>
            </a:r>
            <a:r>
              <a:rPr lang="en-US" i="1" dirty="0" smtClean="0"/>
              <a:t>02-1140</a:t>
            </a:r>
            <a:r>
              <a:rPr lang="en-US" dirty="0" smtClean="0"/>
              <a:t> would return all rights on the Willamette River and all of it’s tributaries.</a:t>
            </a:r>
          </a:p>
          <a:p>
            <a:pPr lvl="1"/>
            <a:endParaRPr lang="en-US" dirty="0" smtClean="0"/>
          </a:p>
          <a:p>
            <a:r>
              <a:rPr lang="en-US" dirty="0" smtClean="0"/>
              <a:t>Limitations</a:t>
            </a:r>
          </a:p>
          <a:p>
            <a:pPr lvl="1"/>
            <a:r>
              <a:rPr lang="en-US" dirty="0" smtClean="0"/>
              <a:t>Can not limit it to a section of the Willamette River.</a:t>
            </a:r>
          </a:p>
          <a:p>
            <a:pPr lvl="1"/>
            <a:r>
              <a:rPr lang="en-US" dirty="0" smtClean="0"/>
              <a:t>Can not tell if a right is upstream or downstream of other rights</a:t>
            </a:r>
          </a:p>
          <a:p>
            <a:pPr lvl="1"/>
            <a:r>
              <a:rPr lang="en-US" dirty="0" smtClean="0"/>
              <a:t>This would be similar to just having the street name of a house without knowing the house number.</a:t>
            </a:r>
          </a:p>
          <a:p>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4</a:t>
            </a:fld>
            <a:endParaRPr lang="en-US"/>
          </a:p>
        </p:txBody>
      </p:sp>
    </p:spTree>
    <p:extLst>
      <p:ext uri="{BB962C8B-B14F-4D97-AF65-F5344CB8AC3E}">
        <p14:creationId xmlns:p14="http://schemas.microsoft.com/office/powerpoint/2010/main" val="18654076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5</a:t>
            </a:fld>
            <a:endParaRPr lang="en-US"/>
          </a:p>
        </p:txBody>
      </p:sp>
    </p:spTree>
    <p:extLst>
      <p:ext uri="{BB962C8B-B14F-4D97-AF65-F5344CB8AC3E}">
        <p14:creationId xmlns:p14="http://schemas.microsoft.com/office/powerpoint/2010/main" val="2448513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i="1" dirty="0" smtClean="0"/>
              <a:t>Not all 100K streams have stream codes.</a:t>
            </a:r>
          </a:p>
          <a:p>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6</a:t>
            </a:fld>
            <a:endParaRPr lang="en-US"/>
          </a:p>
        </p:txBody>
      </p:sp>
    </p:spTree>
    <p:extLst>
      <p:ext uri="{BB962C8B-B14F-4D97-AF65-F5344CB8AC3E}">
        <p14:creationId xmlns:p14="http://schemas.microsoft.com/office/powerpoint/2010/main" val="2355288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7</a:t>
            </a:fld>
            <a:endParaRPr lang="en-US"/>
          </a:p>
        </p:txBody>
      </p:sp>
    </p:spTree>
    <p:extLst>
      <p:ext uri="{BB962C8B-B14F-4D97-AF65-F5344CB8AC3E}">
        <p14:creationId xmlns:p14="http://schemas.microsoft.com/office/powerpoint/2010/main" val="3142405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8</a:t>
            </a:fld>
            <a:endParaRPr lang="en-US"/>
          </a:p>
        </p:txBody>
      </p:sp>
    </p:spTree>
    <p:extLst>
      <p:ext uri="{BB962C8B-B14F-4D97-AF65-F5344CB8AC3E}">
        <p14:creationId xmlns:p14="http://schemas.microsoft.com/office/powerpoint/2010/main" val="17741562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9</a:t>
            </a:fld>
            <a:endParaRPr lang="en-US"/>
          </a:p>
        </p:txBody>
      </p:sp>
    </p:spTree>
    <p:extLst>
      <p:ext uri="{BB962C8B-B14F-4D97-AF65-F5344CB8AC3E}">
        <p14:creationId xmlns:p14="http://schemas.microsoft.com/office/powerpoint/2010/main" val="17214931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10</a:t>
            </a:fld>
            <a:endParaRPr lang="en-US"/>
          </a:p>
        </p:txBody>
      </p:sp>
    </p:spTree>
    <p:extLst>
      <p:ext uri="{BB962C8B-B14F-4D97-AF65-F5344CB8AC3E}">
        <p14:creationId xmlns:p14="http://schemas.microsoft.com/office/powerpoint/2010/main" val="749051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Indexes are created</a:t>
            </a:r>
            <a:r>
              <a:rPr lang="en-US" baseline="0" dirty="0" smtClean="0"/>
              <a:t> where the points of diversion would fall along the stream</a:t>
            </a:r>
          </a:p>
          <a:p>
            <a:r>
              <a:rPr lang="en-US" baseline="0" dirty="0" smtClean="0"/>
              <a:t>We keep track of how far the point of diversion is located from the stream it is coded to.</a:t>
            </a:r>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11</a:t>
            </a:fld>
            <a:endParaRPr lang="en-US"/>
          </a:p>
        </p:txBody>
      </p:sp>
    </p:spTree>
    <p:extLst>
      <p:ext uri="{BB962C8B-B14F-4D97-AF65-F5344CB8AC3E}">
        <p14:creationId xmlns:p14="http://schemas.microsoft.com/office/powerpoint/2010/main" val="2005464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is an example of the computed indexes</a:t>
            </a:r>
            <a:r>
              <a:rPr lang="en-US" baseline="0" dirty="0" smtClean="0"/>
              <a:t> that would be created in this example where PODs would fall along the stream. </a:t>
            </a:r>
          </a:p>
          <a:p>
            <a:r>
              <a:rPr lang="en-US" baseline="0" dirty="0" smtClean="0"/>
              <a:t>Given this, we can now pick a point on a stream and identify all of the PODs that above or below that point.</a:t>
            </a:r>
          </a:p>
          <a:p>
            <a:endParaRPr lang="en-US" baseline="0" dirty="0" smtClean="0"/>
          </a:p>
          <a:p>
            <a:r>
              <a:rPr lang="en-US" baseline="0" dirty="0" smtClean="0"/>
              <a:t>Kirk Reef: The very day we got this working for our Klamath pilot, we were asked to identify rights above Kirk Reef on the Wood River. Prior to this technology, we would have spent several days trying to identify the area and select the rights that fall within that area. With the NHD, we were able to simply pick the point on the stream where Kirk Reef was system was able to return all the rights upstream from that point and we could respond to this request in a manner of minutes. Also, it made subsequent refinements of the data request much easier.</a:t>
            </a:r>
          </a:p>
          <a:p>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12</a:t>
            </a:fld>
            <a:endParaRPr lang="en-US"/>
          </a:p>
        </p:txBody>
      </p:sp>
    </p:spTree>
    <p:extLst>
      <p:ext uri="{BB962C8B-B14F-4D97-AF65-F5344CB8AC3E}">
        <p14:creationId xmlns:p14="http://schemas.microsoft.com/office/powerpoint/2010/main" val="2452909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C103A3B-B9C4-49FD-9D67-CB2FFBDC8377}" type="slidenum">
              <a:rPr lang="en-US" smtClean="0"/>
              <a:t>13</a:t>
            </a:fld>
            <a:endParaRPr lang="en-US"/>
          </a:p>
        </p:txBody>
      </p:sp>
    </p:spTree>
    <p:extLst>
      <p:ext uri="{BB962C8B-B14F-4D97-AF65-F5344CB8AC3E}">
        <p14:creationId xmlns:p14="http://schemas.microsoft.com/office/powerpoint/2010/main" val="1964403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15</a:t>
            </a:fld>
            <a:endParaRPr lang="en-US"/>
          </a:p>
        </p:txBody>
      </p:sp>
    </p:spTree>
    <p:extLst>
      <p:ext uri="{BB962C8B-B14F-4D97-AF65-F5344CB8AC3E}">
        <p14:creationId xmlns:p14="http://schemas.microsoft.com/office/powerpoint/2010/main" val="28093898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16</a:t>
            </a:fld>
            <a:endParaRPr lang="en-US"/>
          </a:p>
        </p:txBody>
      </p:sp>
    </p:spTree>
    <p:extLst>
      <p:ext uri="{BB962C8B-B14F-4D97-AF65-F5344CB8AC3E}">
        <p14:creationId xmlns:p14="http://schemas.microsoft.com/office/powerpoint/2010/main" val="2809400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C103A3B-B9C4-49FD-9D67-CB2FFBDC8377}" type="slidenum">
              <a:rPr lang="en-US" smtClean="0"/>
              <a:t>17</a:t>
            </a:fld>
            <a:endParaRPr lang="en-US"/>
          </a:p>
        </p:txBody>
      </p:sp>
    </p:spTree>
    <p:extLst>
      <p:ext uri="{BB962C8B-B14F-4D97-AF65-F5344CB8AC3E}">
        <p14:creationId xmlns:p14="http://schemas.microsoft.com/office/powerpoint/2010/main" val="30961067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8791812-17DE-40D4-88B9-47497036D558}" type="datetimeFigureOut">
              <a:rPr lang="en-US" smtClean="0"/>
              <a:t>1/16/2018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9107DE9-FF24-4840-BADA-C79B70D31C3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107DE9-FF24-4840-BADA-C79B70D31C37}"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107DE9-FF24-4840-BADA-C79B70D31C37}"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9107DE9-FF24-4840-BADA-C79B70D31C37}"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9107DE9-FF24-4840-BADA-C79B70D31C37}"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9107DE9-FF24-4840-BADA-C79B70D31C37}"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9107DE9-FF24-4840-BADA-C79B70D31C3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E8791812-17DE-40D4-88B9-47497036D558}" type="datetimeFigureOut">
              <a:rPr lang="en-US" smtClean="0"/>
              <a:t>1/16/2018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9107DE9-FF24-4840-BADA-C79B70D31C37}"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8791812-17DE-40D4-88B9-47497036D558}" type="datetimeFigureOut">
              <a:rPr lang="en-US" smtClean="0"/>
              <a:t>1/16/2018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9107DE9-FF24-4840-BADA-C79B70D31C37}"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107DE9-FF24-4840-BADA-C79B70D31C3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E8791812-17DE-40D4-88B9-47497036D558}" type="datetimeFigureOut">
              <a:rPr lang="en-US" smtClean="0"/>
              <a:t>1/16/2018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107DE9-FF24-4840-BADA-C79B70D31C3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8791812-17DE-40D4-88B9-47497036D558}" type="datetimeFigureOut">
              <a:rPr lang="en-US" smtClean="0"/>
              <a:t>1/16/2018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9107DE9-FF24-4840-BADA-C79B70D31C3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Kenneth.L.Smith@wrd.state.or.us"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apps.wrd.state.or.us/apps/wr/wrinf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848600" cy="2515562"/>
          </a:xfrm>
        </p:spPr>
        <p:txBody>
          <a:bodyPr>
            <a:normAutofit fontScale="90000"/>
          </a:bodyPr>
          <a:lstStyle/>
          <a:p>
            <a:r>
              <a:rPr lang="en-US" dirty="0" smtClean="0"/>
              <a:t/>
            </a:r>
            <a:br>
              <a:rPr lang="en-US" dirty="0" smtClean="0"/>
            </a:br>
            <a:r>
              <a:rPr lang="en-US" dirty="0" smtClean="0"/>
              <a:t>How Oregon Uses the National Hydrologic Dataset (NHD) to Route Water Rights</a:t>
            </a:r>
            <a:br>
              <a:rPr lang="en-US" dirty="0" smtClean="0"/>
            </a:br>
            <a:endParaRPr lang="en-US" dirty="0"/>
          </a:p>
        </p:txBody>
      </p:sp>
      <p:sp>
        <p:nvSpPr>
          <p:cNvPr id="3" name="Subtitle 2"/>
          <p:cNvSpPr>
            <a:spLocks noGrp="1"/>
          </p:cNvSpPr>
          <p:nvPr>
            <p:ph type="subTitle" idx="1"/>
          </p:nvPr>
        </p:nvSpPr>
        <p:spPr>
          <a:xfrm>
            <a:off x="685800" y="3200400"/>
            <a:ext cx="7772400" cy="1610911"/>
          </a:xfrm>
        </p:spPr>
        <p:txBody>
          <a:bodyPr>
            <a:normAutofit fontScale="92500" lnSpcReduction="20000"/>
          </a:bodyPr>
          <a:lstStyle/>
          <a:p>
            <a:r>
              <a:rPr lang="en-US" dirty="0" smtClean="0"/>
              <a:t>Ken Smith, IT Manager</a:t>
            </a:r>
          </a:p>
          <a:p>
            <a:r>
              <a:rPr lang="en-US" dirty="0" smtClean="0"/>
              <a:t>Oregon Water Resources Department</a:t>
            </a:r>
          </a:p>
          <a:p>
            <a:endParaRPr lang="en-US" dirty="0" smtClean="0"/>
          </a:p>
          <a:p>
            <a:r>
              <a:rPr lang="en-US" dirty="0" smtClean="0"/>
              <a:t>January 16, 2018</a:t>
            </a:r>
            <a:endParaRPr lang="en-US" dirty="0"/>
          </a:p>
        </p:txBody>
      </p:sp>
      <p:pic>
        <p:nvPicPr>
          <p:cNvPr id="1026" name="Picture 2" descr="S:\groups\agency\wrd_logo\color\logo_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5562600"/>
            <a:ext cx="1249362" cy="940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3160995"/>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smtClean="0"/>
              <a:t>Oregon Water Law - Prior Appropriation Doctrine</a:t>
            </a:r>
            <a:endParaRPr lang="en-US" dirty="0"/>
          </a:p>
        </p:txBody>
      </p:sp>
      <p:pic>
        <p:nvPicPr>
          <p:cNvPr id="512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388074" y="1481138"/>
            <a:ext cx="6367852" cy="4525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246932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How do map water rights?</a:t>
            </a:r>
            <a:endParaRPr lang="en-US" dirty="0"/>
          </a:p>
        </p:txBody>
      </p:sp>
      <p:cxnSp>
        <p:nvCxnSpPr>
          <p:cNvPr id="4" name="Curved Connector 3"/>
          <p:cNvCxnSpPr/>
          <p:nvPr/>
        </p:nvCxnSpPr>
        <p:spPr>
          <a:xfrm rot="2895312" flipH="1" flipV="1">
            <a:off x="4385038" y="2600433"/>
            <a:ext cx="3066563" cy="3053443"/>
          </a:xfrm>
          <a:prstGeom prst="curvedConnector3">
            <a:avLst/>
          </a:prstGeom>
          <a:ln w="28575">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5" name="Curved Connector 4"/>
          <p:cNvCxnSpPr/>
          <p:nvPr/>
        </p:nvCxnSpPr>
        <p:spPr>
          <a:xfrm rot="2895312" flipH="1" flipV="1">
            <a:off x="5789362" y="4032108"/>
            <a:ext cx="1769315" cy="517455"/>
          </a:xfrm>
          <a:prstGeom prst="curvedConnector3">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 name="Curved Connector 5"/>
          <p:cNvCxnSpPr/>
          <p:nvPr/>
        </p:nvCxnSpPr>
        <p:spPr>
          <a:xfrm rot="8295312">
            <a:off x="6787129" y="3272461"/>
            <a:ext cx="2069805" cy="1167946"/>
          </a:xfrm>
          <a:prstGeom prst="curvedConnector3">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rot="17237305">
            <a:off x="4946412" y="3263084"/>
            <a:ext cx="1927047" cy="343026"/>
          </a:xfrm>
          <a:prstGeom prst="rect">
            <a:avLst/>
          </a:prstGeom>
          <a:noFill/>
        </p:spPr>
        <p:txBody>
          <a:bodyPr wrap="none" rtlCol="0">
            <a:spAutoFit/>
          </a:bodyPr>
          <a:lstStyle/>
          <a:p>
            <a:r>
              <a:rPr lang="en-US" dirty="0" smtClean="0"/>
              <a:t>Willamette River</a:t>
            </a:r>
            <a:endParaRPr lang="en-US" dirty="0"/>
          </a:p>
        </p:txBody>
      </p:sp>
      <p:sp>
        <p:nvSpPr>
          <p:cNvPr id="8" name="TextBox 7"/>
          <p:cNvSpPr txBox="1"/>
          <p:nvPr/>
        </p:nvSpPr>
        <p:spPr>
          <a:xfrm rot="21429154">
            <a:off x="5915892" y="5132106"/>
            <a:ext cx="2363966" cy="307777"/>
          </a:xfrm>
          <a:prstGeom prst="rect">
            <a:avLst/>
          </a:prstGeom>
          <a:noFill/>
        </p:spPr>
        <p:txBody>
          <a:bodyPr wrap="square" rtlCol="0">
            <a:spAutoFit/>
          </a:bodyPr>
          <a:lstStyle/>
          <a:p>
            <a:pPr algn="ctr"/>
            <a:r>
              <a:rPr lang="en-US" sz="1400" dirty="0" smtClean="0"/>
              <a:t>Mill Creek&gt; Willamette</a:t>
            </a:r>
            <a:endParaRPr lang="en-US" sz="1400" dirty="0"/>
          </a:p>
        </p:txBody>
      </p:sp>
      <p:sp>
        <p:nvSpPr>
          <p:cNvPr id="9" name="TextBox 8"/>
          <p:cNvSpPr txBox="1"/>
          <p:nvPr/>
        </p:nvSpPr>
        <p:spPr>
          <a:xfrm rot="21283007">
            <a:off x="6827701" y="3415013"/>
            <a:ext cx="2308041" cy="285855"/>
          </a:xfrm>
          <a:prstGeom prst="rect">
            <a:avLst/>
          </a:prstGeom>
          <a:noFill/>
        </p:spPr>
        <p:txBody>
          <a:bodyPr wrap="none" rtlCol="0">
            <a:spAutoFit/>
          </a:bodyPr>
          <a:lstStyle/>
          <a:p>
            <a:pPr algn="ctr"/>
            <a:r>
              <a:rPr lang="en-US" sz="1400" dirty="0" smtClean="0"/>
              <a:t>N. </a:t>
            </a:r>
            <a:r>
              <a:rPr lang="en-US" sz="1400" dirty="0" err="1" smtClean="0"/>
              <a:t>Fk</a:t>
            </a:r>
            <a:r>
              <a:rPr lang="en-US" sz="1400" dirty="0" smtClean="0"/>
              <a:t>. Beaver Cr &gt; Mill Cr</a:t>
            </a:r>
            <a:endParaRPr lang="en-US" sz="1400" dirty="0"/>
          </a:p>
        </p:txBody>
      </p:sp>
      <p:grpSp>
        <p:nvGrpSpPr>
          <p:cNvPr id="14" name="Group 13"/>
          <p:cNvGrpSpPr/>
          <p:nvPr/>
        </p:nvGrpSpPr>
        <p:grpSpPr>
          <a:xfrm rot="2225201">
            <a:off x="8263008" y="4028721"/>
            <a:ext cx="528826" cy="473051"/>
            <a:chOff x="8263008" y="4028721"/>
            <a:chExt cx="528826" cy="473051"/>
          </a:xfrm>
        </p:grpSpPr>
        <p:sp>
          <p:nvSpPr>
            <p:cNvPr id="10" name="Isosceles Triangle 9"/>
            <p:cNvSpPr/>
            <p:nvPr/>
          </p:nvSpPr>
          <p:spPr>
            <a:xfrm rot="19095312">
              <a:off x="8263008" y="4028721"/>
              <a:ext cx="244914" cy="28309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rot="19095312">
              <a:off x="8379429" y="4287381"/>
              <a:ext cx="412405" cy="214391"/>
            </a:xfrm>
            <a:prstGeom prst="rect">
              <a:avLst/>
            </a:prstGeom>
            <a:noFill/>
          </p:spPr>
          <p:txBody>
            <a:bodyPr wrap="none" rtlCol="0">
              <a:spAutoFit/>
            </a:bodyPr>
            <a:lstStyle/>
            <a:p>
              <a:r>
                <a:rPr lang="en-US" sz="900" dirty="0" smtClean="0"/>
                <a:t>POD</a:t>
              </a:r>
              <a:endParaRPr lang="en-US" sz="900" dirty="0"/>
            </a:p>
          </p:txBody>
        </p:sp>
      </p:gr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2400" y="2165433"/>
            <a:ext cx="4241336" cy="35495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TextBox 12"/>
          <p:cNvSpPr txBox="1"/>
          <p:nvPr/>
        </p:nvSpPr>
        <p:spPr>
          <a:xfrm>
            <a:off x="1143000" y="1642348"/>
            <a:ext cx="2004075" cy="523220"/>
          </a:xfrm>
          <a:prstGeom prst="rect">
            <a:avLst/>
          </a:prstGeom>
          <a:noFill/>
        </p:spPr>
        <p:txBody>
          <a:bodyPr wrap="none" rtlCol="0">
            <a:spAutoFit/>
          </a:bodyPr>
          <a:lstStyle/>
          <a:p>
            <a:r>
              <a:rPr lang="en-US" sz="2800" dirty="0" smtClean="0"/>
              <a:t>Paper Map</a:t>
            </a:r>
            <a:endParaRPr lang="en-US" sz="2800" dirty="0"/>
          </a:p>
        </p:txBody>
      </p:sp>
      <p:sp>
        <p:nvSpPr>
          <p:cNvPr id="16" name="TextBox 15"/>
          <p:cNvSpPr txBox="1"/>
          <p:nvPr/>
        </p:nvSpPr>
        <p:spPr>
          <a:xfrm>
            <a:off x="7097875" y="1545484"/>
            <a:ext cx="742511" cy="523220"/>
          </a:xfrm>
          <a:prstGeom prst="rect">
            <a:avLst/>
          </a:prstGeom>
          <a:noFill/>
        </p:spPr>
        <p:txBody>
          <a:bodyPr wrap="none" rtlCol="0">
            <a:spAutoFit/>
          </a:bodyPr>
          <a:lstStyle/>
          <a:p>
            <a:r>
              <a:rPr lang="en-US" sz="2800" dirty="0" smtClean="0"/>
              <a:t>GIS</a:t>
            </a:r>
            <a:endParaRPr lang="en-US" sz="2800" dirty="0"/>
          </a:p>
        </p:txBody>
      </p:sp>
      <p:sp>
        <p:nvSpPr>
          <p:cNvPr id="15" name="Right Arrow 14"/>
          <p:cNvSpPr/>
          <p:nvPr/>
        </p:nvSpPr>
        <p:spPr>
          <a:xfrm>
            <a:off x="4572000" y="3130588"/>
            <a:ext cx="762000" cy="8222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8438628"/>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7848600" cy="1295399"/>
          </a:xfrm>
        </p:spPr>
        <p:txBody>
          <a:bodyPr>
            <a:normAutofit/>
          </a:bodyPr>
          <a:lstStyle/>
          <a:p>
            <a:r>
              <a:rPr lang="en-US" dirty="0"/>
              <a:t>D</a:t>
            </a:r>
            <a:r>
              <a:rPr lang="en-US" dirty="0" smtClean="0"/>
              <a:t>escribes the relationship of that stream to all streams in it’s downstream path.</a:t>
            </a:r>
          </a:p>
        </p:txBody>
      </p:sp>
      <p:sp>
        <p:nvSpPr>
          <p:cNvPr id="2" name="Title 1"/>
          <p:cNvSpPr>
            <a:spLocks noGrp="1"/>
          </p:cNvSpPr>
          <p:nvPr>
            <p:ph type="title"/>
          </p:nvPr>
        </p:nvSpPr>
        <p:spPr/>
        <p:txBody>
          <a:bodyPr/>
          <a:lstStyle/>
          <a:p>
            <a:r>
              <a:rPr lang="en-US" dirty="0" smtClean="0"/>
              <a:t>What is a Stream Code</a:t>
            </a:r>
            <a:endParaRPr lang="en-US" dirty="0"/>
          </a:p>
        </p:txBody>
      </p:sp>
      <p:sp>
        <p:nvSpPr>
          <p:cNvPr id="4" name="TextBox 3"/>
          <p:cNvSpPr txBox="1"/>
          <p:nvPr/>
        </p:nvSpPr>
        <p:spPr>
          <a:xfrm>
            <a:off x="609600" y="2971800"/>
            <a:ext cx="4953000" cy="2585323"/>
          </a:xfrm>
          <a:prstGeom prst="rect">
            <a:avLst/>
          </a:prstGeom>
          <a:noFill/>
        </p:spPr>
        <p:txBody>
          <a:bodyPr wrap="square" rtlCol="0">
            <a:spAutoFit/>
          </a:bodyPr>
          <a:lstStyle/>
          <a:p>
            <a:r>
              <a:rPr lang="en-US" b="1" i="1" dirty="0" smtClean="0"/>
              <a:t>Example:</a:t>
            </a:r>
            <a:endParaRPr lang="en-US" b="1" i="1" dirty="0"/>
          </a:p>
          <a:p>
            <a:r>
              <a:rPr lang="en-US" dirty="0"/>
              <a:t>N. </a:t>
            </a:r>
            <a:r>
              <a:rPr lang="en-US" dirty="0" err="1"/>
              <a:t>Fk</a:t>
            </a:r>
            <a:r>
              <a:rPr lang="en-US" dirty="0"/>
              <a:t>. Beaver Cr &gt; Mill </a:t>
            </a:r>
            <a:r>
              <a:rPr lang="en-US" dirty="0" smtClean="0"/>
              <a:t>Cr: </a:t>
            </a:r>
          </a:p>
          <a:p>
            <a:r>
              <a:rPr lang="en-US" i="1" dirty="0" smtClean="0"/>
              <a:t>02-1140-890-0300</a:t>
            </a:r>
          </a:p>
          <a:p>
            <a:endParaRPr lang="en-US" i="1" dirty="0" smtClean="0"/>
          </a:p>
          <a:p>
            <a:r>
              <a:rPr lang="en-US" dirty="0"/>
              <a:t> </a:t>
            </a:r>
            <a:r>
              <a:rPr lang="en-US" dirty="0" smtClean="0"/>
              <a:t>         02 – Basin 2</a:t>
            </a:r>
          </a:p>
          <a:p>
            <a:pPr lvl="1"/>
            <a:r>
              <a:rPr lang="en-US" dirty="0" smtClean="0"/>
              <a:t>1140 – Willamette River</a:t>
            </a:r>
          </a:p>
          <a:p>
            <a:pPr lvl="1"/>
            <a:r>
              <a:rPr lang="en-US" dirty="0" smtClean="0"/>
              <a:t>0890 – Mill Creek</a:t>
            </a:r>
          </a:p>
          <a:p>
            <a:pPr lvl="1"/>
            <a:r>
              <a:rPr lang="en-US" dirty="0" smtClean="0"/>
              <a:t>0300 – N. </a:t>
            </a:r>
            <a:r>
              <a:rPr lang="en-US" dirty="0" err="1" smtClean="0"/>
              <a:t>Fk</a:t>
            </a:r>
            <a:r>
              <a:rPr lang="en-US" dirty="0" smtClean="0"/>
              <a:t>. Beaver Creek</a:t>
            </a:r>
          </a:p>
          <a:p>
            <a:endParaRPr lang="en-US" dirty="0"/>
          </a:p>
        </p:txBody>
      </p:sp>
      <p:cxnSp>
        <p:nvCxnSpPr>
          <p:cNvPr id="7" name="Curved Connector 6"/>
          <p:cNvCxnSpPr/>
          <p:nvPr/>
        </p:nvCxnSpPr>
        <p:spPr>
          <a:xfrm rot="5400000" flipH="1" flipV="1">
            <a:off x="4038600" y="2819401"/>
            <a:ext cx="3276601" cy="3276600"/>
          </a:xfrm>
          <a:prstGeom prst="curvedConnector3">
            <a:avLst/>
          </a:prstGeom>
          <a:ln w="28575">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9" name="Curved Connector 8"/>
          <p:cNvCxnSpPr/>
          <p:nvPr/>
        </p:nvCxnSpPr>
        <p:spPr>
          <a:xfrm rot="5400000" flipH="1" flipV="1">
            <a:off x="5257803" y="4876799"/>
            <a:ext cx="1905001" cy="533404"/>
          </a:xfrm>
          <a:prstGeom prst="curvedConnector3">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1" name="Curved Connector 10"/>
          <p:cNvCxnSpPr/>
          <p:nvPr/>
        </p:nvCxnSpPr>
        <p:spPr>
          <a:xfrm rot="10800000">
            <a:off x="6324602" y="4990886"/>
            <a:ext cx="2133599" cy="1257514"/>
          </a:xfrm>
          <a:prstGeom prst="curvedConnector3">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rot="19741993">
            <a:off x="4275036" y="3985371"/>
            <a:ext cx="2575129" cy="369332"/>
          </a:xfrm>
          <a:prstGeom prst="rect">
            <a:avLst/>
          </a:prstGeom>
          <a:noFill/>
        </p:spPr>
        <p:txBody>
          <a:bodyPr wrap="none" rtlCol="0">
            <a:spAutoFit/>
          </a:bodyPr>
          <a:lstStyle/>
          <a:p>
            <a:r>
              <a:rPr lang="en-US" dirty="0" smtClean="0"/>
              <a:t>02-1140 Willamette River</a:t>
            </a:r>
            <a:endParaRPr lang="en-US" dirty="0"/>
          </a:p>
        </p:txBody>
      </p:sp>
      <p:sp>
        <p:nvSpPr>
          <p:cNvPr id="21" name="TextBox 20"/>
          <p:cNvSpPr txBox="1"/>
          <p:nvPr/>
        </p:nvSpPr>
        <p:spPr>
          <a:xfrm rot="17537198">
            <a:off x="4450300" y="5237034"/>
            <a:ext cx="2453199" cy="523220"/>
          </a:xfrm>
          <a:prstGeom prst="rect">
            <a:avLst/>
          </a:prstGeom>
          <a:noFill/>
        </p:spPr>
        <p:txBody>
          <a:bodyPr wrap="square" rtlCol="0">
            <a:spAutoFit/>
          </a:bodyPr>
          <a:lstStyle/>
          <a:p>
            <a:pPr algn="ctr"/>
            <a:r>
              <a:rPr lang="en-US" sz="1400" dirty="0" smtClean="0"/>
              <a:t>02-1140-0890</a:t>
            </a:r>
          </a:p>
          <a:p>
            <a:pPr algn="ctr"/>
            <a:r>
              <a:rPr lang="en-US" sz="1400" dirty="0" smtClean="0"/>
              <a:t>Mill Creek &gt; Willamette R</a:t>
            </a:r>
            <a:endParaRPr lang="en-US" sz="1400" dirty="0"/>
          </a:p>
        </p:txBody>
      </p:sp>
      <p:sp>
        <p:nvSpPr>
          <p:cNvPr id="22" name="TextBox 21"/>
          <p:cNvSpPr txBox="1"/>
          <p:nvPr/>
        </p:nvSpPr>
        <p:spPr>
          <a:xfrm rot="2187695">
            <a:off x="6274246" y="4881890"/>
            <a:ext cx="2491388" cy="523220"/>
          </a:xfrm>
          <a:prstGeom prst="rect">
            <a:avLst/>
          </a:prstGeom>
          <a:noFill/>
        </p:spPr>
        <p:txBody>
          <a:bodyPr wrap="none" rtlCol="0">
            <a:spAutoFit/>
          </a:bodyPr>
          <a:lstStyle/>
          <a:p>
            <a:pPr algn="ctr"/>
            <a:r>
              <a:rPr lang="en-US" sz="1400" dirty="0" smtClean="0"/>
              <a:t>02-1140-890-0300</a:t>
            </a:r>
          </a:p>
          <a:p>
            <a:pPr algn="ctr"/>
            <a:r>
              <a:rPr lang="en-US" sz="1400" dirty="0" smtClean="0"/>
              <a:t>  N. </a:t>
            </a:r>
            <a:r>
              <a:rPr lang="en-US" sz="1400" dirty="0" err="1" smtClean="0"/>
              <a:t>Fk</a:t>
            </a:r>
            <a:r>
              <a:rPr lang="en-US" sz="1400" dirty="0" smtClean="0"/>
              <a:t>. Beaver Cr &gt; Mill Cr</a:t>
            </a:r>
            <a:endParaRPr lang="en-US" sz="1400" dirty="0"/>
          </a:p>
        </p:txBody>
      </p:sp>
      <p:sp>
        <p:nvSpPr>
          <p:cNvPr id="24" name="Isosceles Triangle 23"/>
          <p:cNvSpPr/>
          <p:nvPr/>
        </p:nvSpPr>
        <p:spPr>
          <a:xfrm>
            <a:off x="7449651" y="6023633"/>
            <a:ext cx="252463" cy="304802"/>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7364985" y="6330036"/>
            <a:ext cx="425116" cy="230832"/>
          </a:xfrm>
          <a:prstGeom prst="rect">
            <a:avLst/>
          </a:prstGeom>
          <a:noFill/>
        </p:spPr>
        <p:txBody>
          <a:bodyPr wrap="none" rtlCol="0">
            <a:spAutoFit/>
          </a:bodyPr>
          <a:lstStyle/>
          <a:p>
            <a:r>
              <a:rPr lang="en-US" sz="900" dirty="0" smtClean="0"/>
              <a:t>POD</a:t>
            </a:r>
            <a:endParaRPr lang="en-US" sz="900" dirty="0"/>
          </a:p>
        </p:txBody>
      </p:sp>
    </p:spTree>
    <p:extLst>
      <p:ext uri="{BB962C8B-B14F-4D97-AF65-F5344CB8AC3E}">
        <p14:creationId xmlns:p14="http://schemas.microsoft.com/office/powerpoint/2010/main" val="3370562236"/>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590800"/>
            <a:ext cx="2514600" cy="1219200"/>
          </a:xfrm>
        </p:spPr>
        <p:txBody>
          <a:bodyPr wrap="square">
            <a:normAutofit fontScale="77500" lnSpcReduction="20000"/>
          </a:bodyPr>
          <a:lstStyle/>
          <a:p>
            <a:pPr marL="109728" indent="0">
              <a:buNone/>
            </a:pPr>
            <a:r>
              <a:rPr lang="en-US" dirty="0" smtClean="0"/>
              <a:t>Manually written on a paper map!</a:t>
            </a:r>
          </a:p>
          <a:p>
            <a:pPr marL="109728" indent="0">
              <a:buNone/>
            </a:pPr>
            <a:r>
              <a:rPr lang="en-US" dirty="0" smtClean="0"/>
              <a:t> </a:t>
            </a:r>
          </a:p>
          <a:p>
            <a:pPr marL="109728" indent="0">
              <a:buNone/>
            </a:pPr>
            <a:endParaRPr lang="en-US" dirty="0" smtClean="0"/>
          </a:p>
        </p:txBody>
      </p:sp>
      <p:sp>
        <p:nvSpPr>
          <p:cNvPr id="2" name="Title 1"/>
          <p:cNvSpPr>
            <a:spLocks noGrp="1"/>
          </p:cNvSpPr>
          <p:nvPr>
            <p:ph type="title"/>
          </p:nvPr>
        </p:nvSpPr>
        <p:spPr/>
        <p:txBody>
          <a:bodyPr>
            <a:normAutofit fontScale="90000"/>
          </a:bodyPr>
          <a:lstStyle/>
          <a:p>
            <a:r>
              <a:rPr lang="en-US" dirty="0" smtClean="0"/>
              <a:t>Stream Code/Mapping History</a:t>
            </a:r>
            <a:br>
              <a:rPr lang="en-US" dirty="0" smtClean="0"/>
            </a:br>
            <a:r>
              <a:rPr lang="en-US" dirty="0" smtClean="0"/>
              <a:t>Early 1980s – Basin Maps</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1828800"/>
            <a:ext cx="6134100" cy="3839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306346" y="5791200"/>
            <a:ext cx="6672019" cy="738664"/>
          </a:xfrm>
          <a:prstGeom prst="rect">
            <a:avLst/>
          </a:prstGeom>
          <a:noFill/>
        </p:spPr>
        <p:txBody>
          <a:bodyPr wrap="none" rtlCol="0">
            <a:spAutoFit/>
          </a:bodyPr>
          <a:lstStyle/>
          <a:p>
            <a:r>
              <a:rPr lang="en-US" sz="2400" b="1" dirty="0" smtClean="0"/>
              <a:t>Only streams with water rights were coded.</a:t>
            </a:r>
          </a:p>
          <a:p>
            <a:endParaRPr lang="en-US" dirty="0"/>
          </a:p>
        </p:txBody>
      </p:sp>
    </p:spTree>
    <p:extLst>
      <p:ext uri="{BB962C8B-B14F-4D97-AF65-F5344CB8AC3E}">
        <p14:creationId xmlns:p14="http://schemas.microsoft.com/office/powerpoint/2010/main" val="2658335797"/>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4572000" cy="3352800"/>
          </a:xfrm>
        </p:spPr>
        <p:txBody>
          <a:bodyPr>
            <a:normAutofit fontScale="85000" lnSpcReduction="20000"/>
          </a:bodyPr>
          <a:lstStyle/>
          <a:p>
            <a:r>
              <a:rPr lang="en-US" dirty="0" smtClean="0"/>
              <a:t>Hydrography Map was 100k scale</a:t>
            </a:r>
          </a:p>
          <a:p>
            <a:endParaRPr lang="en-US" dirty="0" smtClean="0"/>
          </a:p>
          <a:p>
            <a:r>
              <a:rPr lang="en-US" dirty="0" smtClean="0"/>
              <a:t>Stream codes manually assigned from the paper maps</a:t>
            </a:r>
          </a:p>
          <a:p>
            <a:pPr marL="109728" indent="0">
              <a:buNone/>
            </a:pPr>
            <a:endParaRPr lang="en-US" dirty="0" smtClean="0"/>
          </a:p>
          <a:p>
            <a:r>
              <a:rPr lang="en-US" dirty="0" smtClean="0"/>
              <a:t>Stream cartography did not have flow directions or measures</a:t>
            </a:r>
          </a:p>
          <a:p>
            <a:pPr marL="109728" indent="0">
              <a:buNone/>
            </a:pPr>
            <a:endParaRPr lang="en-US" dirty="0" smtClean="0"/>
          </a:p>
          <a:p>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2168" y="1600200"/>
            <a:ext cx="4318571"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rmAutofit fontScale="90000"/>
          </a:bodyPr>
          <a:lstStyle/>
          <a:p>
            <a:r>
              <a:rPr lang="en-US" dirty="0" smtClean="0"/>
              <a:t>Stream Code/Mapping </a:t>
            </a:r>
            <a:br>
              <a:rPr lang="en-US" dirty="0" smtClean="0"/>
            </a:br>
            <a:r>
              <a:rPr lang="en-US" dirty="0" smtClean="0"/>
              <a:t>Mid 1990’s – 100k Scale</a:t>
            </a:r>
            <a:endParaRPr lang="en-US" dirty="0"/>
          </a:p>
        </p:txBody>
      </p:sp>
    </p:spTree>
    <p:extLst>
      <p:ext uri="{BB962C8B-B14F-4D97-AF65-F5344CB8AC3E}">
        <p14:creationId xmlns:p14="http://schemas.microsoft.com/office/powerpoint/2010/main" val="1289706044"/>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Stream Code/Mapping </a:t>
            </a:r>
            <a:br>
              <a:rPr lang="en-US" dirty="0" smtClean="0"/>
            </a:br>
            <a:r>
              <a:rPr lang="en-US" dirty="0" smtClean="0"/>
              <a:t>Mid 2000 – 24k Scale</a:t>
            </a:r>
            <a:endParaRPr lang="en-US"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2133600"/>
            <a:ext cx="4038600" cy="4111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228600" y="1787096"/>
            <a:ext cx="5105400" cy="3243072"/>
          </a:xfrm>
        </p:spPr>
        <p:txBody>
          <a:bodyPr>
            <a:normAutofit fontScale="77500" lnSpcReduction="20000"/>
          </a:bodyPr>
          <a:lstStyle/>
          <a:p>
            <a:r>
              <a:rPr lang="en-US" dirty="0" smtClean="0"/>
              <a:t>100k stream data was conflated to 1:24,000 scale stream data.</a:t>
            </a:r>
          </a:p>
          <a:p>
            <a:pPr marL="109728" indent="0">
              <a:buNone/>
            </a:pPr>
            <a:endParaRPr lang="en-US" dirty="0" smtClean="0"/>
          </a:p>
          <a:p>
            <a:r>
              <a:rPr lang="en-US" dirty="0" smtClean="0"/>
              <a:t>More accurate representation of the streams</a:t>
            </a:r>
          </a:p>
          <a:p>
            <a:endParaRPr lang="en-US" dirty="0"/>
          </a:p>
          <a:p>
            <a:r>
              <a:rPr lang="en-US" dirty="0" smtClean="0"/>
              <a:t>More streams in 24k data</a:t>
            </a:r>
          </a:p>
          <a:p>
            <a:endParaRPr lang="en-US" dirty="0" smtClean="0"/>
          </a:p>
          <a:p>
            <a:r>
              <a:rPr lang="en-US" dirty="0" smtClean="0"/>
              <a:t>Stream cartography still did </a:t>
            </a:r>
            <a:r>
              <a:rPr lang="en-US" dirty="0"/>
              <a:t>not have flow directions or measures</a:t>
            </a:r>
          </a:p>
          <a:p>
            <a:endParaRPr lang="en-US" dirty="0" smtClean="0"/>
          </a:p>
          <a:p>
            <a:pPr marL="109728" indent="0">
              <a:buNone/>
            </a:pPr>
            <a:endParaRPr lang="en-US" dirty="0" smtClean="0"/>
          </a:p>
        </p:txBody>
      </p:sp>
    </p:spTree>
    <p:extLst>
      <p:ext uri="{BB962C8B-B14F-4D97-AF65-F5344CB8AC3E}">
        <p14:creationId xmlns:p14="http://schemas.microsoft.com/office/powerpoint/2010/main" val="2405548617"/>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2133600"/>
            <a:ext cx="5493047" cy="3873691"/>
          </a:xfrm>
        </p:spPr>
        <p:txBody>
          <a:bodyPr>
            <a:normAutofit/>
          </a:bodyPr>
          <a:lstStyle/>
          <a:p>
            <a:r>
              <a:rPr lang="en-US" dirty="0"/>
              <a:t>N</a:t>
            </a:r>
            <a:r>
              <a:rPr lang="en-US" dirty="0" smtClean="0"/>
              <a:t>ational standard</a:t>
            </a:r>
          </a:p>
          <a:p>
            <a:pPr marL="109728" indent="0">
              <a:buNone/>
            </a:pPr>
            <a:endParaRPr lang="en-US" dirty="0" smtClean="0"/>
          </a:p>
          <a:p>
            <a:r>
              <a:rPr lang="en-US" dirty="0" smtClean="0"/>
              <a:t>Based on 24k stream data</a:t>
            </a:r>
          </a:p>
          <a:p>
            <a:pPr marL="109728" indent="0">
              <a:buNone/>
            </a:pPr>
            <a:endParaRPr lang="en-US" dirty="0" smtClean="0"/>
          </a:p>
          <a:p>
            <a:r>
              <a:rPr lang="en-US" dirty="0" smtClean="0"/>
              <a:t>Includes flow direction lines</a:t>
            </a:r>
          </a:p>
          <a:p>
            <a:pPr marL="109728" indent="0">
              <a:buNone/>
            </a:pPr>
            <a:endParaRPr lang="en-US" dirty="0" smtClean="0"/>
          </a:p>
          <a:p>
            <a:r>
              <a:rPr lang="en-US" dirty="0" smtClean="0"/>
              <a:t>Includes measurements for the lines</a:t>
            </a:r>
          </a:p>
          <a:p>
            <a:endParaRPr lang="en-US" dirty="0"/>
          </a:p>
        </p:txBody>
      </p:sp>
      <p:sp>
        <p:nvSpPr>
          <p:cNvPr id="3" name="Title 2"/>
          <p:cNvSpPr>
            <a:spLocks noGrp="1"/>
          </p:cNvSpPr>
          <p:nvPr>
            <p:ph type="title"/>
          </p:nvPr>
        </p:nvSpPr>
        <p:spPr>
          <a:xfrm>
            <a:off x="457200" y="228600"/>
            <a:ext cx="8229600" cy="1371600"/>
          </a:xfrm>
        </p:spPr>
        <p:txBody>
          <a:bodyPr>
            <a:normAutofit fontScale="90000"/>
          </a:bodyPr>
          <a:lstStyle/>
          <a:p>
            <a:r>
              <a:rPr lang="en-US" dirty="0" smtClean="0"/>
              <a:t>Stream Code/Mapping</a:t>
            </a:r>
            <a:br>
              <a:rPr lang="en-US" dirty="0" smtClean="0"/>
            </a:br>
            <a:r>
              <a:rPr lang="en-US" sz="3600" dirty="0" smtClean="0"/>
              <a:t>2015 - National Hydrography Dataset</a:t>
            </a:r>
            <a:endParaRPr lang="en-US" sz="3600" dirty="0"/>
          </a:p>
        </p:txBody>
      </p:sp>
      <p:grpSp>
        <p:nvGrpSpPr>
          <p:cNvPr id="120" name="Group 119"/>
          <p:cNvGrpSpPr/>
          <p:nvPr/>
        </p:nvGrpSpPr>
        <p:grpSpPr>
          <a:xfrm>
            <a:off x="5368554" y="2044479"/>
            <a:ext cx="3447966" cy="3758786"/>
            <a:chOff x="4669449" y="1744554"/>
            <a:chExt cx="5205808" cy="4340973"/>
          </a:xfrm>
        </p:grpSpPr>
        <p:cxnSp>
          <p:nvCxnSpPr>
            <p:cNvPr id="94" name="Straight Arrow Connector 93"/>
            <p:cNvCxnSpPr/>
            <p:nvPr/>
          </p:nvCxnSpPr>
          <p:spPr>
            <a:xfrm flipH="1" flipV="1">
              <a:off x="7333360" y="4705944"/>
              <a:ext cx="767674" cy="9259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H="1">
              <a:off x="8014013" y="2207419"/>
              <a:ext cx="40680" cy="82262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flipV="1">
              <a:off x="4669449" y="1744554"/>
              <a:ext cx="525162" cy="22654"/>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flipH="1">
              <a:off x="7785411" y="3030042"/>
              <a:ext cx="228602" cy="82262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flipH="1">
              <a:off x="7480611" y="3852665"/>
              <a:ext cx="290386" cy="548977"/>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flipH="1">
              <a:off x="7175811" y="4397523"/>
              <a:ext cx="315099" cy="461319"/>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H="1">
              <a:off x="6871011" y="4858842"/>
              <a:ext cx="304800" cy="22860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flipH="1">
              <a:off x="6362070" y="5087442"/>
              <a:ext cx="508941" cy="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H="1">
              <a:off x="6032811" y="5087442"/>
              <a:ext cx="329259" cy="15240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flipH="1">
              <a:off x="5575611" y="5239842"/>
              <a:ext cx="475737" cy="30480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flipH="1">
              <a:off x="5355364" y="5544642"/>
              <a:ext cx="228602" cy="31005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flipH="1">
              <a:off x="5303253" y="5854695"/>
              <a:ext cx="43251" cy="230832"/>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a:off x="5150855" y="1768687"/>
              <a:ext cx="662624" cy="83485"/>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5" name="Straight Arrow Connector 84"/>
            <p:cNvCxnSpPr/>
            <p:nvPr/>
          </p:nvCxnSpPr>
          <p:spPr>
            <a:xfrm>
              <a:off x="5813479" y="1835696"/>
              <a:ext cx="548591" cy="279946"/>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a:off x="6316376" y="2152131"/>
              <a:ext cx="97435" cy="268311"/>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a:off x="6430677" y="2416903"/>
              <a:ext cx="592734" cy="201827"/>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a:off x="6987893" y="2618730"/>
              <a:ext cx="1066800" cy="108186"/>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p:nvPr/>
          </p:nvCxnSpPr>
          <p:spPr>
            <a:xfrm flipH="1">
              <a:off x="9385611" y="5635875"/>
              <a:ext cx="489646" cy="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H="1" flipV="1">
              <a:off x="8852211" y="5437471"/>
              <a:ext cx="533400" cy="198404"/>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a:xfrm flipH="1" flipV="1">
              <a:off x="8601733" y="5239842"/>
              <a:ext cx="250478" cy="197629"/>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2" name="Straight Arrow Connector 91"/>
            <p:cNvCxnSpPr/>
            <p:nvPr/>
          </p:nvCxnSpPr>
          <p:spPr>
            <a:xfrm flipH="1" flipV="1">
              <a:off x="8487432" y="4973142"/>
              <a:ext cx="114301" cy="281779"/>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p:nvPr/>
          </p:nvCxnSpPr>
          <p:spPr>
            <a:xfrm flipH="1" flipV="1">
              <a:off x="8054691" y="4782642"/>
              <a:ext cx="430174" cy="21236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22588330"/>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a:bodyPr>
          <a:lstStyle/>
          <a:p>
            <a:r>
              <a:rPr lang="en-US" dirty="0" smtClean="0"/>
              <a:t>Conflate NHD &amp; WRD Streams</a:t>
            </a:r>
            <a:endParaRPr lang="en-US" dirty="0"/>
          </a:p>
        </p:txBody>
      </p:sp>
      <p:sp>
        <p:nvSpPr>
          <p:cNvPr id="3" name="TextBox 2"/>
          <p:cNvSpPr txBox="1"/>
          <p:nvPr/>
        </p:nvSpPr>
        <p:spPr>
          <a:xfrm>
            <a:off x="5361167" y="3055852"/>
            <a:ext cx="3581400" cy="646331"/>
          </a:xfrm>
          <a:prstGeom prst="rect">
            <a:avLst/>
          </a:prstGeom>
          <a:solidFill>
            <a:schemeClr val="bg2"/>
          </a:solidFill>
        </p:spPr>
        <p:txBody>
          <a:bodyPr wrap="square" rtlCol="0">
            <a:spAutoFit/>
          </a:bodyPr>
          <a:lstStyle/>
          <a:p>
            <a:r>
              <a:rPr lang="en-US" dirty="0" smtClean="0"/>
              <a:t>NHD and WRD streams are overlaid</a:t>
            </a:r>
          </a:p>
        </p:txBody>
      </p:sp>
      <p:sp>
        <p:nvSpPr>
          <p:cNvPr id="42" name="TextBox 41"/>
          <p:cNvSpPr txBox="1"/>
          <p:nvPr/>
        </p:nvSpPr>
        <p:spPr>
          <a:xfrm>
            <a:off x="512805" y="1870130"/>
            <a:ext cx="1566454" cy="461665"/>
          </a:xfrm>
          <a:prstGeom prst="rect">
            <a:avLst/>
          </a:prstGeom>
          <a:noFill/>
        </p:spPr>
        <p:txBody>
          <a:bodyPr wrap="none" rtlCol="0">
            <a:spAutoFit/>
          </a:bodyPr>
          <a:lstStyle/>
          <a:p>
            <a:r>
              <a:rPr lang="en-US" sz="1600" dirty="0" smtClean="0"/>
              <a:t>Annie Creek</a:t>
            </a:r>
          </a:p>
          <a:p>
            <a:r>
              <a:rPr lang="en-US" sz="800" b="1" dirty="0" smtClean="0"/>
              <a:t>(14009050100230270050)</a:t>
            </a:r>
          </a:p>
        </p:txBody>
      </p:sp>
      <p:sp>
        <p:nvSpPr>
          <p:cNvPr id="43" name="TextBox 42"/>
          <p:cNvSpPr txBox="1"/>
          <p:nvPr/>
        </p:nvSpPr>
        <p:spPr>
          <a:xfrm>
            <a:off x="2561054" y="5872653"/>
            <a:ext cx="1401346" cy="461665"/>
          </a:xfrm>
          <a:prstGeom prst="rect">
            <a:avLst/>
          </a:prstGeom>
          <a:noFill/>
        </p:spPr>
        <p:txBody>
          <a:bodyPr wrap="none" rtlCol="0">
            <a:spAutoFit/>
          </a:bodyPr>
          <a:lstStyle/>
          <a:p>
            <a:r>
              <a:rPr lang="en-US" sz="1600" dirty="0" smtClean="0"/>
              <a:t>Wood River</a:t>
            </a:r>
          </a:p>
          <a:p>
            <a:r>
              <a:rPr lang="en-US" sz="800" b="1" dirty="0" smtClean="0"/>
              <a:t>(</a:t>
            </a:r>
            <a:r>
              <a:rPr lang="en-US" sz="800" b="1" dirty="0"/>
              <a:t>14009050100230270 )</a:t>
            </a:r>
          </a:p>
        </p:txBody>
      </p:sp>
      <p:grpSp>
        <p:nvGrpSpPr>
          <p:cNvPr id="100" name="Group 99"/>
          <p:cNvGrpSpPr/>
          <p:nvPr/>
        </p:nvGrpSpPr>
        <p:grpSpPr>
          <a:xfrm>
            <a:off x="1752600" y="1754274"/>
            <a:ext cx="5205808" cy="4341228"/>
            <a:chOff x="1760838" y="1754274"/>
            <a:chExt cx="5205808" cy="4341228"/>
          </a:xfrm>
        </p:grpSpPr>
        <p:cxnSp>
          <p:nvCxnSpPr>
            <p:cNvPr id="38" name="Straight Arrow Connector 6"/>
            <p:cNvCxnSpPr/>
            <p:nvPr/>
          </p:nvCxnSpPr>
          <p:spPr>
            <a:xfrm rot="5400000">
              <a:off x="1847397" y="2796819"/>
              <a:ext cx="3845928" cy="2751438"/>
            </a:xfrm>
            <a:prstGeom prst="curvedConnector3">
              <a:avLst>
                <a:gd name="adj1" fmla="val 74418"/>
              </a:avLst>
            </a:prstGeom>
            <a:ln w="34925">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13"/>
            <p:cNvCxnSpPr/>
            <p:nvPr/>
          </p:nvCxnSpPr>
          <p:spPr>
            <a:xfrm rot="10800000">
              <a:off x="4419600" y="4723902"/>
              <a:ext cx="2547046" cy="955224"/>
            </a:xfrm>
            <a:prstGeom prst="curvedConnector3">
              <a:avLst>
                <a:gd name="adj1" fmla="val 50000"/>
              </a:avLst>
            </a:prstGeom>
            <a:ln w="31750">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9"/>
            <p:cNvCxnSpPr/>
            <p:nvPr/>
          </p:nvCxnSpPr>
          <p:spPr>
            <a:xfrm>
              <a:off x="1760838" y="1754274"/>
              <a:ext cx="3385242" cy="990600"/>
            </a:xfrm>
            <a:prstGeom prst="curvedConnector3">
              <a:avLst>
                <a:gd name="adj1" fmla="val 50000"/>
              </a:avLst>
            </a:prstGeom>
            <a:ln w="31750">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44" name="TextBox 43"/>
          <p:cNvSpPr txBox="1"/>
          <p:nvPr/>
        </p:nvSpPr>
        <p:spPr>
          <a:xfrm>
            <a:off x="6629400" y="4947598"/>
            <a:ext cx="1770036" cy="507831"/>
          </a:xfrm>
          <a:prstGeom prst="rect">
            <a:avLst/>
          </a:prstGeom>
          <a:noFill/>
        </p:spPr>
        <p:txBody>
          <a:bodyPr wrap="none" rtlCol="0">
            <a:spAutoFit/>
          </a:bodyPr>
          <a:lstStyle/>
          <a:p>
            <a:r>
              <a:rPr lang="en-US" dirty="0"/>
              <a:t>Fort </a:t>
            </a:r>
            <a:r>
              <a:rPr lang="en-US" dirty="0" smtClean="0"/>
              <a:t>Creek</a:t>
            </a:r>
          </a:p>
          <a:p>
            <a:r>
              <a:rPr lang="en-US" sz="900" b="1" dirty="0" smtClean="0"/>
              <a:t>(14009050100230270040) </a:t>
            </a:r>
            <a:endParaRPr lang="en-US" sz="900" b="1" dirty="0"/>
          </a:p>
        </p:txBody>
      </p:sp>
      <p:grpSp>
        <p:nvGrpSpPr>
          <p:cNvPr id="101" name="Group 100"/>
          <p:cNvGrpSpPr/>
          <p:nvPr/>
        </p:nvGrpSpPr>
        <p:grpSpPr>
          <a:xfrm>
            <a:off x="1760838" y="1762512"/>
            <a:ext cx="5205808" cy="4340973"/>
            <a:chOff x="1760838" y="1762512"/>
            <a:chExt cx="5205808" cy="4340973"/>
          </a:xfrm>
        </p:grpSpPr>
        <p:cxnSp>
          <p:nvCxnSpPr>
            <p:cNvPr id="52" name="Straight Arrow Connector 51"/>
            <p:cNvCxnSpPr/>
            <p:nvPr/>
          </p:nvCxnSpPr>
          <p:spPr>
            <a:xfrm flipH="1">
              <a:off x="5105402" y="2225377"/>
              <a:ext cx="40680" cy="82262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H="1">
              <a:off x="4876800" y="3048000"/>
              <a:ext cx="228602" cy="82262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flipH="1">
              <a:off x="4572000" y="3870623"/>
              <a:ext cx="290386" cy="548977"/>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flipH="1">
              <a:off x="4267200" y="4415481"/>
              <a:ext cx="315099" cy="461319"/>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flipH="1">
              <a:off x="3962400" y="4876800"/>
              <a:ext cx="304800" cy="22860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flipH="1">
              <a:off x="3453459" y="5105400"/>
              <a:ext cx="508941" cy="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flipH="1">
              <a:off x="3124200" y="5105400"/>
              <a:ext cx="329259" cy="15240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flipH="1">
              <a:off x="2667000" y="5257800"/>
              <a:ext cx="475737" cy="30480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H="1">
              <a:off x="2446753" y="5562600"/>
              <a:ext cx="228602" cy="31005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flipH="1">
              <a:off x="2394642" y="5872653"/>
              <a:ext cx="43251" cy="230832"/>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flipV="1">
              <a:off x="1760838" y="1762512"/>
              <a:ext cx="525162" cy="22654"/>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a:off x="2242244" y="1786645"/>
              <a:ext cx="662624" cy="83485"/>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a:off x="2904868" y="1853654"/>
              <a:ext cx="548591" cy="279946"/>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2" name="Straight Arrow Connector 81"/>
            <p:cNvCxnSpPr/>
            <p:nvPr/>
          </p:nvCxnSpPr>
          <p:spPr>
            <a:xfrm>
              <a:off x="3407765" y="2170089"/>
              <a:ext cx="97435" cy="268311"/>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4" name="Straight Arrow Connector 83"/>
            <p:cNvCxnSpPr/>
            <p:nvPr/>
          </p:nvCxnSpPr>
          <p:spPr>
            <a:xfrm>
              <a:off x="3522066" y="2434861"/>
              <a:ext cx="592734" cy="201827"/>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a:off x="4079282" y="2636688"/>
              <a:ext cx="1066800" cy="108186"/>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flipH="1">
              <a:off x="6477000" y="5653833"/>
              <a:ext cx="489646" cy="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H="1" flipV="1">
              <a:off x="5943600" y="5455429"/>
              <a:ext cx="533400" cy="198404"/>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2" name="Straight Arrow Connector 91"/>
            <p:cNvCxnSpPr/>
            <p:nvPr/>
          </p:nvCxnSpPr>
          <p:spPr>
            <a:xfrm flipH="1" flipV="1">
              <a:off x="5693122" y="5257800"/>
              <a:ext cx="250478" cy="197629"/>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4" name="Straight Arrow Connector 93"/>
            <p:cNvCxnSpPr/>
            <p:nvPr/>
          </p:nvCxnSpPr>
          <p:spPr>
            <a:xfrm flipH="1" flipV="1">
              <a:off x="5578821" y="4991100"/>
              <a:ext cx="114301" cy="281779"/>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p:nvPr/>
          </p:nvCxnSpPr>
          <p:spPr>
            <a:xfrm flipH="1" flipV="1">
              <a:off x="5146080" y="4800600"/>
              <a:ext cx="430174" cy="212360"/>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flipH="1" flipV="1">
              <a:off x="4424749" y="4723902"/>
              <a:ext cx="767674" cy="92593"/>
            </a:xfrm>
            <a:prstGeom prst="straightConnector1">
              <a:avLst/>
            </a:prstGeom>
            <a:ln>
              <a:solidFill>
                <a:schemeClr val="accent2">
                  <a:lumMod val="75000"/>
                </a:schemeClr>
              </a:solidFill>
              <a:headEnd type="oval" w="lg" len="lg"/>
              <a:tailEnd type="stealth"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541451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1"/>
                                        </p:tgtEl>
                                        <p:attrNameLst>
                                          <p:attrName>style.visibility</p:attrName>
                                        </p:attrNameLst>
                                      </p:cBhvr>
                                      <p:to>
                                        <p:strVal val="visible"/>
                                      </p:to>
                                    </p:set>
                                    <p:anim calcmode="lin" valueType="num">
                                      <p:cBhvr additive="base">
                                        <p:cTn id="7" dur="500" fill="hold"/>
                                        <p:tgtEl>
                                          <p:spTgt spid="101"/>
                                        </p:tgtEl>
                                        <p:attrNameLst>
                                          <p:attrName>ppt_x</p:attrName>
                                        </p:attrNameLst>
                                      </p:cBhvr>
                                      <p:tavLst>
                                        <p:tav tm="0">
                                          <p:val>
                                            <p:strVal val="#ppt_x"/>
                                          </p:val>
                                        </p:tav>
                                        <p:tav tm="100000">
                                          <p:val>
                                            <p:strVal val="#ppt_x"/>
                                          </p:val>
                                        </p:tav>
                                      </p:tavLst>
                                    </p:anim>
                                    <p:anim calcmode="lin" valueType="num">
                                      <p:cBhvr additive="base">
                                        <p:cTn id="8"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WRD Streams with Directionality, Indexing, and Confluences</a:t>
            </a:r>
            <a:endParaRPr lang="en-US" dirty="0"/>
          </a:p>
        </p:txBody>
      </p:sp>
      <p:grpSp>
        <p:nvGrpSpPr>
          <p:cNvPr id="31" name="Group 30"/>
          <p:cNvGrpSpPr/>
          <p:nvPr/>
        </p:nvGrpSpPr>
        <p:grpSpPr>
          <a:xfrm>
            <a:off x="512805" y="1508053"/>
            <a:ext cx="7886631" cy="4826265"/>
            <a:chOff x="512805" y="1508053"/>
            <a:chExt cx="7886631" cy="4826265"/>
          </a:xfrm>
        </p:grpSpPr>
        <p:sp>
          <p:nvSpPr>
            <p:cNvPr id="12" name="Oval 11"/>
            <p:cNvSpPr/>
            <p:nvPr/>
          </p:nvSpPr>
          <p:spPr>
            <a:xfrm>
              <a:off x="4343400" y="4618909"/>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6"/>
            <p:cNvCxnSpPr/>
            <p:nvPr/>
          </p:nvCxnSpPr>
          <p:spPr>
            <a:xfrm rot="5400000">
              <a:off x="1847397" y="2796819"/>
              <a:ext cx="3845928" cy="2751438"/>
            </a:xfrm>
            <a:prstGeom prst="curvedConnector3">
              <a:avLst>
                <a:gd name="adj1" fmla="val 74418"/>
              </a:avLst>
            </a:prstGeom>
            <a:ln w="34925">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 name="Straight Arrow Connector 13"/>
            <p:cNvCxnSpPr/>
            <p:nvPr/>
          </p:nvCxnSpPr>
          <p:spPr>
            <a:xfrm rot="10800000">
              <a:off x="4452042" y="4723902"/>
              <a:ext cx="2514600" cy="955224"/>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029200" y="1925513"/>
              <a:ext cx="623889" cy="276999"/>
            </a:xfrm>
            <a:prstGeom prst="rect">
              <a:avLst/>
            </a:prstGeom>
            <a:noFill/>
          </p:spPr>
          <p:txBody>
            <a:bodyPr wrap="none" rtlCol="0">
              <a:spAutoFit/>
            </a:bodyPr>
            <a:lstStyle/>
            <a:p>
              <a:r>
                <a:rPr lang="en-US" sz="1200" dirty="0" smtClean="0"/>
                <a:t>17.86</a:t>
              </a:r>
              <a:endParaRPr lang="en-US" sz="1200" dirty="0"/>
            </a:p>
          </p:txBody>
        </p:sp>
        <p:sp>
          <p:nvSpPr>
            <p:cNvPr id="17" name="TextBox 16"/>
            <p:cNvSpPr txBox="1"/>
            <p:nvPr/>
          </p:nvSpPr>
          <p:spPr>
            <a:xfrm>
              <a:off x="1204965" y="1508053"/>
              <a:ext cx="623889" cy="276999"/>
            </a:xfrm>
            <a:prstGeom prst="rect">
              <a:avLst/>
            </a:prstGeom>
            <a:noFill/>
          </p:spPr>
          <p:txBody>
            <a:bodyPr wrap="none" rtlCol="0">
              <a:spAutoFit/>
            </a:bodyPr>
            <a:lstStyle/>
            <a:p>
              <a:r>
                <a:rPr lang="en-US" sz="1200" dirty="0" smtClean="0"/>
                <a:t>19.80</a:t>
              </a:r>
              <a:endParaRPr lang="en-US" sz="1200" dirty="0"/>
            </a:p>
          </p:txBody>
        </p:sp>
        <p:sp>
          <p:nvSpPr>
            <p:cNvPr id="22" name="TextBox 21"/>
            <p:cNvSpPr txBox="1"/>
            <p:nvPr/>
          </p:nvSpPr>
          <p:spPr>
            <a:xfrm>
              <a:off x="512805" y="1870130"/>
              <a:ext cx="1566454" cy="461665"/>
            </a:xfrm>
            <a:prstGeom prst="rect">
              <a:avLst/>
            </a:prstGeom>
            <a:noFill/>
          </p:spPr>
          <p:txBody>
            <a:bodyPr wrap="none" rtlCol="0">
              <a:spAutoFit/>
            </a:bodyPr>
            <a:lstStyle/>
            <a:p>
              <a:r>
                <a:rPr lang="en-US" sz="1600" dirty="0" smtClean="0"/>
                <a:t>Annie Creek</a:t>
              </a:r>
            </a:p>
            <a:p>
              <a:r>
                <a:rPr lang="en-US" sz="800" b="1" dirty="0" smtClean="0"/>
                <a:t>(14009050100230270050)</a:t>
              </a:r>
            </a:p>
          </p:txBody>
        </p:sp>
        <p:sp>
          <p:nvSpPr>
            <p:cNvPr id="23" name="TextBox 22"/>
            <p:cNvSpPr txBox="1"/>
            <p:nvPr/>
          </p:nvSpPr>
          <p:spPr>
            <a:xfrm>
              <a:off x="2561054" y="5872653"/>
              <a:ext cx="1401346" cy="461665"/>
            </a:xfrm>
            <a:prstGeom prst="rect">
              <a:avLst/>
            </a:prstGeom>
            <a:noFill/>
          </p:spPr>
          <p:txBody>
            <a:bodyPr wrap="none" rtlCol="0">
              <a:spAutoFit/>
            </a:bodyPr>
            <a:lstStyle/>
            <a:p>
              <a:r>
                <a:rPr lang="en-US" sz="1600" dirty="0" smtClean="0"/>
                <a:t>Wood River</a:t>
              </a:r>
            </a:p>
            <a:p>
              <a:r>
                <a:rPr lang="en-US" sz="800" b="1" dirty="0" smtClean="0"/>
                <a:t>(</a:t>
              </a:r>
              <a:r>
                <a:rPr lang="en-US" sz="800" b="1" dirty="0"/>
                <a:t>14009050100230270 )</a:t>
              </a:r>
            </a:p>
          </p:txBody>
        </p:sp>
        <p:sp>
          <p:nvSpPr>
            <p:cNvPr id="24" name="TextBox 23"/>
            <p:cNvSpPr txBox="1"/>
            <p:nvPr/>
          </p:nvSpPr>
          <p:spPr>
            <a:xfrm>
              <a:off x="6629400" y="4947598"/>
              <a:ext cx="1770036" cy="507831"/>
            </a:xfrm>
            <a:prstGeom prst="rect">
              <a:avLst/>
            </a:prstGeom>
            <a:noFill/>
          </p:spPr>
          <p:txBody>
            <a:bodyPr wrap="none" rtlCol="0">
              <a:spAutoFit/>
            </a:bodyPr>
            <a:lstStyle/>
            <a:p>
              <a:r>
                <a:rPr lang="en-US" dirty="0"/>
                <a:t>Fort </a:t>
              </a:r>
              <a:r>
                <a:rPr lang="en-US" dirty="0" smtClean="0"/>
                <a:t>Creek</a:t>
              </a:r>
            </a:p>
            <a:p>
              <a:r>
                <a:rPr lang="en-US" sz="900" b="1" dirty="0" smtClean="0"/>
                <a:t>(14009050100230270040) </a:t>
              </a:r>
              <a:endParaRPr lang="en-US" sz="900" b="1" dirty="0"/>
            </a:p>
          </p:txBody>
        </p:sp>
        <p:sp>
          <p:nvSpPr>
            <p:cNvPr id="26" name="TextBox 25"/>
            <p:cNvSpPr txBox="1"/>
            <p:nvPr/>
          </p:nvSpPr>
          <p:spPr>
            <a:xfrm>
              <a:off x="5190448" y="2621763"/>
              <a:ext cx="623889" cy="276999"/>
            </a:xfrm>
            <a:prstGeom prst="rect">
              <a:avLst/>
            </a:prstGeom>
            <a:noFill/>
          </p:spPr>
          <p:txBody>
            <a:bodyPr wrap="none" rtlCol="0">
              <a:spAutoFit/>
            </a:bodyPr>
            <a:lstStyle/>
            <a:p>
              <a:r>
                <a:rPr lang="en-US" sz="1200" dirty="0" smtClean="0"/>
                <a:t>17.15</a:t>
              </a:r>
              <a:endParaRPr lang="en-US" sz="1200" dirty="0"/>
            </a:p>
          </p:txBody>
        </p:sp>
        <p:sp>
          <p:nvSpPr>
            <p:cNvPr id="29" name="Oval 28"/>
            <p:cNvSpPr/>
            <p:nvPr/>
          </p:nvSpPr>
          <p:spPr>
            <a:xfrm>
              <a:off x="5048001" y="2654028"/>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Arrow Connector 9"/>
            <p:cNvCxnSpPr/>
            <p:nvPr/>
          </p:nvCxnSpPr>
          <p:spPr>
            <a:xfrm>
              <a:off x="1760838" y="1754274"/>
              <a:ext cx="3385242" cy="990600"/>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grpSp>
      <p:sp>
        <p:nvSpPr>
          <p:cNvPr id="33" name="TextBox 32"/>
          <p:cNvSpPr txBox="1"/>
          <p:nvPr/>
        </p:nvSpPr>
        <p:spPr>
          <a:xfrm>
            <a:off x="6988312" y="5514201"/>
            <a:ext cx="526106" cy="276999"/>
          </a:xfrm>
          <a:prstGeom prst="rect">
            <a:avLst/>
          </a:prstGeom>
          <a:noFill/>
        </p:spPr>
        <p:txBody>
          <a:bodyPr wrap="none" rtlCol="0">
            <a:spAutoFit/>
          </a:bodyPr>
          <a:lstStyle/>
          <a:p>
            <a:r>
              <a:rPr lang="en-US" sz="1200" dirty="0" smtClean="0"/>
              <a:t>3.63</a:t>
            </a:r>
            <a:endParaRPr lang="en-US" sz="1200" dirty="0"/>
          </a:p>
        </p:txBody>
      </p:sp>
      <p:sp>
        <p:nvSpPr>
          <p:cNvPr id="34" name="TextBox 33"/>
          <p:cNvSpPr txBox="1"/>
          <p:nvPr/>
        </p:nvSpPr>
        <p:spPr>
          <a:xfrm>
            <a:off x="3892209" y="4534783"/>
            <a:ext cx="526106" cy="276999"/>
          </a:xfrm>
          <a:prstGeom prst="rect">
            <a:avLst/>
          </a:prstGeom>
          <a:noFill/>
        </p:spPr>
        <p:txBody>
          <a:bodyPr wrap="none" rtlCol="0">
            <a:spAutoFit/>
          </a:bodyPr>
          <a:lstStyle/>
          <a:p>
            <a:r>
              <a:rPr lang="en-US" sz="1200" dirty="0" smtClean="0"/>
              <a:t>9.71</a:t>
            </a:r>
            <a:endParaRPr lang="en-US" sz="1200" dirty="0"/>
          </a:p>
        </p:txBody>
      </p:sp>
      <p:sp>
        <p:nvSpPr>
          <p:cNvPr id="35" name="TextBox 34"/>
          <p:cNvSpPr txBox="1"/>
          <p:nvPr/>
        </p:nvSpPr>
        <p:spPr>
          <a:xfrm>
            <a:off x="2091054" y="6079028"/>
            <a:ext cx="526106" cy="276999"/>
          </a:xfrm>
          <a:prstGeom prst="rect">
            <a:avLst/>
          </a:prstGeom>
          <a:noFill/>
        </p:spPr>
        <p:txBody>
          <a:bodyPr wrap="none" rtlCol="0">
            <a:spAutoFit/>
          </a:bodyPr>
          <a:lstStyle/>
          <a:p>
            <a:r>
              <a:rPr lang="en-US" sz="1200" dirty="0" smtClean="0"/>
              <a:t>0.00</a:t>
            </a:r>
            <a:endParaRPr lang="en-US" sz="1200" dirty="0"/>
          </a:p>
        </p:txBody>
      </p:sp>
    </p:spTree>
    <p:extLst>
      <p:ext uri="{BB962C8B-B14F-4D97-AF65-F5344CB8AC3E}">
        <p14:creationId xmlns:p14="http://schemas.microsoft.com/office/powerpoint/2010/main" val="451987858"/>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POD Indexes are Created for the Routed Stream Network</a:t>
            </a:r>
          </a:p>
        </p:txBody>
      </p:sp>
      <p:sp>
        <p:nvSpPr>
          <p:cNvPr id="12" name="Isosceles Triangle 11"/>
          <p:cNvSpPr/>
          <p:nvPr/>
        </p:nvSpPr>
        <p:spPr>
          <a:xfrm>
            <a:off x="4387161" y="4172538"/>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p:cNvSpPr/>
          <p:nvPr/>
        </p:nvSpPr>
        <p:spPr>
          <a:xfrm>
            <a:off x="4134365" y="3558405"/>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p:cNvSpPr/>
          <p:nvPr/>
        </p:nvSpPr>
        <p:spPr>
          <a:xfrm>
            <a:off x="3929449" y="2331998"/>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p:cNvSpPr/>
          <p:nvPr/>
        </p:nvSpPr>
        <p:spPr>
          <a:xfrm>
            <a:off x="4832288" y="292276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Isosceles Triangle 15"/>
          <p:cNvSpPr/>
          <p:nvPr/>
        </p:nvSpPr>
        <p:spPr>
          <a:xfrm>
            <a:off x="5389630" y="2338866"/>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p:cNvSpPr/>
          <p:nvPr/>
        </p:nvSpPr>
        <p:spPr>
          <a:xfrm>
            <a:off x="2949920" y="4943479"/>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p:cNvSpPr/>
          <p:nvPr/>
        </p:nvSpPr>
        <p:spPr>
          <a:xfrm>
            <a:off x="5056505" y="4466822"/>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p:cNvSpPr/>
          <p:nvPr/>
        </p:nvSpPr>
        <p:spPr>
          <a:xfrm>
            <a:off x="2570578" y="2469363"/>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a:off x="3733290" y="46482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p:cNvSpPr/>
          <p:nvPr/>
        </p:nvSpPr>
        <p:spPr>
          <a:xfrm>
            <a:off x="3770361" y="5276383"/>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p:cNvSpPr/>
          <p:nvPr/>
        </p:nvSpPr>
        <p:spPr>
          <a:xfrm>
            <a:off x="2418003" y="5275962"/>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p:cNvSpPr/>
          <p:nvPr/>
        </p:nvSpPr>
        <p:spPr>
          <a:xfrm>
            <a:off x="5975106" y="516937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p:cNvSpPr/>
          <p:nvPr/>
        </p:nvSpPr>
        <p:spPr>
          <a:xfrm>
            <a:off x="5146078" y="32004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p:cNvSpPr/>
          <p:nvPr/>
        </p:nvSpPr>
        <p:spPr>
          <a:xfrm>
            <a:off x="5064887" y="3678701"/>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p:cNvGrpSpPr/>
          <p:nvPr/>
        </p:nvGrpSpPr>
        <p:grpSpPr>
          <a:xfrm>
            <a:off x="6128065" y="6325249"/>
            <a:ext cx="2371563" cy="369332"/>
            <a:chOff x="6890441" y="5029200"/>
            <a:chExt cx="2371563" cy="369332"/>
          </a:xfrm>
        </p:grpSpPr>
        <p:sp>
          <p:nvSpPr>
            <p:cNvPr id="31" name="Isosceles Triangle 30"/>
            <p:cNvSpPr/>
            <p:nvPr/>
          </p:nvSpPr>
          <p:spPr>
            <a:xfrm>
              <a:off x="6890441" y="5134069"/>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7086408" y="5029200"/>
              <a:ext cx="2175596" cy="369332"/>
            </a:xfrm>
            <a:prstGeom prst="rect">
              <a:avLst/>
            </a:prstGeom>
            <a:noFill/>
          </p:spPr>
          <p:txBody>
            <a:bodyPr wrap="none" rtlCol="0">
              <a:spAutoFit/>
            </a:bodyPr>
            <a:lstStyle/>
            <a:p>
              <a:r>
                <a:rPr lang="en-US" dirty="0" smtClean="0"/>
                <a:t>Point of Diversion</a:t>
              </a:r>
            </a:p>
          </p:txBody>
        </p:sp>
      </p:grpSp>
      <p:cxnSp>
        <p:nvCxnSpPr>
          <p:cNvPr id="41" name="Straight Arrow Connector 40"/>
          <p:cNvCxnSpPr/>
          <p:nvPr/>
        </p:nvCxnSpPr>
        <p:spPr>
          <a:xfrm>
            <a:off x="4332581" y="3735082"/>
            <a:ext cx="413951" cy="381000"/>
          </a:xfrm>
          <a:prstGeom prst="straightConnector1">
            <a:avLst/>
          </a:prstGeom>
          <a:ln w="73025" cmpd="sng">
            <a:headEnd type="none"/>
            <a:tailEnd type="stealth" w="lg" len="lg"/>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5261046" y="5029200"/>
            <a:ext cx="299762" cy="585140"/>
          </a:xfrm>
          <a:prstGeom prst="straightConnector1">
            <a:avLst/>
          </a:prstGeom>
          <a:ln w="73025" cmpd="sng">
            <a:headEnd type="none"/>
            <a:tailEnd type="stealth" w="lg" len="lg"/>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2712242" y="2013468"/>
            <a:ext cx="335758" cy="413265"/>
          </a:xfrm>
          <a:prstGeom prst="straightConnector1">
            <a:avLst/>
          </a:prstGeom>
          <a:ln w="73025" cmpd="sng">
            <a:headEnd type="none"/>
            <a:tailEnd type="stealth" w="lg" len="lg"/>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5" name="Isosceles Triangle 44"/>
          <p:cNvSpPr/>
          <p:nvPr/>
        </p:nvSpPr>
        <p:spPr>
          <a:xfrm>
            <a:off x="5154585" y="5597143"/>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Isosceles Triangle 47"/>
          <p:cNvSpPr/>
          <p:nvPr/>
        </p:nvSpPr>
        <p:spPr>
          <a:xfrm>
            <a:off x="2379162" y="1581231"/>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p:cNvGrpSpPr/>
          <p:nvPr/>
        </p:nvGrpSpPr>
        <p:grpSpPr>
          <a:xfrm>
            <a:off x="512805" y="1508053"/>
            <a:ext cx="7886631" cy="4847974"/>
            <a:chOff x="512805" y="1508053"/>
            <a:chExt cx="7886631" cy="4847974"/>
          </a:xfrm>
        </p:grpSpPr>
        <p:sp>
          <p:nvSpPr>
            <p:cNvPr id="51" name="Oval 50"/>
            <p:cNvSpPr/>
            <p:nvPr/>
          </p:nvSpPr>
          <p:spPr>
            <a:xfrm>
              <a:off x="4343400" y="4618909"/>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2" name="Straight Arrow Connector 6"/>
            <p:cNvCxnSpPr/>
            <p:nvPr/>
          </p:nvCxnSpPr>
          <p:spPr>
            <a:xfrm rot="5400000">
              <a:off x="1847397" y="2796819"/>
              <a:ext cx="3845928" cy="2751438"/>
            </a:xfrm>
            <a:prstGeom prst="curvedConnector3">
              <a:avLst>
                <a:gd name="adj1" fmla="val 74418"/>
              </a:avLst>
            </a:prstGeom>
            <a:ln w="34925">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53" name="Straight Arrow Connector 13"/>
            <p:cNvCxnSpPr/>
            <p:nvPr/>
          </p:nvCxnSpPr>
          <p:spPr>
            <a:xfrm rot="10800000">
              <a:off x="4452042" y="4723902"/>
              <a:ext cx="2514600" cy="955224"/>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6988312" y="5514201"/>
              <a:ext cx="526106" cy="276999"/>
            </a:xfrm>
            <a:prstGeom prst="rect">
              <a:avLst/>
            </a:prstGeom>
            <a:noFill/>
          </p:spPr>
          <p:txBody>
            <a:bodyPr wrap="none" rtlCol="0">
              <a:spAutoFit/>
            </a:bodyPr>
            <a:lstStyle/>
            <a:p>
              <a:r>
                <a:rPr lang="en-US" sz="1200" dirty="0" smtClean="0"/>
                <a:t>3.63</a:t>
              </a:r>
              <a:endParaRPr lang="en-US" sz="1200" dirty="0"/>
            </a:p>
          </p:txBody>
        </p:sp>
        <p:sp>
          <p:nvSpPr>
            <p:cNvPr id="55" name="TextBox 54"/>
            <p:cNvSpPr txBox="1"/>
            <p:nvPr/>
          </p:nvSpPr>
          <p:spPr>
            <a:xfrm>
              <a:off x="5029200" y="1925513"/>
              <a:ext cx="623889" cy="276999"/>
            </a:xfrm>
            <a:prstGeom prst="rect">
              <a:avLst/>
            </a:prstGeom>
            <a:noFill/>
          </p:spPr>
          <p:txBody>
            <a:bodyPr wrap="none" rtlCol="0">
              <a:spAutoFit/>
            </a:bodyPr>
            <a:lstStyle/>
            <a:p>
              <a:r>
                <a:rPr lang="en-US" sz="1200" dirty="0" smtClean="0"/>
                <a:t>17.86</a:t>
              </a:r>
              <a:endParaRPr lang="en-US" sz="1200" dirty="0"/>
            </a:p>
          </p:txBody>
        </p:sp>
        <p:sp>
          <p:nvSpPr>
            <p:cNvPr id="56" name="TextBox 55"/>
            <p:cNvSpPr txBox="1"/>
            <p:nvPr/>
          </p:nvSpPr>
          <p:spPr>
            <a:xfrm>
              <a:off x="1204965" y="1508053"/>
              <a:ext cx="623889" cy="276999"/>
            </a:xfrm>
            <a:prstGeom prst="rect">
              <a:avLst/>
            </a:prstGeom>
            <a:noFill/>
          </p:spPr>
          <p:txBody>
            <a:bodyPr wrap="none" rtlCol="0">
              <a:spAutoFit/>
            </a:bodyPr>
            <a:lstStyle/>
            <a:p>
              <a:r>
                <a:rPr lang="en-US" sz="1200" dirty="0" smtClean="0"/>
                <a:t>19.80</a:t>
              </a:r>
              <a:endParaRPr lang="en-US" sz="1200" dirty="0"/>
            </a:p>
          </p:txBody>
        </p:sp>
        <p:sp>
          <p:nvSpPr>
            <p:cNvPr id="57" name="TextBox 56"/>
            <p:cNvSpPr txBox="1"/>
            <p:nvPr/>
          </p:nvSpPr>
          <p:spPr>
            <a:xfrm>
              <a:off x="2091054" y="6079028"/>
              <a:ext cx="526106" cy="276999"/>
            </a:xfrm>
            <a:prstGeom prst="rect">
              <a:avLst/>
            </a:prstGeom>
            <a:noFill/>
          </p:spPr>
          <p:txBody>
            <a:bodyPr wrap="none" rtlCol="0">
              <a:spAutoFit/>
            </a:bodyPr>
            <a:lstStyle/>
            <a:p>
              <a:r>
                <a:rPr lang="en-US" sz="1200" dirty="0" smtClean="0"/>
                <a:t>0.00</a:t>
              </a:r>
              <a:endParaRPr lang="en-US" sz="1200" dirty="0"/>
            </a:p>
          </p:txBody>
        </p:sp>
        <p:sp>
          <p:nvSpPr>
            <p:cNvPr id="58" name="TextBox 57"/>
            <p:cNvSpPr txBox="1"/>
            <p:nvPr/>
          </p:nvSpPr>
          <p:spPr>
            <a:xfrm>
              <a:off x="512805" y="1870130"/>
              <a:ext cx="1566454" cy="461665"/>
            </a:xfrm>
            <a:prstGeom prst="rect">
              <a:avLst/>
            </a:prstGeom>
            <a:noFill/>
          </p:spPr>
          <p:txBody>
            <a:bodyPr wrap="none" rtlCol="0">
              <a:spAutoFit/>
            </a:bodyPr>
            <a:lstStyle/>
            <a:p>
              <a:r>
                <a:rPr lang="en-US" sz="1600" dirty="0" smtClean="0"/>
                <a:t>Annie Creek</a:t>
              </a:r>
            </a:p>
            <a:p>
              <a:r>
                <a:rPr lang="en-US" sz="800" b="1" dirty="0" smtClean="0"/>
                <a:t>(14009050100230270050)</a:t>
              </a:r>
            </a:p>
          </p:txBody>
        </p:sp>
        <p:sp>
          <p:nvSpPr>
            <p:cNvPr id="59" name="TextBox 58"/>
            <p:cNvSpPr txBox="1"/>
            <p:nvPr/>
          </p:nvSpPr>
          <p:spPr>
            <a:xfrm>
              <a:off x="2561054" y="5872653"/>
              <a:ext cx="1401346" cy="461665"/>
            </a:xfrm>
            <a:prstGeom prst="rect">
              <a:avLst/>
            </a:prstGeom>
            <a:noFill/>
          </p:spPr>
          <p:txBody>
            <a:bodyPr wrap="none" rtlCol="0">
              <a:spAutoFit/>
            </a:bodyPr>
            <a:lstStyle/>
            <a:p>
              <a:r>
                <a:rPr lang="en-US" sz="1600" dirty="0" smtClean="0"/>
                <a:t>Wood River</a:t>
              </a:r>
            </a:p>
            <a:p>
              <a:r>
                <a:rPr lang="en-US" sz="800" b="1" dirty="0" smtClean="0"/>
                <a:t>(</a:t>
              </a:r>
              <a:r>
                <a:rPr lang="en-US" sz="800" b="1" dirty="0"/>
                <a:t>14009050100230270 )</a:t>
              </a:r>
            </a:p>
          </p:txBody>
        </p:sp>
        <p:sp>
          <p:nvSpPr>
            <p:cNvPr id="60" name="TextBox 59"/>
            <p:cNvSpPr txBox="1"/>
            <p:nvPr/>
          </p:nvSpPr>
          <p:spPr>
            <a:xfrm>
              <a:off x="6629400" y="4947598"/>
              <a:ext cx="1770036" cy="507831"/>
            </a:xfrm>
            <a:prstGeom prst="rect">
              <a:avLst/>
            </a:prstGeom>
            <a:noFill/>
          </p:spPr>
          <p:txBody>
            <a:bodyPr wrap="none" rtlCol="0">
              <a:spAutoFit/>
            </a:bodyPr>
            <a:lstStyle/>
            <a:p>
              <a:r>
                <a:rPr lang="en-US" dirty="0"/>
                <a:t>Fort </a:t>
              </a:r>
              <a:r>
                <a:rPr lang="en-US" dirty="0" smtClean="0"/>
                <a:t>Creek</a:t>
              </a:r>
            </a:p>
            <a:p>
              <a:r>
                <a:rPr lang="en-US" sz="900" b="1" dirty="0" smtClean="0"/>
                <a:t>(14009050100230270040) </a:t>
              </a:r>
              <a:endParaRPr lang="en-US" sz="900" b="1" dirty="0"/>
            </a:p>
          </p:txBody>
        </p:sp>
        <p:sp>
          <p:nvSpPr>
            <p:cNvPr id="61" name="TextBox 60"/>
            <p:cNvSpPr txBox="1"/>
            <p:nvPr/>
          </p:nvSpPr>
          <p:spPr>
            <a:xfrm>
              <a:off x="3892209" y="4534783"/>
              <a:ext cx="526106" cy="276999"/>
            </a:xfrm>
            <a:prstGeom prst="rect">
              <a:avLst/>
            </a:prstGeom>
            <a:noFill/>
          </p:spPr>
          <p:txBody>
            <a:bodyPr wrap="none" rtlCol="0">
              <a:spAutoFit/>
            </a:bodyPr>
            <a:lstStyle/>
            <a:p>
              <a:r>
                <a:rPr lang="en-US" sz="1200" dirty="0" smtClean="0"/>
                <a:t>9.71</a:t>
              </a:r>
              <a:endParaRPr lang="en-US" sz="1200" dirty="0"/>
            </a:p>
          </p:txBody>
        </p:sp>
        <p:sp>
          <p:nvSpPr>
            <p:cNvPr id="62" name="TextBox 61"/>
            <p:cNvSpPr txBox="1"/>
            <p:nvPr/>
          </p:nvSpPr>
          <p:spPr>
            <a:xfrm>
              <a:off x="5190448" y="2621763"/>
              <a:ext cx="623889" cy="276999"/>
            </a:xfrm>
            <a:prstGeom prst="rect">
              <a:avLst/>
            </a:prstGeom>
            <a:noFill/>
          </p:spPr>
          <p:txBody>
            <a:bodyPr wrap="none" rtlCol="0">
              <a:spAutoFit/>
            </a:bodyPr>
            <a:lstStyle/>
            <a:p>
              <a:r>
                <a:rPr lang="en-US" sz="1200" dirty="0" smtClean="0"/>
                <a:t>17.15</a:t>
              </a:r>
              <a:endParaRPr lang="en-US" sz="1200" dirty="0"/>
            </a:p>
          </p:txBody>
        </p:sp>
        <p:sp>
          <p:nvSpPr>
            <p:cNvPr id="63" name="Oval 62"/>
            <p:cNvSpPr/>
            <p:nvPr/>
          </p:nvSpPr>
          <p:spPr>
            <a:xfrm>
              <a:off x="5048001" y="2654028"/>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4" name="Straight Arrow Connector 9"/>
            <p:cNvCxnSpPr/>
            <p:nvPr/>
          </p:nvCxnSpPr>
          <p:spPr>
            <a:xfrm>
              <a:off x="1760838" y="1754274"/>
              <a:ext cx="3385242" cy="990600"/>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4788895"/>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Freeform 96"/>
          <p:cNvSpPr/>
          <p:nvPr/>
        </p:nvSpPr>
        <p:spPr>
          <a:xfrm>
            <a:off x="1120346" y="1309816"/>
            <a:ext cx="6351373" cy="4604952"/>
          </a:xfrm>
          <a:custGeom>
            <a:avLst/>
            <a:gdLst>
              <a:gd name="connsiteX0" fmla="*/ 2792627 w 6351373"/>
              <a:gd name="connsiteY0" fmla="*/ 3608173 h 4604952"/>
              <a:gd name="connsiteX1" fmla="*/ 2792627 w 6351373"/>
              <a:gd name="connsiteY1" fmla="*/ 3608173 h 4604952"/>
              <a:gd name="connsiteX2" fmla="*/ 2800865 w 6351373"/>
              <a:gd name="connsiteY2" fmla="*/ 3739979 h 4604952"/>
              <a:gd name="connsiteX3" fmla="*/ 2817340 w 6351373"/>
              <a:gd name="connsiteY3" fmla="*/ 3805881 h 4604952"/>
              <a:gd name="connsiteX4" fmla="*/ 2850292 w 6351373"/>
              <a:gd name="connsiteY4" fmla="*/ 3880022 h 4604952"/>
              <a:gd name="connsiteX5" fmla="*/ 2875005 w 6351373"/>
              <a:gd name="connsiteY5" fmla="*/ 3904735 h 4604952"/>
              <a:gd name="connsiteX6" fmla="*/ 2899719 w 6351373"/>
              <a:gd name="connsiteY6" fmla="*/ 3912973 h 4604952"/>
              <a:gd name="connsiteX7" fmla="*/ 2924432 w 6351373"/>
              <a:gd name="connsiteY7" fmla="*/ 3929449 h 4604952"/>
              <a:gd name="connsiteX8" fmla="*/ 3171568 w 6351373"/>
              <a:gd name="connsiteY8" fmla="*/ 3929449 h 4604952"/>
              <a:gd name="connsiteX9" fmla="*/ 3245708 w 6351373"/>
              <a:gd name="connsiteY9" fmla="*/ 3863546 h 4604952"/>
              <a:gd name="connsiteX10" fmla="*/ 3262184 w 6351373"/>
              <a:gd name="connsiteY10" fmla="*/ 3830595 h 4604952"/>
              <a:gd name="connsiteX11" fmla="*/ 3270422 w 6351373"/>
              <a:gd name="connsiteY11" fmla="*/ 3805881 h 4604952"/>
              <a:gd name="connsiteX12" fmla="*/ 3295135 w 6351373"/>
              <a:gd name="connsiteY12" fmla="*/ 3781168 h 4604952"/>
              <a:gd name="connsiteX13" fmla="*/ 3336324 w 6351373"/>
              <a:gd name="connsiteY13" fmla="*/ 3723503 h 4604952"/>
              <a:gd name="connsiteX14" fmla="*/ 3361038 w 6351373"/>
              <a:gd name="connsiteY14" fmla="*/ 3715265 h 4604952"/>
              <a:gd name="connsiteX15" fmla="*/ 3385751 w 6351373"/>
              <a:gd name="connsiteY15" fmla="*/ 3698789 h 4604952"/>
              <a:gd name="connsiteX16" fmla="*/ 3608173 w 6351373"/>
              <a:gd name="connsiteY16" fmla="*/ 3715265 h 4604952"/>
              <a:gd name="connsiteX17" fmla="*/ 3632886 w 6351373"/>
              <a:gd name="connsiteY17" fmla="*/ 3731741 h 4604952"/>
              <a:gd name="connsiteX18" fmla="*/ 3682313 w 6351373"/>
              <a:gd name="connsiteY18" fmla="*/ 3748216 h 4604952"/>
              <a:gd name="connsiteX19" fmla="*/ 3731740 w 6351373"/>
              <a:gd name="connsiteY19" fmla="*/ 3781168 h 4604952"/>
              <a:gd name="connsiteX20" fmla="*/ 3756454 w 6351373"/>
              <a:gd name="connsiteY20" fmla="*/ 3789406 h 4604952"/>
              <a:gd name="connsiteX21" fmla="*/ 3781168 w 6351373"/>
              <a:gd name="connsiteY21" fmla="*/ 3805881 h 4604952"/>
              <a:gd name="connsiteX22" fmla="*/ 3814119 w 6351373"/>
              <a:gd name="connsiteY22" fmla="*/ 3822357 h 4604952"/>
              <a:gd name="connsiteX23" fmla="*/ 3838832 w 6351373"/>
              <a:gd name="connsiteY23" fmla="*/ 3838833 h 4604952"/>
              <a:gd name="connsiteX24" fmla="*/ 3871784 w 6351373"/>
              <a:gd name="connsiteY24" fmla="*/ 3847070 h 4604952"/>
              <a:gd name="connsiteX25" fmla="*/ 3945924 w 6351373"/>
              <a:gd name="connsiteY25" fmla="*/ 3888260 h 4604952"/>
              <a:gd name="connsiteX26" fmla="*/ 3970638 w 6351373"/>
              <a:gd name="connsiteY26" fmla="*/ 3896498 h 4604952"/>
              <a:gd name="connsiteX27" fmla="*/ 4003589 w 6351373"/>
              <a:gd name="connsiteY27" fmla="*/ 3921211 h 4604952"/>
              <a:gd name="connsiteX28" fmla="*/ 4077730 w 6351373"/>
              <a:gd name="connsiteY28" fmla="*/ 3962400 h 4604952"/>
              <a:gd name="connsiteX29" fmla="*/ 4151870 w 6351373"/>
              <a:gd name="connsiteY29" fmla="*/ 4020065 h 4604952"/>
              <a:gd name="connsiteX30" fmla="*/ 4176584 w 6351373"/>
              <a:gd name="connsiteY30" fmla="*/ 4036541 h 4604952"/>
              <a:gd name="connsiteX31" fmla="*/ 4201297 w 6351373"/>
              <a:gd name="connsiteY31" fmla="*/ 4053016 h 4604952"/>
              <a:gd name="connsiteX32" fmla="*/ 4250724 w 6351373"/>
              <a:gd name="connsiteY32" fmla="*/ 4085968 h 4604952"/>
              <a:gd name="connsiteX33" fmla="*/ 4300151 w 6351373"/>
              <a:gd name="connsiteY33" fmla="*/ 4127157 h 4604952"/>
              <a:gd name="connsiteX34" fmla="*/ 4333103 w 6351373"/>
              <a:gd name="connsiteY34" fmla="*/ 4160108 h 4604952"/>
              <a:gd name="connsiteX35" fmla="*/ 4366054 w 6351373"/>
              <a:gd name="connsiteY35" fmla="*/ 4176584 h 4604952"/>
              <a:gd name="connsiteX36" fmla="*/ 4390768 w 6351373"/>
              <a:gd name="connsiteY36" fmla="*/ 4201298 h 4604952"/>
              <a:gd name="connsiteX37" fmla="*/ 4456670 w 6351373"/>
              <a:gd name="connsiteY37" fmla="*/ 4234249 h 4604952"/>
              <a:gd name="connsiteX38" fmla="*/ 4481384 w 6351373"/>
              <a:gd name="connsiteY38" fmla="*/ 4250725 h 4604952"/>
              <a:gd name="connsiteX39" fmla="*/ 4514335 w 6351373"/>
              <a:gd name="connsiteY39" fmla="*/ 4258962 h 4604952"/>
              <a:gd name="connsiteX40" fmla="*/ 4596713 w 6351373"/>
              <a:gd name="connsiteY40" fmla="*/ 4300152 h 4604952"/>
              <a:gd name="connsiteX41" fmla="*/ 4621427 w 6351373"/>
              <a:gd name="connsiteY41" fmla="*/ 4316627 h 4604952"/>
              <a:gd name="connsiteX42" fmla="*/ 4728519 w 6351373"/>
              <a:gd name="connsiteY42" fmla="*/ 4357816 h 4604952"/>
              <a:gd name="connsiteX43" fmla="*/ 4753232 w 6351373"/>
              <a:gd name="connsiteY43" fmla="*/ 4374292 h 4604952"/>
              <a:gd name="connsiteX44" fmla="*/ 4802659 w 6351373"/>
              <a:gd name="connsiteY44" fmla="*/ 4390768 h 4604952"/>
              <a:gd name="connsiteX45" fmla="*/ 4827373 w 6351373"/>
              <a:gd name="connsiteY45" fmla="*/ 4407243 h 4604952"/>
              <a:gd name="connsiteX46" fmla="*/ 4901513 w 6351373"/>
              <a:gd name="connsiteY46" fmla="*/ 4423719 h 4604952"/>
              <a:gd name="connsiteX47" fmla="*/ 4967416 w 6351373"/>
              <a:gd name="connsiteY47" fmla="*/ 4464908 h 4604952"/>
              <a:gd name="connsiteX48" fmla="*/ 5000368 w 6351373"/>
              <a:gd name="connsiteY48" fmla="*/ 4473146 h 4604952"/>
              <a:gd name="connsiteX49" fmla="*/ 5066270 w 6351373"/>
              <a:gd name="connsiteY49" fmla="*/ 4489622 h 4604952"/>
              <a:gd name="connsiteX50" fmla="*/ 5099222 w 6351373"/>
              <a:gd name="connsiteY50" fmla="*/ 4506098 h 4604952"/>
              <a:gd name="connsiteX51" fmla="*/ 5132173 w 6351373"/>
              <a:gd name="connsiteY51" fmla="*/ 4514335 h 4604952"/>
              <a:gd name="connsiteX52" fmla="*/ 5156886 w 6351373"/>
              <a:gd name="connsiteY52" fmla="*/ 4522573 h 4604952"/>
              <a:gd name="connsiteX53" fmla="*/ 5189838 w 6351373"/>
              <a:gd name="connsiteY53" fmla="*/ 4530811 h 4604952"/>
              <a:gd name="connsiteX54" fmla="*/ 5263978 w 6351373"/>
              <a:gd name="connsiteY54" fmla="*/ 4555525 h 4604952"/>
              <a:gd name="connsiteX55" fmla="*/ 5428735 w 6351373"/>
              <a:gd name="connsiteY55" fmla="*/ 4572000 h 4604952"/>
              <a:gd name="connsiteX56" fmla="*/ 5502876 w 6351373"/>
              <a:gd name="connsiteY56" fmla="*/ 4596714 h 4604952"/>
              <a:gd name="connsiteX57" fmla="*/ 5593492 w 6351373"/>
              <a:gd name="connsiteY57" fmla="*/ 4604952 h 4604952"/>
              <a:gd name="connsiteX58" fmla="*/ 5906530 w 6351373"/>
              <a:gd name="connsiteY58" fmla="*/ 4596714 h 4604952"/>
              <a:gd name="connsiteX59" fmla="*/ 5972432 w 6351373"/>
              <a:gd name="connsiteY59" fmla="*/ 4588476 h 4604952"/>
              <a:gd name="connsiteX60" fmla="*/ 6161903 w 6351373"/>
              <a:gd name="connsiteY60" fmla="*/ 4580238 h 4604952"/>
              <a:gd name="connsiteX61" fmla="*/ 6194854 w 6351373"/>
              <a:gd name="connsiteY61" fmla="*/ 4572000 h 4604952"/>
              <a:gd name="connsiteX62" fmla="*/ 6227805 w 6351373"/>
              <a:gd name="connsiteY62" fmla="*/ 4555525 h 4604952"/>
              <a:gd name="connsiteX63" fmla="*/ 6252519 w 6351373"/>
              <a:gd name="connsiteY63" fmla="*/ 4547287 h 4604952"/>
              <a:gd name="connsiteX64" fmla="*/ 6277232 w 6351373"/>
              <a:gd name="connsiteY64" fmla="*/ 4530811 h 4604952"/>
              <a:gd name="connsiteX65" fmla="*/ 6326659 w 6351373"/>
              <a:gd name="connsiteY65" fmla="*/ 4481384 h 4604952"/>
              <a:gd name="connsiteX66" fmla="*/ 6343135 w 6351373"/>
              <a:gd name="connsiteY66" fmla="*/ 4431957 h 4604952"/>
              <a:gd name="connsiteX67" fmla="*/ 6351373 w 6351373"/>
              <a:gd name="connsiteY67" fmla="*/ 4407243 h 4604952"/>
              <a:gd name="connsiteX68" fmla="*/ 6343135 w 6351373"/>
              <a:gd name="connsiteY68" fmla="*/ 4275438 h 4604952"/>
              <a:gd name="connsiteX69" fmla="*/ 6318422 w 6351373"/>
              <a:gd name="connsiteY69" fmla="*/ 4201298 h 4604952"/>
              <a:gd name="connsiteX70" fmla="*/ 6260757 w 6351373"/>
              <a:gd name="connsiteY70" fmla="*/ 4160108 h 4604952"/>
              <a:gd name="connsiteX71" fmla="*/ 6211330 w 6351373"/>
              <a:gd name="connsiteY71" fmla="*/ 4143633 h 4604952"/>
              <a:gd name="connsiteX72" fmla="*/ 6186616 w 6351373"/>
              <a:gd name="connsiteY72" fmla="*/ 4135395 h 4604952"/>
              <a:gd name="connsiteX73" fmla="*/ 6161903 w 6351373"/>
              <a:gd name="connsiteY73" fmla="*/ 4127157 h 4604952"/>
              <a:gd name="connsiteX74" fmla="*/ 6096000 w 6351373"/>
              <a:gd name="connsiteY74" fmla="*/ 4110681 h 4604952"/>
              <a:gd name="connsiteX75" fmla="*/ 6005384 w 6351373"/>
              <a:gd name="connsiteY75" fmla="*/ 4077730 h 4604952"/>
              <a:gd name="connsiteX76" fmla="*/ 5964195 w 6351373"/>
              <a:gd name="connsiteY76" fmla="*/ 4069492 h 4604952"/>
              <a:gd name="connsiteX77" fmla="*/ 5931243 w 6351373"/>
              <a:gd name="connsiteY77" fmla="*/ 4061254 h 4604952"/>
              <a:gd name="connsiteX78" fmla="*/ 5906530 w 6351373"/>
              <a:gd name="connsiteY78" fmla="*/ 4053016 h 4604952"/>
              <a:gd name="connsiteX79" fmla="*/ 5815913 w 6351373"/>
              <a:gd name="connsiteY79" fmla="*/ 4044779 h 4604952"/>
              <a:gd name="connsiteX80" fmla="*/ 5782962 w 6351373"/>
              <a:gd name="connsiteY80" fmla="*/ 4036541 h 4604952"/>
              <a:gd name="connsiteX81" fmla="*/ 5741773 w 6351373"/>
              <a:gd name="connsiteY81" fmla="*/ 4028303 h 4604952"/>
              <a:gd name="connsiteX82" fmla="*/ 5717059 w 6351373"/>
              <a:gd name="connsiteY82" fmla="*/ 4020065 h 4604952"/>
              <a:gd name="connsiteX83" fmla="*/ 5585254 w 6351373"/>
              <a:gd name="connsiteY83" fmla="*/ 4003589 h 4604952"/>
              <a:gd name="connsiteX84" fmla="*/ 5461686 w 6351373"/>
              <a:gd name="connsiteY84" fmla="*/ 3962400 h 4604952"/>
              <a:gd name="connsiteX85" fmla="*/ 5436973 w 6351373"/>
              <a:gd name="connsiteY85" fmla="*/ 3954162 h 4604952"/>
              <a:gd name="connsiteX86" fmla="*/ 5412259 w 6351373"/>
              <a:gd name="connsiteY86" fmla="*/ 3945925 h 4604952"/>
              <a:gd name="connsiteX87" fmla="*/ 5387546 w 6351373"/>
              <a:gd name="connsiteY87" fmla="*/ 3929449 h 4604952"/>
              <a:gd name="connsiteX88" fmla="*/ 5263978 w 6351373"/>
              <a:gd name="connsiteY88" fmla="*/ 3871784 h 4604952"/>
              <a:gd name="connsiteX89" fmla="*/ 5214551 w 6351373"/>
              <a:gd name="connsiteY89" fmla="*/ 3838833 h 4604952"/>
              <a:gd name="connsiteX90" fmla="*/ 5189838 w 6351373"/>
              <a:gd name="connsiteY90" fmla="*/ 3822357 h 4604952"/>
              <a:gd name="connsiteX91" fmla="*/ 5123935 w 6351373"/>
              <a:gd name="connsiteY91" fmla="*/ 3789406 h 4604952"/>
              <a:gd name="connsiteX92" fmla="*/ 5099222 w 6351373"/>
              <a:gd name="connsiteY92" fmla="*/ 3772930 h 4604952"/>
              <a:gd name="connsiteX93" fmla="*/ 5025081 w 6351373"/>
              <a:gd name="connsiteY93" fmla="*/ 3731741 h 4604952"/>
              <a:gd name="connsiteX94" fmla="*/ 5000368 w 6351373"/>
              <a:gd name="connsiteY94" fmla="*/ 3715265 h 4604952"/>
              <a:gd name="connsiteX95" fmla="*/ 4950940 w 6351373"/>
              <a:gd name="connsiteY95" fmla="*/ 3690552 h 4604952"/>
              <a:gd name="connsiteX96" fmla="*/ 4917989 w 6351373"/>
              <a:gd name="connsiteY96" fmla="*/ 3657600 h 4604952"/>
              <a:gd name="connsiteX97" fmla="*/ 4852086 w 6351373"/>
              <a:gd name="connsiteY97" fmla="*/ 3641125 h 4604952"/>
              <a:gd name="connsiteX98" fmla="*/ 4827373 w 6351373"/>
              <a:gd name="connsiteY98" fmla="*/ 3624649 h 4604952"/>
              <a:gd name="connsiteX99" fmla="*/ 4794422 w 6351373"/>
              <a:gd name="connsiteY99" fmla="*/ 3616411 h 4604952"/>
              <a:gd name="connsiteX100" fmla="*/ 4753232 w 6351373"/>
              <a:gd name="connsiteY100" fmla="*/ 3599935 h 4604952"/>
              <a:gd name="connsiteX101" fmla="*/ 4728519 w 6351373"/>
              <a:gd name="connsiteY101" fmla="*/ 3591698 h 4604952"/>
              <a:gd name="connsiteX102" fmla="*/ 4662616 w 6351373"/>
              <a:gd name="connsiteY102" fmla="*/ 3558746 h 4604952"/>
              <a:gd name="connsiteX103" fmla="*/ 4637903 w 6351373"/>
              <a:gd name="connsiteY103" fmla="*/ 3550508 h 4604952"/>
              <a:gd name="connsiteX104" fmla="*/ 4613189 w 6351373"/>
              <a:gd name="connsiteY104" fmla="*/ 3534033 h 4604952"/>
              <a:gd name="connsiteX105" fmla="*/ 4563762 w 6351373"/>
              <a:gd name="connsiteY105" fmla="*/ 3509319 h 4604952"/>
              <a:gd name="connsiteX106" fmla="*/ 4555524 w 6351373"/>
              <a:gd name="connsiteY106" fmla="*/ 3484606 h 4604952"/>
              <a:gd name="connsiteX107" fmla="*/ 4522573 w 6351373"/>
              <a:gd name="connsiteY107" fmla="*/ 3435179 h 4604952"/>
              <a:gd name="connsiteX108" fmla="*/ 4506097 w 6351373"/>
              <a:gd name="connsiteY108" fmla="*/ 3385752 h 4604952"/>
              <a:gd name="connsiteX109" fmla="*/ 4473146 w 6351373"/>
              <a:gd name="connsiteY109" fmla="*/ 3328087 h 4604952"/>
              <a:gd name="connsiteX110" fmla="*/ 4464908 w 6351373"/>
              <a:gd name="connsiteY110" fmla="*/ 3303373 h 4604952"/>
              <a:gd name="connsiteX111" fmla="*/ 4431957 w 6351373"/>
              <a:gd name="connsiteY111" fmla="*/ 3237470 h 4604952"/>
              <a:gd name="connsiteX112" fmla="*/ 4415481 w 6351373"/>
              <a:gd name="connsiteY112" fmla="*/ 3204519 h 4604952"/>
              <a:gd name="connsiteX113" fmla="*/ 4399005 w 6351373"/>
              <a:gd name="connsiteY113" fmla="*/ 3146854 h 4604952"/>
              <a:gd name="connsiteX114" fmla="*/ 4399005 w 6351373"/>
              <a:gd name="connsiteY114" fmla="*/ 2866768 h 4604952"/>
              <a:gd name="connsiteX115" fmla="*/ 4415481 w 6351373"/>
              <a:gd name="connsiteY115" fmla="*/ 2817341 h 4604952"/>
              <a:gd name="connsiteX116" fmla="*/ 4431957 w 6351373"/>
              <a:gd name="connsiteY116" fmla="*/ 2751438 h 4604952"/>
              <a:gd name="connsiteX117" fmla="*/ 4448432 w 6351373"/>
              <a:gd name="connsiteY117" fmla="*/ 2702011 h 4604952"/>
              <a:gd name="connsiteX118" fmla="*/ 4464908 w 6351373"/>
              <a:gd name="connsiteY118" fmla="*/ 2636108 h 4604952"/>
              <a:gd name="connsiteX119" fmla="*/ 4497859 w 6351373"/>
              <a:gd name="connsiteY119" fmla="*/ 2537254 h 4604952"/>
              <a:gd name="connsiteX120" fmla="*/ 4506097 w 6351373"/>
              <a:gd name="connsiteY120" fmla="*/ 2512541 h 4604952"/>
              <a:gd name="connsiteX121" fmla="*/ 4522573 w 6351373"/>
              <a:gd name="connsiteY121" fmla="*/ 2438400 h 4604952"/>
              <a:gd name="connsiteX122" fmla="*/ 4539049 w 6351373"/>
              <a:gd name="connsiteY122" fmla="*/ 2388973 h 4604952"/>
              <a:gd name="connsiteX123" fmla="*/ 4555524 w 6351373"/>
              <a:gd name="connsiteY123" fmla="*/ 2323070 h 4604952"/>
              <a:gd name="connsiteX124" fmla="*/ 4563762 w 6351373"/>
              <a:gd name="connsiteY124" fmla="*/ 2298357 h 4604952"/>
              <a:gd name="connsiteX125" fmla="*/ 4572000 w 6351373"/>
              <a:gd name="connsiteY125" fmla="*/ 2257168 h 4604952"/>
              <a:gd name="connsiteX126" fmla="*/ 4596713 w 6351373"/>
              <a:gd name="connsiteY126" fmla="*/ 2174789 h 4604952"/>
              <a:gd name="connsiteX127" fmla="*/ 4629665 w 6351373"/>
              <a:gd name="connsiteY127" fmla="*/ 2084173 h 4604952"/>
              <a:gd name="connsiteX128" fmla="*/ 4646140 w 6351373"/>
              <a:gd name="connsiteY128" fmla="*/ 2018270 h 4604952"/>
              <a:gd name="connsiteX129" fmla="*/ 4654378 w 6351373"/>
              <a:gd name="connsiteY129" fmla="*/ 1985319 h 4604952"/>
              <a:gd name="connsiteX130" fmla="*/ 4670854 w 6351373"/>
              <a:gd name="connsiteY130" fmla="*/ 1935892 h 4604952"/>
              <a:gd name="connsiteX131" fmla="*/ 4703805 w 6351373"/>
              <a:gd name="connsiteY131" fmla="*/ 1738184 h 4604952"/>
              <a:gd name="connsiteX132" fmla="*/ 4720281 w 6351373"/>
              <a:gd name="connsiteY132" fmla="*/ 1581665 h 4604952"/>
              <a:gd name="connsiteX133" fmla="*/ 4728519 w 6351373"/>
              <a:gd name="connsiteY133" fmla="*/ 1556952 h 4604952"/>
              <a:gd name="connsiteX134" fmla="*/ 4736757 w 6351373"/>
              <a:gd name="connsiteY134" fmla="*/ 1466335 h 4604952"/>
              <a:gd name="connsiteX135" fmla="*/ 4753232 w 6351373"/>
              <a:gd name="connsiteY135" fmla="*/ 1359243 h 4604952"/>
              <a:gd name="connsiteX136" fmla="*/ 4744995 w 6351373"/>
              <a:gd name="connsiteY136" fmla="*/ 782595 h 4604952"/>
              <a:gd name="connsiteX137" fmla="*/ 4736757 w 6351373"/>
              <a:gd name="connsiteY137" fmla="*/ 757881 h 4604952"/>
              <a:gd name="connsiteX138" fmla="*/ 4720281 w 6351373"/>
              <a:gd name="connsiteY138" fmla="*/ 700216 h 4604952"/>
              <a:gd name="connsiteX139" fmla="*/ 4662616 w 6351373"/>
              <a:gd name="connsiteY139" fmla="*/ 626076 h 4604952"/>
              <a:gd name="connsiteX140" fmla="*/ 4646140 w 6351373"/>
              <a:gd name="connsiteY140" fmla="*/ 601362 h 4604952"/>
              <a:gd name="connsiteX141" fmla="*/ 4580238 w 6351373"/>
              <a:gd name="connsiteY141" fmla="*/ 576649 h 4604952"/>
              <a:gd name="connsiteX142" fmla="*/ 4530811 w 6351373"/>
              <a:gd name="connsiteY142" fmla="*/ 543698 h 4604952"/>
              <a:gd name="connsiteX143" fmla="*/ 4481384 w 6351373"/>
              <a:gd name="connsiteY143" fmla="*/ 510746 h 4604952"/>
              <a:gd name="connsiteX144" fmla="*/ 4456670 w 6351373"/>
              <a:gd name="connsiteY144" fmla="*/ 502508 h 4604952"/>
              <a:gd name="connsiteX145" fmla="*/ 4423719 w 6351373"/>
              <a:gd name="connsiteY145" fmla="*/ 486033 h 4604952"/>
              <a:gd name="connsiteX146" fmla="*/ 4374292 w 6351373"/>
              <a:gd name="connsiteY146" fmla="*/ 477795 h 4604952"/>
              <a:gd name="connsiteX147" fmla="*/ 4333103 w 6351373"/>
              <a:gd name="connsiteY147" fmla="*/ 469557 h 4604952"/>
              <a:gd name="connsiteX148" fmla="*/ 4267200 w 6351373"/>
              <a:gd name="connsiteY148" fmla="*/ 461319 h 4604952"/>
              <a:gd name="connsiteX149" fmla="*/ 4217773 w 6351373"/>
              <a:gd name="connsiteY149" fmla="*/ 453081 h 4604952"/>
              <a:gd name="connsiteX150" fmla="*/ 3871784 w 6351373"/>
              <a:gd name="connsiteY150" fmla="*/ 461319 h 4604952"/>
              <a:gd name="connsiteX151" fmla="*/ 3781168 w 6351373"/>
              <a:gd name="connsiteY151" fmla="*/ 535460 h 4604952"/>
              <a:gd name="connsiteX152" fmla="*/ 3756454 w 6351373"/>
              <a:gd name="connsiteY152" fmla="*/ 551935 h 4604952"/>
              <a:gd name="connsiteX153" fmla="*/ 3698789 w 6351373"/>
              <a:gd name="connsiteY153" fmla="*/ 634314 h 4604952"/>
              <a:gd name="connsiteX154" fmla="*/ 3657600 w 6351373"/>
              <a:gd name="connsiteY154" fmla="*/ 691979 h 4604952"/>
              <a:gd name="connsiteX155" fmla="*/ 3632886 w 6351373"/>
              <a:gd name="connsiteY155" fmla="*/ 716692 h 4604952"/>
              <a:gd name="connsiteX156" fmla="*/ 3591697 w 6351373"/>
              <a:gd name="connsiteY156" fmla="*/ 774357 h 4604952"/>
              <a:gd name="connsiteX157" fmla="*/ 3525795 w 6351373"/>
              <a:gd name="connsiteY157" fmla="*/ 832022 h 4604952"/>
              <a:gd name="connsiteX158" fmla="*/ 3492843 w 6351373"/>
              <a:gd name="connsiteY158" fmla="*/ 840260 h 4604952"/>
              <a:gd name="connsiteX159" fmla="*/ 3443416 w 6351373"/>
              <a:gd name="connsiteY159" fmla="*/ 856735 h 4604952"/>
              <a:gd name="connsiteX160" fmla="*/ 3163330 w 6351373"/>
              <a:gd name="connsiteY160" fmla="*/ 848498 h 4604952"/>
              <a:gd name="connsiteX161" fmla="*/ 3113903 w 6351373"/>
              <a:gd name="connsiteY161" fmla="*/ 832022 h 4604952"/>
              <a:gd name="connsiteX162" fmla="*/ 3031524 w 6351373"/>
              <a:gd name="connsiteY162" fmla="*/ 807308 h 4604952"/>
              <a:gd name="connsiteX163" fmla="*/ 3006811 w 6351373"/>
              <a:gd name="connsiteY163" fmla="*/ 790833 h 4604952"/>
              <a:gd name="connsiteX164" fmla="*/ 2957384 w 6351373"/>
              <a:gd name="connsiteY164" fmla="*/ 774357 h 4604952"/>
              <a:gd name="connsiteX165" fmla="*/ 2932670 w 6351373"/>
              <a:gd name="connsiteY165" fmla="*/ 766119 h 4604952"/>
              <a:gd name="connsiteX166" fmla="*/ 2875005 w 6351373"/>
              <a:gd name="connsiteY166" fmla="*/ 733168 h 4604952"/>
              <a:gd name="connsiteX167" fmla="*/ 2850292 w 6351373"/>
              <a:gd name="connsiteY167" fmla="*/ 716692 h 4604952"/>
              <a:gd name="connsiteX168" fmla="*/ 2825578 w 6351373"/>
              <a:gd name="connsiteY168" fmla="*/ 708454 h 4604952"/>
              <a:gd name="connsiteX169" fmla="*/ 2776151 w 6351373"/>
              <a:gd name="connsiteY169" fmla="*/ 675503 h 4604952"/>
              <a:gd name="connsiteX170" fmla="*/ 2743200 w 6351373"/>
              <a:gd name="connsiteY170" fmla="*/ 659027 h 4604952"/>
              <a:gd name="connsiteX171" fmla="*/ 2718486 w 6351373"/>
              <a:gd name="connsiteY171" fmla="*/ 642552 h 4604952"/>
              <a:gd name="connsiteX172" fmla="*/ 2693773 w 6351373"/>
              <a:gd name="connsiteY172" fmla="*/ 617838 h 4604952"/>
              <a:gd name="connsiteX173" fmla="*/ 2627870 w 6351373"/>
              <a:gd name="connsiteY173" fmla="*/ 584887 h 4604952"/>
              <a:gd name="connsiteX174" fmla="*/ 2545492 w 6351373"/>
              <a:gd name="connsiteY174" fmla="*/ 527222 h 4604952"/>
              <a:gd name="connsiteX175" fmla="*/ 2520778 w 6351373"/>
              <a:gd name="connsiteY175" fmla="*/ 510746 h 4604952"/>
              <a:gd name="connsiteX176" fmla="*/ 2463113 w 6351373"/>
              <a:gd name="connsiteY176" fmla="*/ 469557 h 4604952"/>
              <a:gd name="connsiteX177" fmla="*/ 2430162 w 6351373"/>
              <a:gd name="connsiteY177" fmla="*/ 436606 h 4604952"/>
              <a:gd name="connsiteX178" fmla="*/ 2323070 w 6351373"/>
              <a:gd name="connsiteY178" fmla="*/ 387179 h 4604952"/>
              <a:gd name="connsiteX179" fmla="*/ 2265405 w 6351373"/>
              <a:gd name="connsiteY179" fmla="*/ 354227 h 4604952"/>
              <a:gd name="connsiteX180" fmla="*/ 2232454 w 6351373"/>
              <a:gd name="connsiteY180" fmla="*/ 345989 h 4604952"/>
              <a:gd name="connsiteX181" fmla="*/ 2191265 w 6351373"/>
              <a:gd name="connsiteY181" fmla="*/ 329514 h 4604952"/>
              <a:gd name="connsiteX182" fmla="*/ 2158313 w 6351373"/>
              <a:gd name="connsiteY182" fmla="*/ 313038 h 4604952"/>
              <a:gd name="connsiteX183" fmla="*/ 2100649 w 6351373"/>
              <a:gd name="connsiteY183" fmla="*/ 296562 h 4604952"/>
              <a:gd name="connsiteX184" fmla="*/ 2075935 w 6351373"/>
              <a:gd name="connsiteY184" fmla="*/ 288325 h 4604952"/>
              <a:gd name="connsiteX185" fmla="*/ 2034746 w 6351373"/>
              <a:gd name="connsiteY185" fmla="*/ 280087 h 4604952"/>
              <a:gd name="connsiteX186" fmla="*/ 1977081 w 6351373"/>
              <a:gd name="connsiteY186" fmla="*/ 263611 h 4604952"/>
              <a:gd name="connsiteX187" fmla="*/ 1952368 w 6351373"/>
              <a:gd name="connsiteY187" fmla="*/ 255373 h 4604952"/>
              <a:gd name="connsiteX188" fmla="*/ 1820562 w 6351373"/>
              <a:gd name="connsiteY188" fmla="*/ 230660 h 4604952"/>
              <a:gd name="connsiteX189" fmla="*/ 1754659 w 6351373"/>
              <a:gd name="connsiteY189" fmla="*/ 214184 h 4604952"/>
              <a:gd name="connsiteX190" fmla="*/ 1729946 w 6351373"/>
              <a:gd name="connsiteY190" fmla="*/ 205946 h 4604952"/>
              <a:gd name="connsiteX191" fmla="*/ 1696995 w 6351373"/>
              <a:gd name="connsiteY191" fmla="*/ 197708 h 4604952"/>
              <a:gd name="connsiteX192" fmla="*/ 1672281 w 6351373"/>
              <a:gd name="connsiteY192" fmla="*/ 181233 h 4604952"/>
              <a:gd name="connsiteX193" fmla="*/ 1631092 w 6351373"/>
              <a:gd name="connsiteY193" fmla="*/ 172995 h 4604952"/>
              <a:gd name="connsiteX194" fmla="*/ 1598140 w 6351373"/>
              <a:gd name="connsiteY194" fmla="*/ 164757 h 4604952"/>
              <a:gd name="connsiteX195" fmla="*/ 1573427 w 6351373"/>
              <a:gd name="connsiteY195" fmla="*/ 156519 h 4604952"/>
              <a:gd name="connsiteX196" fmla="*/ 1540476 w 6351373"/>
              <a:gd name="connsiteY196" fmla="*/ 148281 h 4604952"/>
              <a:gd name="connsiteX197" fmla="*/ 1491049 w 6351373"/>
              <a:gd name="connsiteY197" fmla="*/ 131806 h 4604952"/>
              <a:gd name="connsiteX198" fmla="*/ 1466335 w 6351373"/>
              <a:gd name="connsiteY198" fmla="*/ 123568 h 4604952"/>
              <a:gd name="connsiteX199" fmla="*/ 1400432 w 6351373"/>
              <a:gd name="connsiteY199" fmla="*/ 115330 h 4604952"/>
              <a:gd name="connsiteX200" fmla="*/ 1260389 w 6351373"/>
              <a:gd name="connsiteY200" fmla="*/ 90616 h 4604952"/>
              <a:gd name="connsiteX201" fmla="*/ 1210962 w 6351373"/>
              <a:gd name="connsiteY201" fmla="*/ 82379 h 4604952"/>
              <a:gd name="connsiteX202" fmla="*/ 1169773 w 6351373"/>
              <a:gd name="connsiteY202" fmla="*/ 74141 h 4604952"/>
              <a:gd name="connsiteX203" fmla="*/ 955589 w 6351373"/>
              <a:gd name="connsiteY203" fmla="*/ 41189 h 4604952"/>
              <a:gd name="connsiteX204" fmla="*/ 914400 w 6351373"/>
              <a:gd name="connsiteY204" fmla="*/ 32952 h 4604952"/>
              <a:gd name="connsiteX205" fmla="*/ 799070 w 6351373"/>
              <a:gd name="connsiteY205" fmla="*/ 24714 h 4604952"/>
              <a:gd name="connsiteX206" fmla="*/ 708454 w 6351373"/>
              <a:gd name="connsiteY206" fmla="*/ 8238 h 4604952"/>
              <a:gd name="connsiteX207" fmla="*/ 667265 w 6351373"/>
              <a:gd name="connsiteY207" fmla="*/ 0 h 4604952"/>
              <a:gd name="connsiteX208" fmla="*/ 107092 w 6351373"/>
              <a:gd name="connsiteY208" fmla="*/ 8238 h 4604952"/>
              <a:gd name="connsiteX209" fmla="*/ 57665 w 6351373"/>
              <a:gd name="connsiteY209" fmla="*/ 24714 h 4604952"/>
              <a:gd name="connsiteX210" fmla="*/ 8238 w 6351373"/>
              <a:gd name="connsiteY210" fmla="*/ 107092 h 4604952"/>
              <a:gd name="connsiteX211" fmla="*/ 0 w 6351373"/>
              <a:gd name="connsiteY211" fmla="*/ 140043 h 4604952"/>
              <a:gd name="connsiteX212" fmla="*/ 8238 w 6351373"/>
              <a:gd name="connsiteY212" fmla="*/ 362465 h 4604952"/>
              <a:gd name="connsiteX213" fmla="*/ 24713 w 6351373"/>
              <a:gd name="connsiteY213" fmla="*/ 387179 h 4604952"/>
              <a:gd name="connsiteX214" fmla="*/ 49427 w 6351373"/>
              <a:gd name="connsiteY214" fmla="*/ 436606 h 4604952"/>
              <a:gd name="connsiteX215" fmla="*/ 74140 w 6351373"/>
              <a:gd name="connsiteY215" fmla="*/ 453081 h 4604952"/>
              <a:gd name="connsiteX216" fmla="*/ 98854 w 6351373"/>
              <a:gd name="connsiteY216" fmla="*/ 486033 h 4604952"/>
              <a:gd name="connsiteX217" fmla="*/ 123568 w 6351373"/>
              <a:gd name="connsiteY217" fmla="*/ 494270 h 4604952"/>
              <a:gd name="connsiteX218" fmla="*/ 205946 w 6351373"/>
              <a:gd name="connsiteY218" fmla="*/ 518984 h 4604952"/>
              <a:gd name="connsiteX219" fmla="*/ 255373 w 6351373"/>
              <a:gd name="connsiteY219" fmla="*/ 543698 h 4604952"/>
              <a:gd name="connsiteX220" fmla="*/ 280086 w 6351373"/>
              <a:gd name="connsiteY220" fmla="*/ 551935 h 4604952"/>
              <a:gd name="connsiteX221" fmla="*/ 329513 w 6351373"/>
              <a:gd name="connsiteY221" fmla="*/ 576649 h 4604952"/>
              <a:gd name="connsiteX222" fmla="*/ 354227 w 6351373"/>
              <a:gd name="connsiteY222" fmla="*/ 593125 h 4604952"/>
              <a:gd name="connsiteX223" fmla="*/ 403654 w 6351373"/>
              <a:gd name="connsiteY223" fmla="*/ 609600 h 4604952"/>
              <a:gd name="connsiteX224" fmla="*/ 428368 w 6351373"/>
              <a:gd name="connsiteY224" fmla="*/ 617838 h 4604952"/>
              <a:gd name="connsiteX225" fmla="*/ 453081 w 6351373"/>
              <a:gd name="connsiteY225" fmla="*/ 634314 h 4604952"/>
              <a:gd name="connsiteX226" fmla="*/ 535459 w 6351373"/>
              <a:gd name="connsiteY226" fmla="*/ 659027 h 4604952"/>
              <a:gd name="connsiteX227" fmla="*/ 584886 w 6351373"/>
              <a:gd name="connsiteY227" fmla="*/ 675503 h 4604952"/>
              <a:gd name="connsiteX228" fmla="*/ 609600 w 6351373"/>
              <a:gd name="connsiteY228" fmla="*/ 683741 h 4604952"/>
              <a:gd name="connsiteX229" fmla="*/ 634313 w 6351373"/>
              <a:gd name="connsiteY229" fmla="*/ 691979 h 4604952"/>
              <a:gd name="connsiteX230" fmla="*/ 683740 w 6351373"/>
              <a:gd name="connsiteY230" fmla="*/ 700216 h 4604952"/>
              <a:gd name="connsiteX231" fmla="*/ 782595 w 6351373"/>
              <a:gd name="connsiteY231" fmla="*/ 733168 h 4604952"/>
              <a:gd name="connsiteX232" fmla="*/ 807308 w 6351373"/>
              <a:gd name="connsiteY232" fmla="*/ 741406 h 4604952"/>
              <a:gd name="connsiteX233" fmla="*/ 881449 w 6351373"/>
              <a:gd name="connsiteY233" fmla="*/ 757881 h 4604952"/>
              <a:gd name="connsiteX234" fmla="*/ 922638 w 6351373"/>
              <a:gd name="connsiteY234" fmla="*/ 774357 h 4604952"/>
              <a:gd name="connsiteX235" fmla="*/ 996778 w 6351373"/>
              <a:gd name="connsiteY235" fmla="*/ 790833 h 4604952"/>
              <a:gd name="connsiteX236" fmla="*/ 1029730 w 6351373"/>
              <a:gd name="connsiteY236" fmla="*/ 799070 h 4604952"/>
              <a:gd name="connsiteX237" fmla="*/ 1087395 w 6351373"/>
              <a:gd name="connsiteY237" fmla="*/ 815546 h 4604952"/>
              <a:gd name="connsiteX238" fmla="*/ 1128584 w 6351373"/>
              <a:gd name="connsiteY238" fmla="*/ 823784 h 4604952"/>
              <a:gd name="connsiteX239" fmla="*/ 1194486 w 6351373"/>
              <a:gd name="connsiteY239" fmla="*/ 840260 h 4604952"/>
              <a:gd name="connsiteX240" fmla="*/ 1235676 w 6351373"/>
              <a:gd name="connsiteY240" fmla="*/ 848498 h 4604952"/>
              <a:gd name="connsiteX241" fmla="*/ 1260389 w 6351373"/>
              <a:gd name="connsiteY241" fmla="*/ 856735 h 4604952"/>
              <a:gd name="connsiteX242" fmla="*/ 1326292 w 6351373"/>
              <a:gd name="connsiteY242" fmla="*/ 873211 h 4604952"/>
              <a:gd name="connsiteX243" fmla="*/ 1400432 w 6351373"/>
              <a:gd name="connsiteY243" fmla="*/ 897925 h 4604952"/>
              <a:gd name="connsiteX244" fmla="*/ 1425146 w 6351373"/>
              <a:gd name="connsiteY244" fmla="*/ 906162 h 4604952"/>
              <a:gd name="connsiteX245" fmla="*/ 1458097 w 6351373"/>
              <a:gd name="connsiteY245" fmla="*/ 914400 h 4604952"/>
              <a:gd name="connsiteX246" fmla="*/ 1532238 w 6351373"/>
              <a:gd name="connsiteY246" fmla="*/ 930876 h 4604952"/>
              <a:gd name="connsiteX247" fmla="*/ 1581665 w 6351373"/>
              <a:gd name="connsiteY247" fmla="*/ 947352 h 4604952"/>
              <a:gd name="connsiteX248" fmla="*/ 1614616 w 6351373"/>
              <a:gd name="connsiteY248" fmla="*/ 955589 h 4604952"/>
              <a:gd name="connsiteX249" fmla="*/ 1664043 w 6351373"/>
              <a:gd name="connsiteY249" fmla="*/ 972065 h 4604952"/>
              <a:gd name="connsiteX250" fmla="*/ 1688757 w 6351373"/>
              <a:gd name="connsiteY250" fmla="*/ 980303 h 4604952"/>
              <a:gd name="connsiteX251" fmla="*/ 1738184 w 6351373"/>
              <a:gd name="connsiteY251" fmla="*/ 988541 h 4604952"/>
              <a:gd name="connsiteX252" fmla="*/ 1779373 w 6351373"/>
              <a:gd name="connsiteY252" fmla="*/ 1013254 h 4604952"/>
              <a:gd name="connsiteX253" fmla="*/ 1837038 w 6351373"/>
              <a:gd name="connsiteY253" fmla="*/ 1029730 h 4604952"/>
              <a:gd name="connsiteX254" fmla="*/ 1886465 w 6351373"/>
              <a:gd name="connsiteY254" fmla="*/ 1046206 h 4604952"/>
              <a:gd name="connsiteX255" fmla="*/ 1919416 w 6351373"/>
              <a:gd name="connsiteY255" fmla="*/ 1054443 h 4604952"/>
              <a:gd name="connsiteX256" fmla="*/ 1968843 w 6351373"/>
              <a:gd name="connsiteY256" fmla="*/ 1070919 h 4604952"/>
              <a:gd name="connsiteX257" fmla="*/ 2001795 w 6351373"/>
              <a:gd name="connsiteY257" fmla="*/ 1087395 h 4604952"/>
              <a:gd name="connsiteX258" fmla="*/ 2034746 w 6351373"/>
              <a:gd name="connsiteY258" fmla="*/ 1095633 h 4604952"/>
              <a:gd name="connsiteX259" fmla="*/ 2059459 w 6351373"/>
              <a:gd name="connsiteY259" fmla="*/ 1103870 h 4604952"/>
              <a:gd name="connsiteX260" fmla="*/ 2117124 w 6351373"/>
              <a:gd name="connsiteY260" fmla="*/ 1136822 h 4604952"/>
              <a:gd name="connsiteX261" fmla="*/ 2183027 w 6351373"/>
              <a:gd name="connsiteY261" fmla="*/ 1161535 h 4604952"/>
              <a:gd name="connsiteX262" fmla="*/ 2298357 w 6351373"/>
              <a:gd name="connsiteY262" fmla="*/ 1227438 h 4604952"/>
              <a:gd name="connsiteX263" fmla="*/ 2356022 w 6351373"/>
              <a:gd name="connsiteY263" fmla="*/ 1252152 h 4604952"/>
              <a:gd name="connsiteX264" fmla="*/ 2405449 w 6351373"/>
              <a:gd name="connsiteY264" fmla="*/ 1268627 h 4604952"/>
              <a:gd name="connsiteX265" fmla="*/ 2471351 w 6351373"/>
              <a:gd name="connsiteY265" fmla="*/ 1309816 h 4604952"/>
              <a:gd name="connsiteX266" fmla="*/ 2520778 w 6351373"/>
              <a:gd name="connsiteY266" fmla="*/ 1326292 h 4604952"/>
              <a:gd name="connsiteX267" fmla="*/ 2586681 w 6351373"/>
              <a:gd name="connsiteY267" fmla="*/ 1367481 h 4604952"/>
              <a:gd name="connsiteX268" fmla="*/ 2636108 w 6351373"/>
              <a:gd name="connsiteY268" fmla="*/ 1383957 h 4604952"/>
              <a:gd name="connsiteX269" fmla="*/ 2669059 w 6351373"/>
              <a:gd name="connsiteY269" fmla="*/ 1408670 h 4604952"/>
              <a:gd name="connsiteX270" fmla="*/ 2718486 w 6351373"/>
              <a:gd name="connsiteY270" fmla="*/ 1425146 h 4604952"/>
              <a:gd name="connsiteX271" fmla="*/ 2776151 w 6351373"/>
              <a:gd name="connsiteY271" fmla="*/ 1458098 h 4604952"/>
              <a:gd name="connsiteX272" fmla="*/ 2809103 w 6351373"/>
              <a:gd name="connsiteY272" fmla="*/ 1466335 h 4604952"/>
              <a:gd name="connsiteX273" fmla="*/ 2858530 w 6351373"/>
              <a:gd name="connsiteY273" fmla="*/ 1499287 h 4604952"/>
              <a:gd name="connsiteX274" fmla="*/ 2907957 w 6351373"/>
              <a:gd name="connsiteY274" fmla="*/ 1515762 h 4604952"/>
              <a:gd name="connsiteX275" fmla="*/ 2940908 w 6351373"/>
              <a:gd name="connsiteY275" fmla="*/ 1532238 h 4604952"/>
              <a:gd name="connsiteX276" fmla="*/ 3023286 w 6351373"/>
              <a:gd name="connsiteY276" fmla="*/ 1556952 h 4604952"/>
              <a:gd name="connsiteX277" fmla="*/ 3072713 w 6351373"/>
              <a:gd name="connsiteY277" fmla="*/ 1581665 h 4604952"/>
              <a:gd name="connsiteX278" fmla="*/ 3097427 w 6351373"/>
              <a:gd name="connsiteY278" fmla="*/ 1598141 h 4604952"/>
              <a:gd name="connsiteX279" fmla="*/ 3163330 w 6351373"/>
              <a:gd name="connsiteY279" fmla="*/ 1614616 h 4604952"/>
              <a:gd name="connsiteX280" fmla="*/ 3212757 w 6351373"/>
              <a:gd name="connsiteY280" fmla="*/ 1631092 h 4604952"/>
              <a:gd name="connsiteX281" fmla="*/ 3278659 w 6351373"/>
              <a:gd name="connsiteY281" fmla="*/ 1647568 h 4604952"/>
              <a:gd name="connsiteX282" fmla="*/ 3303373 w 6351373"/>
              <a:gd name="connsiteY282" fmla="*/ 1664043 h 4604952"/>
              <a:gd name="connsiteX283" fmla="*/ 3336324 w 6351373"/>
              <a:gd name="connsiteY283" fmla="*/ 1672281 h 4604952"/>
              <a:gd name="connsiteX284" fmla="*/ 3361038 w 6351373"/>
              <a:gd name="connsiteY284" fmla="*/ 1680519 h 4604952"/>
              <a:gd name="connsiteX285" fmla="*/ 3418703 w 6351373"/>
              <a:gd name="connsiteY285" fmla="*/ 1713470 h 4604952"/>
              <a:gd name="connsiteX286" fmla="*/ 3443416 w 6351373"/>
              <a:gd name="connsiteY286" fmla="*/ 1721708 h 4604952"/>
              <a:gd name="connsiteX287" fmla="*/ 3501081 w 6351373"/>
              <a:gd name="connsiteY287" fmla="*/ 1771135 h 4604952"/>
              <a:gd name="connsiteX288" fmla="*/ 3542270 w 6351373"/>
              <a:gd name="connsiteY288" fmla="*/ 1828800 h 4604952"/>
              <a:gd name="connsiteX289" fmla="*/ 3550508 w 6351373"/>
              <a:gd name="connsiteY289" fmla="*/ 1853514 h 4604952"/>
              <a:gd name="connsiteX290" fmla="*/ 3566984 w 6351373"/>
              <a:gd name="connsiteY290" fmla="*/ 1886465 h 4604952"/>
              <a:gd name="connsiteX291" fmla="*/ 3591697 w 6351373"/>
              <a:gd name="connsiteY291" fmla="*/ 1952368 h 4604952"/>
              <a:gd name="connsiteX292" fmla="*/ 3583459 w 6351373"/>
              <a:gd name="connsiteY292" fmla="*/ 2257168 h 4604952"/>
              <a:gd name="connsiteX293" fmla="*/ 3566984 w 6351373"/>
              <a:gd name="connsiteY293" fmla="*/ 2314833 h 4604952"/>
              <a:gd name="connsiteX294" fmla="*/ 3534032 w 6351373"/>
              <a:gd name="connsiteY294" fmla="*/ 2364260 h 4604952"/>
              <a:gd name="connsiteX295" fmla="*/ 3501081 w 6351373"/>
              <a:gd name="connsiteY295" fmla="*/ 2413687 h 4604952"/>
              <a:gd name="connsiteX296" fmla="*/ 3451654 w 6351373"/>
              <a:gd name="connsiteY296" fmla="*/ 2479589 h 4604952"/>
              <a:gd name="connsiteX297" fmla="*/ 3402227 w 6351373"/>
              <a:gd name="connsiteY297" fmla="*/ 2520779 h 4604952"/>
              <a:gd name="connsiteX298" fmla="*/ 3361038 w 6351373"/>
              <a:gd name="connsiteY298" fmla="*/ 2586681 h 4604952"/>
              <a:gd name="connsiteX299" fmla="*/ 3336324 w 6351373"/>
              <a:gd name="connsiteY299" fmla="*/ 2611395 h 4604952"/>
              <a:gd name="connsiteX300" fmla="*/ 3303373 w 6351373"/>
              <a:gd name="connsiteY300" fmla="*/ 2660822 h 4604952"/>
              <a:gd name="connsiteX301" fmla="*/ 3286897 w 6351373"/>
              <a:gd name="connsiteY301" fmla="*/ 2685535 h 4604952"/>
              <a:gd name="connsiteX302" fmla="*/ 3253946 w 6351373"/>
              <a:gd name="connsiteY302" fmla="*/ 2734962 h 4604952"/>
              <a:gd name="connsiteX303" fmla="*/ 3237470 w 6351373"/>
              <a:gd name="connsiteY303" fmla="*/ 2759676 h 4604952"/>
              <a:gd name="connsiteX304" fmla="*/ 3212757 w 6351373"/>
              <a:gd name="connsiteY304" fmla="*/ 2776152 h 4604952"/>
              <a:gd name="connsiteX305" fmla="*/ 3171568 w 6351373"/>
              <a:gd name="connsiteY305" fmla="*/ 2825579 h 4604952"/>
              <a:gd name="connsiteX306" fmla="*/ 3146854 w 6351373"/>
              <a:gd name="connsiteY306" fmla="*/ 2858530 h 4604952"/>
              <a:gd name="connsiteX307" fmla="*/ 3130378 w 6351373"/>
              <a:gd name="connsiteY307" fmla="*/ 2883243 h 4604952"/>
              <a:gd name="connsiteX308" fmla="*/ 3105665 w 6351373"/>
              <a:gd name="connsiteY308" fmla="*/ 2907957 h 4604952"/>
              <a:gd name="connsiteX309" fmla="*/ 3072713 w 6351373"/>
              <a:gd name="connsiteY309" fmla="*/ 2957384 h 4604952"/>
              <a:gd name="connsiteX310" fmla="*/ 3056238 w 6351373"/>
              <a:gd name="connsiteY310" fmla="*/ 2982098 h 4604952"/>
              <a:gd name="connsiteX311" fmla="*/ 3031524 w 6351373"/>
              <a:gd name="connsiteY311" fmla="*/ 3006811 h 4604952"/>
              <a:gd name="connsiteX312" fmla="*/ 2982097 w 6351373"/>
              <a:gd name="connsiteY312" fmla="*/ 3031525 h 4604952"/>
              <a:gd name="connsiteX313" fmla="*/ 2932670 w 6351373"/>
              <a:gd name="connsiteY313" fmla="*/ 3064476 h 4604952"/>
              <a:gd name="connsiteX314" fmla="*/ 2907957 w 6351373"/>
              <a:gd name="connsiteY314" fmla="*/ 3080952 h 4604952"/>
              <a:gd name="connsiteX315" fmla="*/ 2883243 w 6351373"/>
              <a:gd name="connsiteY315" fmla="*/ 3105665 h 4604952"/>
              <a:gd name="connsiteX316" fmla="*/ 2858530 w 6351373"/>
              <a:gd name="connsiteY316" fmla="*/ 3113903 h 4604952"/>
              <a:gd name="connsiteX317" fmla="*/ 2833816 w 6351373"/>
              <a:gd name="connsiteY317" fmla="*/ 3138616 h 4604952"/>
              <a:gd name="connsiteX318" fmla="*/ 2776151 w 6351373"/>
              <a:gd name="connsiteY318" fmla="*/ 3179806 h 4604952"/>
              <a:gd name="connsiteX319" fmla="*/ 2726724 w 6351373"/>
              <a:gd name="connsiteY319" fmla="*/ 3229233 h 4604952"/>
              <a:gd name="connsiteX320" fmla="*/ 2702011 w 6351373"/>
              <a:gd name="connsiteY320" fmla="*/ 3278660 h 4604952"/>
              <a:gd name="connsiteX321" fmla="*/ 2685535 w 6351373"/>
              <a:gd name="connsiteY321" fmla="*/ 3344562 h 4604952"/>
              <a:gd name="connsiteX322" fmla="*/ 2677297 w 6351373"/>
              <a:gd name="connsiteY322" fmla="*/ 3369276 h 4604952"/>
              <a:gd name="connsiteX323" fmla="*/ 2685535 w 6351373"/>
              <a:gd name="connsiteY323" fmla="*/ 3558746 h 4604952"/>
              <a:gd name="connsiteX324" fmla="*/ 2693773 w 6351373"/>
              <a:gd name="connsiteY324" fmla="*/ 3591698 h 4604952"/>
              <a:gd name="connsiteX325" fmla="*/ 2726724 w 6351373"/>
              <a:gd name="connsiteY325" fmla="*/ 3624649 h 4604952"/>
              <a:gd name="connsiteX326" fmla="*/ 2784389 w 6351373"/>
              <a:gd name="connsiteY326" fmla="*/ 3690552 h 4604952"/>
              <a:gd name="connsiteX327" fmla="*/ 2809103 w 6351373"/>
              <a:gd name="connsiteY327" fmla="*/ 3715265 h 4604952"/>
              <a:gd name="connsiteX328" fmla="*/ 2833816 w 6351373"/>
              <a:gd name="connsiteY328" fmla="*/ 3715265 h 4604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Lst>
            <a:rect l="l" t="t" r="r" b="b"/>
            <a:pathLst>
              <a:path w="6351373" h="4604952">
                <a:moveTo>
                  <a:pt x="2792627" y="3608173"/>
                </a:moveTo>
                <a:lnTo>
                  <a:pt x="2792627" y="3608173"/>
                </a:lnTo>
                <a:cubicBezTo>
                  <a:pt x="2795373" y="3652108"/>
                  <a:pt x="2795405" y="3696298"/>
                  <a:pt x="2800865" y="3739979"/>
                </a:cubicBezTo>
                <a:cubicBezTo>
                  <a:pt x="2803674" y="3762448"/>
                  <a:pt x="2810179" y="3784400"/>
                  <a:pt x="2817340" y="3805881"/>
                </a:cubicBezTo>
                <a:cubicBezTo>
                  <a:pt x="2829314" y="3841802"/>
                  <a:pt x="2828534" y="3853913"/>
                  <a:pt x="2850292" y="3880022"/>
                </a:cubicBezTo>
                <a:cubicBezTo>
                  <a:pt x="2857750" y="3888972"/>
                  <a:pt x="2865312" y="3898273"/>
                  <a:pt x="2875005" y="3904735"/>
                </a:cubicBezTo>
                <a:cubicBezTo>
                  <a:pt x="2882230" y="3909552"/>
                  <a:pt x="2891481" y="3910227"/>
                  <a:pt x="2899719" y="3912973"/>
                </a:cubicBezTo>
                <a:cubicBezTo>
                  <a:pt x="2907957" y="3918465"/>
                  <a:pt x="2915040" y="3926318"/>
                  <a:pt x="2924432" y="3929449"/>
                </a:cubicBezTo>
                <a:cubicBezTo>
                  <a:pt x="2988037" y="3950651"/>
                  <a:pt x="3158115" y="3930010"/>
                  <a:pt x="3171568" y="3929449"/>
                </a:cubicBezTo>
                <a:cubicBezTo>
                  <a:pt x="3197685" y="3912037"/>
                  <a:pt x="3231601" y="3891759"/>
                  <a:pt x="3245708" y="3863546"/>
                </a:cubicBezTo>
                <a:cubicBezTo>
                  <a:pt x="3251200" y="3852562"/>
                  <a:pt x="3257347" y="3841882"/>
                  <a:pt x="3262184" y="3830595"/>
                </a:cubicBezTo>
                <a:cubicBezTo>
                  <a:pt x="3265605" y="3822614"/>
                  <a:pt x="3265605" y="3813106"/>
                  <a:pt x="3270422" y="3805881"/>
                </a:cubicBezTo>
                <a:cubicBezTo>
                  <a:pt x="3276884" y="3796188"/>
                  <a:pt x="3287677" y="3790118"/>
                  <a:pt x="3295135" y="3781168"/>
                </a:cubicBezTo>
                <a:cubicBezTo>
                  <a:pt x="3308794" y="3764778"/>
                  <a:pt x="3320138" y="3736991"/>
                  <a:pt x="3336324" y="3723503"/>
                </a:cubicBezTo>
                <a:cubicBezTo>
                  <a:pt x="3342995" y="3717944"/>
                  <a:pt x="3352800" y="3718011"/>
                  <a:pt x="3361038" y="3715265"/>
                </a:cubicBezTo>
                <a:cubicBezTo>
                  <a:pt x="3369276" y="3709773"/>
                  <a:pt x="3375858" y="3699170"/>
                  <a:pt x="3385751" y="3698789"/>
                </a:cubicBezTo>
                <a:cubicBezTo>
                  <a:pt x="3529500" y="3693260"/>
                  <a:pt x="3524107" y="3694248"/>
                  <a:pt x="3608173" y="3715265"/>
                </a:cubicBezTo>
                <a:cubicBezTo>
                  <a:pt x="3616411" y="3720757"/>
                  <a:pt x="3623839" y="3727720"/>
                  <a:pt x="3632886" y="3731741"/>
                </a:cubicBezTo>
                <a:cubicBezTo>
                  <a:pt x="3648756" y="3738794"/>
                  <a:pt x="3682313" y="3748216"/>
                  <a:pt x="3682313" y="3748216"/>
                </a:cubicBezTo>
                <a:cubicBezTo>
                  <a:pt x="3698789" y="3759200"/>
                  <a:pt x="3712955" y="3774906"/>
                  <a:pt x="3731740" y="3781168"/>
                </a:cubicBezTo>
                <a:cubicBezTo>
                  <a:pt x="3739978" y="3783914"/>
                  <a:pt x="3748687" y="3785523"/>
                  <a:pt x="3756454" y="3789406"/>
                </a:cubicBezTo>
                <a:cubicBezTo>
                  <a:pt x="3765309" y="3793834"/>
                  <a:pt x="3772572" y="3800969"/>
                  <a:pt x="3781168" y="3805881"/>
                </a:cubicBezTo>
                <a:cubicBezTo>
                  <a:pt x="3791830" y="3811974"/>
                  <a:pt x="3803457" y="3816264"/>
                  <a:pt x="3814119" y="3822357"/>
                </a:cubicBezTo>
                <a:cubicBezTo>
                  <a:pt x="3822715" y="3827269"/>
                  <a:pt x="3829732" y="3834933"/>
                  <a:pt x="3838832" y="3838833"/>
                </a:cubicBezTo>
                <a:cubicBezTo>
                  <a:pt x="3849239" y="3843293"/>
                  <a:pt x="3860800" y="3844324"/>
                  <a:pt x="3871784" y="3847070"/>
                </a:cubicBezTo>
                <a:cubicBezTo>
                  <a:pt x="3897820" y="3862692"/>
                  <a:pt x="3918350" y="3876442"/>
                  <a:pt x="3945924" y="3888260"/>
                </a:cubicBezTo>
                <a:cubicBezTo>
                  <a:pt x="3953905" y="3891681"/>
                  <a:pt x="3962400" y="3893752"/>
                  <a:pt x="3970638" y="3896498"/>
                </a:cubicBezTo>
                <a:cubicBezTo>
                  <a:pt x="3981622" y="3904736"/>
                  <a:pt x="3991668" y="3914399"/>
                  <a:pt x="4003589" y="3921211"/>
                </a:cubicBezTo>
                <a:cubicBezTo>
                  <a:pt x="4051927" y="3948832"/>
                  <a:pt x="4010044" y="3894711"/>
                  <a:pt x="4077730" y="3962400"/>
                </a:cubicBezTo>
                <a:cubicBezTo>
                  <a:pt x="4116445" y="4001116"/>
                  <a:pt x="4092749" y="3980651"/>
                  <a:pt x="4151870" y="4020065"/>
                </a:cubicBezTo>
                <a:lnTo>
                  <a:pt x="4176584" y="4036541"/>
                </a:lnTo>
                <a:cubicBezTo>
                  <a:pt x="4184822" y="4042033"/>
                  <a:pt x="4194296" y="4046015"/>
                  <a:pt x="4201297" y="4053016"/>
                </a:cubicBezTo>
                <a:cubicBezTo>
                  <a:pt x="4232151" y="4083870"/>
                  <a:pt x="4214959" y="4074046"/>
                  <a:pt x="4250724" y="4085968"/>
                </a:cubicBezTo>
                <a:cubicBezTo>
                  <a:pt x="4336426" y="4171667"/>
                  <a:pt x="4219865" y="4058340"/>
                  <a:pt x="4300151" y="4127157"/>
                </a:cubicBezTo>
                <a:cubicBezTo>
                  <a:pt x="4311945" y="4137266"/>
                  <a:pt x="4320676" y="4150788"/>
                  <a:pt x="4333103" y="4160108"/>
                </a:cubicBezTo>
                <a:cubicBezTo>
                  <a:pt x="4342927" y="4167476"/>
                  <a:pt x="4356061" y="4169446"/>
                  <a:pt x="4366054" y="4176584"/>
                </a:cubicBezTo>
                <a:cubicBezTo>
                  <a:pt x="4375534" y="4183356"/>
                  <a:pt x="4380939" y="4195043"/>
                  <a:pt x="4390768" y="4201298"/>
                </a:cubicBezTo>
                <a:cubicBezTo>
                  <a:pt x="4411488" y="4214484"/>
                  <a:pt x="4436235" y="4220625"/>
                  <a:pt x="4456670" y="4234249"/>
                </a:cubicBezTo>
                <a:cubicBezTo>
                  <a:pt x="4464908" y="4239741"/>
                  <a:pt x="4472284" y="4246825"/>
                  <a:pt x="4481384" y="4250725"/>
                </a:cubicBezTo>
                <a:cubicBezTo>
                  <a:pt x="4491790" y="4255185"/>
                  <a:pt x="4503351" y="4256216"/>
                  <a:pt x="4514335" y="4258962"/>
                </a:cubicBezTo>
                <a:cubicBezTo>
                  <a:pt x="4573182" y="4298194"/>
                  <a:pt x="4544552" y="4287111"/>
                  <a:pt x="4596713" y="4300152"/>
                </a:cubicBezTo>
                <a:cubicBezTo>
                  <a:pt x="4604951" y="4305644"/>
                  <a:pt x="4612572" y="4312199"/>
                  <a:pt x="4621427" y="4316627"/>
                </a:cubicBezTo>
                <a:cubicBezTo>
                  <a:pt x="4684466" y="4348146"/>
                  <a:pt x="4603103" y="4274202"/>
                  <a:pt x="4728519" y="4357816"/>
                </a:cubicBezTo>
                <a:cubicBezTo>
                  <a:pt x="4736757" y="4363308"/>
                  <a:pt x="4744185" y="4370271"/>
                  <a:pt x="4753232" y="4374292"/>
                </a:cubicBezTo>
                <a:cubicBezTo>
                  <a:pt x="4769102" y="4381346"/>
                  <a:pt x="4788209" y="4381135"/>
                  <a:pt x="4802659" y="4390768"/>
                </a:cubicBezTo>
                <a:cubicBezTo>
                  <a:pt x="4810897" y="4396260"/>
                  <a:pt x="4818273" y="4403343"/>
                  <a:pt x="4827373" y="4407243"/>
                </a:cubicBezTo>
                <a:cubicBezTo>
                  <a:pt x="4837554" y="4411606"/>
                  <a:pt x="4894181" y="4422253"/>
                  <a:pt x="4901513" y="4423719"/>
                </a:cubicBezTo>
                <a:cubicBezTo>
                  <a:pt x="4918046" y="4434741"/>
                  <a:pt x="4952511" y="4458284"/>
                  <a:pt x="4967416" y="4464908"/>
                </a:cubicBezTo>
                <a:cubicBezTo>
                  <a:pt x="4977762" y="4469506"/>
                  <a:pt x="4989482" y="4470036"/>
                  <a:pt x="5000368" y="4473146"/>
                </a:cubicBezTo>
                <a:cubicBezTo>
                  <a:pt x="5059477" y="4490034"/>
                  <a:pt x="4982523" y="4472872"/>
                  <a:pt x="5066270" y="4489622"/>
                </a:cubicBezTo>
                <a:cubicBezTo>
                  <a:pt x="5077254" y="4495114"/>
                  <a:pt x="5087723" y="4501786"/>
                  <a:pt x="5099222" y="4506098"/>
                </a:cubicBezTo>
                <a:cubicBezTo>
                  <a:pt x="5109823" y="4510073"/>
                  <a:pt x="5121287" y="4511225"/>
                  <a:pt x="5132173" y="4514335"/>
                </a:cubicBezTo>
                <a:cubicBezTo>
                  <a:pt x="5140522" y="4516720"/>
                  <a:pt x="5148537" y="4520187"/>
                  <a:pt x="5156886" y="4522573"/>
                </a:cubicBezTo>
                <a:cubicBezTo>
                  <a:pt x="5167772" y="4525683"/>
                  <a:pt x="5179017" y="4527481"/>
                  <a:pt x="5189838" y="4530811"/>
                </a:cubicBezTo>
                <a:cubicBezTo>
                  <a:pt x="5214736" y="4538472"/>
                  <a:pt x="5238282" y="4551243"/>
                  <a:pt x="5263978" y="4555525"/>
                </a:cubicBezTo>
                <a:cubicBezTo>
                  <a:pt x="5351422" y="4570098"/>
                  <a:pt x="5296745" y="4562572"/>
                  <a:pt x="5428735" y="4572000"/>
                </a:cubicBezTo>
                <a:cubicBezTo>
                  <a:pt x="5453411" y="4581871"/>
                  <a:pt x="5476270" y="4593166"/>
                  <a:pt x="5502876" y="4596714"/>
                </a:cubicBezTo>
                <a:cubicBezTo>
                  <a:pt x="5532940" y="4600723"/>
                  <a:pt x="5563287" y="4602206"/>
                  <a:pt x="5593492" y="4604952"/>
                </a:cubicBezTo>
                <a:lnTo>
                  <a:pt x="5906530" y="4596714"/>
                </a:lnTo>
                <a:cubicBezTo>
                  <a:pt x="5928647" y="4595752"/>
                  <a:pt x="5950340" y="4589901"/>
                  <a:pt x="5972432" y="4588476"/>
                </a:cubicBezTo>
                <a:cubicBezTo>
                  <a:pt x="6035518" y="4584406"/>
                  <a:pt x="6098746" y="4582984"/>
                  <a:pt x="6161903" y="4580238"/>
                </a:cubicBezTo>
                <a:cubicBezTo>
                  <a:pt x="6172887" y="4577492"/>
                  <a:pt x="6184253" y="4575975"/>
                  <a:pt x="6194854" y="4572000"/>
                </a:cubicBezTo>
                <a:cubicBezTo>
                  <a:pt x="6206352" y="4567688"/>
                  <a:pt x="6216518" y="4560362"/>
                  <a:pt x="6227805" y="4555525"/>
                </a:cubicBezTo>
                <a:cubicBezTo>
                  <a:pt x="6235787" y="4552104"/>
                  <a:pt x="6244281" y="4550033"/>
                  <a:pt x="6252519" y="4547287"/>
                </a:cubicBezTo>
                <a:cubicBezTo>
                  <a:pt x="6260757" y="4541795"/>
                  <a:pt x="6269832" y="4537389"/>
                  <a:pt x="6277232" y="4530811"/>
                </a:cubicBezTo>
                <a:cubicBezTo>
                  <a:pt x="6294647" y="4515331"/>
                  <a:pt x="6326659" y="4481384"/>
                  <a:pt x="6326659" y="4481384"/>
                </a:cubicBezTo>
                <a:lnTo>
                  <a:pt x="6343135" y="4431957"/>
                </a:lnTo>
                <a:lnTo>
                  <a:pt x="6351373" y="4407243"/>
                </a:lnTo>
                <a:cubicBezTo>
                  <a:pt x="6348627" y="4363308"/>
                  <a:pt x="6347309" y="4319260"/>
                  <a:pt x="6343135" y="4275438"/>
                </a:cubicBezTo>
                <a:cubicBezTo>
                  <a:pt x="6340633" y="4249165"/>
                  <a:pt x="6334016" y="4223129"/>
                  <a:pt x="6318422" y="4201298"/>
                </a:cubicBezTo>
                <a:cubicBezTo>
                  <a:pt x="6302499" y="4179006"/>
                  <a:pt x="6285709" y="4170089"/>
                  <a:pt x="6260757" y="4160108"/>
                </a:cubicBezTo>
                <a:cubicBezTo>
                  <a:pt x="6244632" y="4153658"/>
                  <a:pt x="6227806" y="4149125"/>
                  <a:pt x="6211330" y="4143633"/>
                </a:cubicBezTo>
                <a:lnTo>
                  <a:pt x="6186616" y="4135395"/>
                </a:lnTo>
                <a:cubicBezTo>
                  <a:pt x="6178378" y="4132649"/>
                  <a:pt x="6170327" y="4129263"/>
                  <a:pt x="6161903" y="4127157"/>
                </a:cubicBezTo>
                <a:cubicBezTo>
                  <a:pt x="6139935" y="4121665"/>
                  <a:pt x="6117024" y="4119090"/>
                  <a:pt x="6096000" y="4110681"/>
                </a:cubicBezTo>
                <a:cubicBezTo>
                  <a:pt x="6064419" y="4098049"/>
                  <a:pt x="6038617" y="4086794"/>
                  <a:pt x="6005384" y="4077730"/>
                </a:cubicBezTo>
                <a:cubicBezTo>
                  <a:pt x="5991876" y="4074046"/>
                  <a:pt x="5977863" y="4072529"/>
                  <a:pt x="5964195" y="4069492"/>
                </a:cubicBezTo>
                <a:cubicBezTo>
                  <a:pt x="5953143" y="4067036"/>
                  <a:pt x="5942129" y="4064364"/>
                  <a:pt x="5931243" y="4061254"/>
                </a:cubicBezTo>
                <a:cubicBezTo>
                  <a:pt x="5922894" y="4058868"/>
                  <a:pt x="5915126" y="4054244"/>
                  <a:pt x="5906530" y="4053016"/>
                </a:cubicBezTo>
                <a:cubicBezTo>
                  <a:pt x="5876505" y="4048727"/>
                  <a:pt x="5846119" y="4047525"/>
                  <a:pt x="5815913" y="4044779"/>
                </a:cubicBezTo>
                <a:cubicBezTo>
                  <a:pt x="5804929" y="4042033"/>
                  <a:pt x="5794014" y="4038997"/>
                  <a:pt x="5782962" y="4036541"/>
                </a:cubicBezTo>
                <a:cubicBezTo>
                  <a:pt x="5769294" y="4033504"/>
                  <a:pt x="5755357" y="4031699"/>
                  <a:pt x="5741773" y="4028303"/>
                </a:cubicBezTo>
                <a:cubicBezTo>
                  <a:pt x="5733349" y="4026197"/>
                  <a:pt x="5725574" y="4021768"/>
                  <a:pt x="5717059" y="4020065"/>
                </a:cubicBezTo>
                <a:cubicBezTo>
                  <a:pt x="5687671" y="4014187"/>
                  <a:pt x="5610956" y="4006445"/>
                  <a:pt x="5585254" y="4003589"/>
                </a:cubicBezTo>
                <a:lnTo>
                  <a:pt x="5461686" y="3962400"/>
                </a:lnTo>
                <a:lnTo>
                  <a:pt x="5436973" y="3954162"/>
                </a:lnTo>
                <a:lnTo>
                  <a:pt x="5412259" y="3945925"/>
                </a:lnTo>
                <a:cubicBezTo>
                  <a:pt x="5404021" y="3940433"/>
                  <a:pt x="5396401" y="3933877"/>
                  <a:pt x="5387546" y="3929449"/>
                </a:cubicBezTo>
                <a:cubicBezTo>
                  <a:pt x="5322083" y="3896717"/>
                  <a:pt x="5350799" y="3929664"/>
                  <a:pt x="5263978" y="3871784"/>
                </a:cubicBezTo>
                <a:lnTo>
                  <a:pt x="5214551" y="3838833"/>
                </a:lnTo>
                <a:cubicBezTo>
                  <a:pt x="5206313" y="3833341"/>
                  <a:pt x="5198693" y="3826785"/>
                  <a:pt x="5189838" y="3822357"/>
                </a:cubicBezTo>
                <a:cubicBezTo>
                  <a:pt x="5167870" y="3811373"/>
                  <a:pt x="5144370" y="3803030"/>
                  <a:pt x="5123935" y="3789406"/>
                </a:cubicBezTo>
                <a:cubicBezTo>
                  <a:pt x="5115697" y="3783914"/>
                  <a:pt x="5108077" y="3777358"/>
                  <a:pt x="5099222" y="3772930"/>
                </a:cubicBezTo>
                <a:cubicBezTo>
                  <a:pt x="5012076" y="3729356"/>
                  <a:pt x="5100694" y="3785751"/>
                  <a:pt x="5025081" y="3731741"/>
                </a:cubicBezTo>
                <a:cubicBezTo>
                  <a:pt x="5017025" y="3725986"/>
                  <a:pt x="5009223" y="3719693"/>
                  <a:pt x="5000368" y="3715265"/>
                </a:cubicBezTo>
                <a:cubicBezTo>
                  <a:pt x="4965287" y="3697724"/>
                  <a:pt x="4983990" y="3718880"/>
                  <a:pt x="4950940" y="3690552"/>
                </a:cubicBezTo>
                <a:cubicBezTo>
                  <a:pt x="4939146" y="3680443"/>
                  <a:pt x="4931883" y="3664547"/>
                  <a:pt x="4917989" y="3657600"/>
                </a:cubicBezTo>
                <a:cubicBezTo>
                  <a:pt x="4897736" y="3647473"/>
                  <a:pt x="4852086" y="3641125"/>
                  <a:pt x="4852086" y="3641125"/>
                </a:cubicBezTo>
                <a:cubicBezTo>
                  <a:pt x="4843848" y="3635633"/>
                  <a:pt x="4836473" y="3628549"/>
                  <a:pt x="4827373" y="3624649"/>
                </a:cubicBezTo>
                <a:cubicBezTo>
                  <a:pt x="4816967" y="3620189"/>
                  <a:pt x="4805163" y="3619991"/>
                  <a:pt x="4794422" y="3616411"/>
                </a:cubicBezTo>
                <a:cubicBezTo>
                  <a:pt x="4780393" y="3611735"/>
                  <a:pt x="4767078" y="3605127"/>
                  <a:pt x="4753232" y="3599935"/>
                </a:cubicBezTo>
                <a:cubicBezTo>
                  <a:pt x="4745102" y="3596886"/>
                  <a:pt x="4736424" y="3595291"/>
                  <a:pt x="4728519" y="3591698"/>
                </a:cubicBezTo>
                <a:cubicBezTo>
                  <a:pt x="4706160" y="3581535"/>
                  <a:pt x="4685916" y="3566513"/>
                  <a:pt x="4662616" y="3558746"/>
                </a:cubicBezTo>
                <a:cubicBezTo>
                  <a:pt x="4654378" y="3556000"/>
                  <a:pt x="4645670" y="3554391"/>
                  <a:pt x="4637903" y="3550508"/>
                </a:cubicBezTo>
                <a:cubicBezTo>
                  <a:pt x="4629048" y="3546080"/>
                  <a:pt x="4622044" y="3538461"/>
                  <a:pt x="4613189" y="3534033"/>
                </a:cubicBezTo>
                <a:cubicBezTo>
                  <a:pt x="4544984" y="3499931"/>
                  <a:pt x="4634581" y="3556532"/>
                  <a:pt x="4563762" y="3509319"/>
                </a:cubicBezTo>
                <a:cubicBezTo>
                  <a:pt x="4561016" y="3501081"/>
                  <a:pt x="4559741" y="3492197"/>
                  <a:pt x="4555524" y="3484606"/>
                </a:cubicBezTo>
                <a:cubicBezTo>
                  <a:pt x="4545908" y="3467297"/>
                  <a:pt x="4522573" y="3435179"/>
                  <a:pt x="4522573" y="3435179"/>
                </a:cubicBezTo>
                <a:cubicBezTo>
                  <a:pt x="4517081" y="3418703"/>
                  <a:pt x="4515730" y="3400202"/>
                  <a:pt x="4506097" y="3385752"/>
                </a:cubicBezTo>
                <a:cubicBezTo>
                  <a:pt x="4489553" y="3360935"/>
                  <a:pt x="4485686" y="3357348"/>
                  <a:pt x="4473146" y="3328087"/>
                </a:cubicBezTo>
                <a:cubicBezTo>
                  <a:pt x="4469725" y="3320106"/>
                  <a:pt x="4468501" y="3311278"/>
                  <a:pt x="4464908" y="3303373"/>
                </a:cubicBezTo>
                <a:cubicBezTo>
                  <a:pt x="4454745" y="3281014"/>
                  <a:pt x="4442941" y="3259438"/>
                  <a:pt x="4431957" y="3237470"/>
                </a:cubicBezTo>
                <a:cubicBezTo>
                  <a:pt x="4426465" y="3226486"/>
                  <a:pt x="4418459" y="3216433"/>
                  <a:pt x="4415481" y="3204519"/>
                </a:cubicBezTo>
                <a:cubicBezTo>
                  <a:pt x="4405137" y="3163144"/>
                  <a:pt x="4410823" y="3182309"/>
                  <a:pt x="4399005" y="3146854"/>
                </a:cubicBezTo>
                <a:cubicBezTo>
                  <a:pt x="4382360" y="3030330"/>
                  <a:pt x="4382088" y="3052857"/>
                  <a:pt x="4399005" y="2866768"/>
                </a:cubicBezTo>
                <a:cubicBezTo>
                  <a:pt x="4400577" y="2849472"/>
                  <a:pt x="4410710" y="2834040"/>
                  <a:pt x="4415481" y="2817341"/>
                </a:cubicBezTo>
                <a:cubicBezTo>
                  <a:pt x="4421702" y="2795568"/>
                  <a:pt x="4424797" y="2772920"/>
                  <a:pt x="4431957" y="2751438"/>
                </a:cubicBezTo>
                <a:cubicBezTo>
                  <a:pt x="4437449" y="2734962"/>
                  <a:pt x="4444220" y="2718859"/>
                  <a:pt x="4448432" y="2702011"/>
                </a:cubicBezTo>
                <a:cubicBezTo>
                  <a:pt x="4453924" y="2680043"/>
                  <a:pt x="4457747" y="2657590"/>
                  <a:pt x="4464908" y="2636108"/>
                </a:cubicBezTo>
                <a:lnTo>
                  <a:pt x="4497859" y="2537254"/>
                </a:lnTo>
                <a:cubicBezTo>
                  <a:pt x="4500605" y="2529016"/>
                  <a:pt x="4504394" y="2521056"/>
                  <a:pt x="4506097" y="2512541"/>
                </a:cubicBezTo>
                <a:cubicBezTo>
                  <a:pt x="4510800" y="2489027"/>
                  <a:pt x="4515593" y="2461666"/>
                  <a:pt x="4522573" y="2438400"/>
                </a:cubicBezTo>
                <a:cubicBezTo>
                  <a:pt x="4527563" y="2421766"/>
                  <a:pt x="4534837" y="2405821"/>
                  <a:pt x="4539049" y="2388973"/>
                </a:cubicBezTo>
                <a:cubicBezTo>
                  <a:pt x="4544541" y="2367005"/>
                  <a:pt x="4549566" y="2344916"/>
                  <a:pt x="4555524" y="2323070"/>
                </a:cubicBezTo>
                <a:cubicBezTo>
                  <a:pt x="4557809" y="2314693"/>
                  <a:pt x="4561656" y="2306781"/>
                  <a:pt x="4563762" y="2298357"/>
                </a:cubicBezTo>
                <a:cubicBezTo>
                  <a:pt x="4567158" y="2284773"/>
                  <a:pt x="4568963" y="2270836"/>
                  <a:pt x="4572000" y="2257168"/>
                </a:cubicBezTo>
                <a:cubicBezTo>
                  <a:pt x="4578068" y="2229862"/>
                  <a:pt x="4586447" y="2200453"/>
                  <a:pt x="4596713" y="2174789"/>
                </a:cubicBezTo>
                <a:cubicBezTo>
                  <a:pt x="4607631" y="2147494"/>
                  <a:pt x="4622615" y="2112373"/>
                  <a:pt x="4629665" y="2084173"/>
                </a:cubicBezTo>
                <a:lnTo>
                  <a:pt x="4646140" y="2018270"/>
                </a:lnTo>
                <a:cubicBezTo>
                  <a:pt x="4648886" y="2007286"/>
                  <a:pt x="4650798" y="1996060"/>
                  <a:pt x="4654378" y="1985319"/>
                </a:cubicBezTo>
                <a:cubicBezTo>
                  <a:pt x="4659870" y="1968843"/>
                  <a:pt x="4668145" y="1953046"/>
                  <a:pt x="4670854" y="1935892"/>
                </a:cubicBezTo>
                <a:cubicBezTo>
                  <a:pt x="4697752" y="1765543"/>
                  <a:pt x="4685210" y="1831167"/>
                  <a:pt x="4703805" y="1738184"/>
                </a:cubicBezTo>
                <a:cubicBezTo>
                  <a:pt x="4708692" y="1669763"/>
                  <a:pt x="4706064" y="1638531"/>
                  <a:pt x="4720281" y="1581665"/>
                </a:cubicBezTo>
                <a:cubicBezTo>
                  <a:pt x="4722387" y="1573241"/>
                  <a:pt x="4725773" y="1565190"/>
                  <a:pt x="4728519" y="1556952"/>
                </a:cubicBezTo>
                <a:cubicBezTo>
                  <a:pt x="4731265" y="1526746"/>
                  <a:pt x="4733408" y="1496480"/>
                  <a:pt x="4736757" y="1466335"/>
                </a:cubicBezTo>
                <a:cubicBezTo>
                  <a:pt x="4740289" y="1434550"/>
                  <a:pt x="4747884" y="1391336"/>
                  <a:pt x="4753232" y="1359243"/>
                </a:cubicBezTo>
                <a:cubicBezTo>
                  <a:pt x="4750486" y="1167027"/>
                  <a:pt x="4750260" y="974759"/>
                  <a:pt x="4744995" y="782595"/>
                </a:cubicBezTo>
                <a:cubicBezTo>
                  <a:pt x="4744757" y="773915"/>
                  <a:pt x="4739143" y="766230"/>
                  <a:pt x="4736757" y="757881"/>
                </a:cubicBezTo>
                <a:cubicBezTo>
                  <a:pt x="4734248" y="749099"/>
                  <a:pt x="4726090" y="710672"/>
                  <a:pt x="4720281" y="700216"/>
                </a:cubicBezTo>
                <a:cubicBezTo>
                  <a:pt x="4678638" y="625258"/>
                  <a:pt x="4702644" y="674108"/>
                  <a:pt x="4662616" y="626076"/>
                </a:cubicBezTo>
                <a:cubicBezTo>
                  <a:pt x="4656278" y="618470"/>
                  <a:pt x="4653746" y="607700"/>
                  <a:pt x="4646140" y="601362"/>
                </a:cubicBezTo>
                <a:cubicBezTo>
                  <a:pt x="4627680" y="585978"/>
                  <a:pt x="4602406" y="582191"/>
                  <a:pt x="4580238" y="576649"/>
                </a:cubicBezTo>
                <a:cubicBezTo>
                  <a:pt x="4548177" y="528558"/>
                  <a:pt x="4584007" y="570296"/>
                  <a:pt x="4530811" y="543698"/>
                </a:cubicBezTo>
                <a:cubicBezTo>
                  <a:pt x="4513100" y="534843"/>
                  <a:pt x="4500169" y="517008"/>
                  <a:pt x="4481384" y="510746"/>
                </a:cubicBezTo>
                <a:cubicBezTo>
                  <a:pt x="4473146" y="508000"/>
                  <a:pt x="4464652" y="505929"/>
                  <a:pt x="4456670" y="502508"/>
                </a:cubicBezTo>
                <a:cubicBezTo>
                  <a:pt x="4445383" y="497671"/>
                  <a:pt x="4435481" y="489562"/>
                  <a:pt x="4423719" y="486033"/>
                </a:cubicBezTo>
                <a:cubicBezTo>
                  <a:pt x="4407720" y="481234"/>
                  <a:pt x="4390726" y="480783"/>
                  <a:pt x="4374292" y="477795"/>
                </a:cubicBezTo>
                <a:cubicBezTo>
                  <a:pt x="4360516" y="475290"/>
                  <a:pt x="4346942" y="471686"/>
                  <a:pt x="4333103" y="469557"/>
                </a:cubicBezTo>
                <a:cubicBezTo>
                  <a:pt x="4311222" y="466191"/>
                  <a:pt x="4289116" y="464450"/>
                  <a:pt x="4267200" y="461319"/>
                </a:cubicBezTo>
                <a:cubicBezTo>
                  <a:pt x="4250665" y="458957"/>
                  <a:pt x="4234249" y="455827"/>
                  <a:pt x="4217773" y="453081"/>
                </a:cubicBezTo>
                <a:lnTo>
                  <a:pt x="3871784" y="461319"/>
                </a:lnTo>
                <a:cubicBezTo>
                  <a:pt x="3837733" y="466086"/>
                  <a:pt x="3807830" y="513242"/>
                  <a:pt x="3781168" y="535460"/>
                </a:cubicBezTo>
                <a:cubicBezTo>
                  <a:pt x="3773562" y="541798"/>
                  <a:pt x="3764692" y="546443"/>
                  <a:pt x="3756454" y="551935"/>
                </a:cubicBezTo>
                <a:cubicBezTo>
                  <a:pt x="3680729" y="665523"/>
                  <a:pt x="3759762" y="548954"/>
                  <a:pt x="3698789" y="634314"/>
                </a:cubicBezTo>
                <a:cubicBezTo>
                  <a:pt x="3680169" y="660381"/>
                  <a:pt x="3680664" y="665071"/>
                  <a:pt x="3657600" y="691979"/>
                </a:cubicBezTo>
                <a:cubicBezTo>
                  <a:pt x="3650018" y="700824"/>
                  <a:pt x="3641124" y="708454"/>
                  <a:pt x="3632886" y="716692"/>
                </a:cubicBezTo>
                <a:cubicBezTo>
                  <a:pt x="3602401" y="777664"/>
                  <a:pt x="3633443" y="724261"/>
                  <a:pt x="3591697" y="774357"/>
                </a:cubicBezTo>
                <a:cubicBezTo>
                  <a:pt x="3568212" y="802539"/>
                  <a:pt x="3575512" y="819593"/>
                  <a:pt x="3525795" y="832022"/>
                </a:cubicBezTo>
                <a:cubicBezTo>
                  <a:pt x="3514811" y="834768"/>
                  <a:pt x="3503688" y="837007"/>
                  <a:pt x="3492843" y="840260"/>
                </a:cubicBezTo>
                <a:cubicBezTo>
                  <a:pt x="3476209" y="845250"/>
                  <a:pt x="3443416" y="856735"/>
                  <a:pt x="3443416" y="856735"/>
                </a:cubicBezTo>
                <a:cubicBezTo>
                  <a:pt x="3350054" y="853989"/>
                  <a:pt x="3256471" y="855483"/>
                  <a:pt x="3163330" y="848498"/>
                </a:cubicBezTo>
                <a:cubicBezTo>
                  <a:pt x="3146012" y="847199"/>
                  <a:pt x="3130751" y="836234"/>
                  <a:pt x="3113903" y="832022"/>
                </a:cubicBezTo>
                <a:cubicBezTo>
                  <a:pt x="3095482" y="827417"/>
                  <a:pt x="3043559" y="815331"/>
                  <a:pt x="3031524" y="807308"/>
                </a:cubicBezTo>
                <a:cubicBezTo>
                  <a:pt x="3023286" y="801816"/>
                  <a:pt x="3015858" y="794854"/>
                  <a:pt x="3006811" y="790833"/>
                </a:cubicBezTo>
                <a:cubicBezTo>
                  <a:pt x="2990941" y="783780"/>
                  <a:pt x="2973860" y="779849"/>
                  <a:pt x="2957384" y="774357"/>
                </a:cubicBezTo>
                <a:lnTo>
                  <a:pt x="2932670" y="766119"/>
                </a:lnTo>
                <a:cubicBezTo>
                  <a:pt x="2872461" y="725978"/>
                  <a:pt x="2948167" y="774974"/>
                  <a:pt x="2875005" y="733168"/>
                </a:cubicBezTo>
                <a:cubicBezTo>
                  <a:pt x="2866409" y="728256"/>
                  <a:pt x="2859147" y="721120"/>
                  <a:pt x="2850292" y="716692"/>
                </a:cubicBezTo>
                <a:cubicBezTo>
                  <a:pt x="2842525" y="712809"/>
                  <a:pt x="2833169" y="712671"/>
                  <a:pt x="2825578" y="708454"/>
                </a:cubicBezTo>
                <a:cubicBezTo>
                  <a:pt x="2808269" y="698838"/>
                  <a:pt x="2793862" y="684359"/>
                  <a:pt x="2776151" y="675503"/>
                </a:cubicBezTo>
                <a:cubicBezTo>
                  <a:pt x="2765167" y="670011"/>
                  <a:pt x="2753862" y="665120"/>
                  <a:pt x="2743200" y="659027"/>
                </a:cubicBezTo>
                <a:cubicBezTo>
                  <a:pt x="2734604" y="654115"/>
                  <a:pt x="2726092" y="648890"/>
                  <a:pt x="2718486" y="642552"/>
                </a:cubicBezTo>
                <a:cubicBezTo>
                  <a:pt x="2709536" y="635094"/>
                  <a:pt x="2703602" y="624093"/>
                  <a:pt x="2693773" y="617838"/>
                </a:cubicBezTo>
                <a:cubicBezTo>
                  <a:pt x="2673052" y="604652"/>
                  <a:pt x="2647518" y="599624"/>
                  <a:pt x="2627870" y="584887"/>
                </a:cubicBezTo>
                <a:cubicBezTo>
                  <a:pt x="2579077" y="548291"/>
                  <a:pt x="2606345" y="567790"/>
                  <a:pt x="2545492" y="527222"/>
                </a:cubicBezTo>
                <a:cubicBezTo>
                  <a:pt x="2537254" y="521730"/>
                  <a:pt x="2527779" y="517747"/>
                  <a:pt x="2520778" y="510746"/>
                </a:cubicBezTo>
                <a:cubicBezTo>
                  <a:pt x="2446238" y="436206"/>
                  <a:pt x="2549856" y="534614"/>
                  <a:pt x="2463113" y="469557"/>
                </a:cubicBezTo>
                <a:cubicBezTo>
                  <a:pt x="2450686" y="460237"/>
                  <a:pt x="2443086" y="445222"/>
                  <a:pt x="2430162" y="436606"/>
                </a:cubicBezTo>
                <a:cubicBezTo>
                  <a:pt x="2366377" y="394083"/>
                  <a:pt x="2377825" y="414556"/>
                  <a:pt x="2323070" y="387179"/>
                </a:cubicBezTo>
                <a:cubicBezTo>
                  <a:pt x="2275260" y="363274"/>
                  <a:pt x="2323187" y="375896"/>
                  <a:pt x="2265405" y="354227"/>
                </a:cubicBezTo>
                <a:cubicBezTo>
                  <a:pt x="2254804" y="350252"/>
                  <a:pt x="2243195" y="349569"/>
                  <a:pt x="2232454" y="345989"/>
                </a:cubicBezTo>
                <a:cubicBezTo>
                  <a:pt x="2218426" y="341313"/>
                  <a:pt x="2204778" y="335520"/>
                  <a:pt x="2191265" y="329514"/>
                </a:cubicBezTo>
                <a:cubicBezTo>
                  <a:pt x="2180043" y="324526"/>
                  <a:pt x="2169854" y="317235"/>
                  <a:pt x="2158313" y="313038"/>
                </a:cubicBezTo>
                <a:cubicBezTo>
                  <a:pt x="2139526" y="306206"/>
                  <a:pt x="2119796" y="302306"/>
                  <a:pt x="2100649" y="296562"/>
                </a:cubicBezTo>
                <a:cubicBezTo>
                  <a:pt x="2092332" y="294067"/>
                  <a:pt x="2084359" y="290431"/>
                  <a:pt x="2075935" y="288325"/>
                </a:cubicBezTo>
                <a:cubicBezTo>
                  <a:pt x="2062351" y="284929"/>
                  <a:pt x="2048330" y="283483"/>
                  <a:pt x="2034746" y="280087"/>
                </a:cubicBezTo>
                <a:cubicBezTo>
                  <a:pt x="2015352" y="275238"/>
                  <a:pt x="1996229" y="269355"/>
                  <a:pt x="1977081" y="263611"/>
                </a:cubicBezTo>
                <a:cubicBezTo>
                  <a:pt x="1968764" y="261116"/>
                  <a:pt x="1960829" y="257325"/>
                  <a:pt x="1952368" y="255373"/>
                </a:cubicBezTo>
                <a:cubicBezTo>
                  <a:pt x="1901027" y="243525"/>
                  <a:pt x="1869329" y="238788"/>
                  <a:pt x="1820562" y="230660"/>
                </a:cubicBezTo>
                <a:cubicBezTo>
                  <a:pt x="1764072" y="211829"/>
                  <a:pt x="1834185" y="234066"/>
                  <a:pt x="1754659" y="214184"/>
                </a:cubicBezTo>
                <a:cubicBezTo>
                  <a:pt x="1746235" y="212078"/>
                  <a:pt x="1738295" y="208332"/>
                  <a:pt x="1729946" y="205946"/>
                </a:cubicBezTo>
                <a:cubicBezTo>
                  <a:pt x="1719060" y="202836"/>
                  <a:pt x="1707979" y="200454"/>
                  <a:pt x="1696995" y="197708"/>
                </a:cubicBezTo>
                <a:cubicBezTo>
                  <a:pt x="1688757" y="192216"/>
                  <a:pt x="1681551" y="184709"/>
                  <a:pt x="1672281" y="181233"/>
                </a:cubicBezTo>
                <a:cubicBezTo>
                  <a:pt x="1659171" y="176317"/>
                  <a:pt x="1644760" y="176032"/>
                  <a:pt x="1631092" y="172995"/>
                </a:cubicBezTo>
                <a:cubicBezTo>
                  <a:pt x="1620040" y="170539"/>
                  <a:pt x="1609026" y="167867"/>
                  <a:pt x="1598140" y="164757"/>
                </a:cubicBezTo>
                <a:cubicBezTo>
                  <a:pt x="1589791" y="162371"/>
                  <a:pt x="1581776" y="158905"/>
                  <a:pt x="1573427" y="156519"/>
                </a:cubicBezTo>
                <a:cubicBezTo>
                  <a:pt x="1562541" y="153409"/>
                  <a:pt x="1551320" y="151534"/>
                  <a:pt x="1540476" y="148281"/>
                </a:cubicBezTo>
                <a:cubicBezTo>
                  <a:pt x="1523842" y="143291"/>
                  <a:pt x="1507525" y="137298"/>
                  <a:pt x="1491049" y="131806"/>
                </a:cubicBezTo>
                <a:cubicBezTo>
                  <a:pt x="1482811" y="129060"/>
                  <a:pt x="1474952" y="124645"/>
                  <a:pt x="1466335" y="123568"/>
                </a:cubicBezTo>
                <a:cubicBezTo>
                  <a:pt x="1444367" y="120822"/>
                  <a:pt x="1422326" y="118614"/>
                  <a:pt x="1400432" y="115330"/>
                </a:cubicBezTo>
                <a:cubicBezTo>
                  <a:pt x="1245891" y="92148"/>
                  <a:pt x="1351887" y="107251"/>
                  <a:pt x="1260389" y="90616"/>
                </a:cubicBezTo>
                <a:cubicBezTo>
                  <a:pt x="1243956" y="87628"/>
                  <a:pt x="1227395" y="85367"/>
                  <a:pt x="1210962" y="82379"/>
                </a:cubicBezTo>
                <a:cubicBezTo>
                  <a:pt x="1197186" y="79874"/>
                  <a:pt x="1183562" y="76574"/>
                  <a:pt x="1169773" y="74141"/>
                </a:cubicBezTo>
                <a:cubicBezTo>
                  <a:pt x="1001716" y="44483"/>
                  <a:pt x="1139907" y="70291"/>
                  <a:pt x="955589" y="41189"/>
                </a:cubicBezTo>
                <a:cubicBezTo>
                  <a:pt x="941759" y="39005"/>
                  <a:pt x="928325" y="34418"/>
                  <a:pt x="914400" y="32952"/>
                </a:cubicBezTo>
                <a:cubicBezTo>
                  <a:pt x="876070" y="28917"/>
                  <a:pt x="837513" y="27460"/>
                  <a:pt x="799070" y="24714"/>
                </a:cubicBezTo>
                <a:cubicBezTo>
                  <a:pt x="697327" y="4365"/>
                  <a:pt x="824390" y="29318"/>
                  <a:pt x="708454" y="8238"/>
                </a:cubicBezTo>
                <a:cubicBezTo>
                  <a:pt x="694678" y="5733"/>
                  <a:pt x="680995" y="2746"/>
                  <a:pt x="667265" y="0"/>
                </a:cubicBezTo>
                <a:cubicBezTo>
                  <a:pt x="480541" y="2746"/>
                  <a:pt x="293683" y="673"/>
                  <a:pt x="107092" y="8238"/>
                </a:cubicBezTo>
                <a:cubicBezTo>
                  <a:pt x="89739" y="8941"/>
                  <a:pt x="57665" y="24714"/>
                  <a:pt x="57665" y="24714"/>
                </a:cubicBezTo>
                <a:cubicBezTo>
                  <a:pt x="41239" y="49353"/>
                  <a:pt x="19095" y="78139"/>
                  <a:pt x="8238" y="107092"/>
                </a:cubicBezTo>
                <a:cubicBezTo>
                  <a:pt x="4263" y="117693"/>
                  <a:pt x="2746" y="129059"/>
                  <a:pt x="0" y="140043"/>
                </a:cubicBezTo>
                <a:cubicBezTo>
                  <a:pt x="2746" y="214184"/>
                  <a:pt x="856" y="288642"/>
                  <a:pt x="8238" y="362465"/>
                </a:cubicBezTo>
                <a:cubicBezTo>
                  <a:pt x="9223" y="372317"/>
                  <a:pt x="20285" y="378324"/>
                  <a:pt x="24713" y="387179"/>
                </a:cubicBezTo>
                <a:cubicBezTo>
                  <a:pt x="38112" y="413978"/>
                  <a:pt x="25820" y="412999"/>
                  <a:pt x="49427" y="436606"/>
                </a:cubicBezTo>
                <a:cubicBezTo>
                  <a:pt x="56428" y="443607"/>
                  <a:pt x="65902" y="447589"/>
                  <a:pt x="74140" y="453081"/>
                </a:cubicBezTo>
                <a:cubicBezTo>
                  <a:pt x="82378" y="464065"/>
                  <a:pt x="88306" y="477243"/>
                  <a:pt x="98854" y="486033"/>
                </a:cubicBezTo>
                <a:cubicBezTo>
                  <a:pt x="105525" y="491592"/>
                  <a:pt x="115219" y="491885"/>
                  <a:pt x="123568" y="494270"/>
                </a:cubicBezTo>
                <a:cubicBezTo>
                  <a:pt x="210677" y="519157"/>
                  <a:pt x="88547" y="479850"/>
                  <a:pt x="205946" y="518984"/>
                </a:cubicBezTo>
                <a:cubicBezTo>
                  <a:pt x="268067" y="539692"/>
                  <a:pt x="191491" y="511757"/>
                  <a:pt x="255373" y="543698"/>
                </a:cubicBezTo>
                <a:cubicBezTo>
                  <a:pt x="263140" y="547581"/>
                  <a:pt x="271848" y="549189"/>
                  <a:pt x="280086" y="551935"/>
                </a:cubicBezTo>
                <a:cubicBezTo>
                  <a:pt x="350914" y="599154"/>
                  <a:pt x="261300" y="542542"/>
                  <a:pt x="329513" y="576649"/>
                </a:cubicBezTo>
                <a:cubicBezTo>
                  <a:pt x="338369" y="581077"/>
                  <a:pt x="345179" y="589104"/>
                  <a:pt x="354227" y="593125"/>
                </a:cubicBezTo>
                <a:cubicBezTo>
                  <a:pt x="370097" y="600178"/>
                  <a:pt x="387178" y="604108"/>
                  <a:pt x="403654" y="609600"/>
                </a:cubicBezTo>
                <a:lnTo>
                  <a:pt x="428368" y="617838"/>
                </a:lnTo>
                <a:cubicBezTo>
                  <a:pt x="436606" y="623330"/>
                  <a:pt x="444034" y="630293"/>
                  <a:pt x="453081" y="634314"/>
                </a:cubicBezTo>
                <a:cubicBezTo>
                  <a:pt x="493402" y="652234"/>
                  <a:pt x="498598" y="647969"/>
                  <a:pt x="535459" y="659027"/>
                </a:cubicBezTo>
                <a:cubicBezTo>
                  <a:pt x="552093" y="664017"/>
                  <a:pt x="568410" y="670011"/>
                  <a:pt x="584886" y="675503"/>
                </a:cubicBezTo>
                <a:lnTo>
                  <a:pt x="609600" y="683741"/>
                </a:lnTo>
                <a:cubicBezTo>
                  <a:pt x="617838" y="686487"/>
                  <a:pt x="625748" y="690552"/>
                  <a:pt x="634313" y="691979"/>
                </a:cubicBezTo>
                <a:lnTo>
                  <a:pt x="683740" y="700216"/>
                </a:lnTo>
                <a:cubicBezTo>
                  <a:pt x="758051" y="737371"/>
                  <a:pt x="665862" y="694255"/>
                  <a:pt x="782595" y="733168"/>
                </a:cubicBezTo>
                <a:cubicBezTo>
                  <a:pt x="790833" y="735914"/>
                  <a:pt x="798959" y="739021"/>
                  <a:pt x="807308" y="741406"/>
                </a:cubicBezTo>
                <a:cubicBezTo>
                  <a:pt x="834443" y="749159"/>
                  <a:pt x="853149" y="752221"/>
                  <a:pt x="881449" y="757881"/>
                </a:cubicBezTo>
                <a:cubicBezTo>
                  <a:pt x="895179" y="763373"/>
                  <a:pt x="908610" y="769681"/>
                  <a:pt x="922638" y="774357"/>
                </a:cubicBezTo>
                <a:cubicBezTo>
                  <a:pt x="942726" y="781053"/>
                  <a:pt x="977193" y="786481"/>
                  <a:pt x="996778" y="790833"/>
                </a:cubicBezTo>
                <a:cubicBezTo>
                  <a:pt x="1007830" y="793289"/>
                  <a:pt x="1018844" y="795960"/>
                  <a:pt x="1029730" y="799070"/>
                </a:cubicBezTo>
                <a:cubicBezTo>
                  <a:pt x="1077910" y="812835"/>
                  <a:pt x="1029425" y="802664"/>
                  <a:pt x="1087395" y="815546"/>
                </a:cubicBezTo>
                <a:cubicBezTo>
                  <a:pt x="1101063" y="818583"/>
                  <a:pt x="1114941" y="820636"/>
                  <a:pt x="1128584" y="823784"/>
                </a:cubicBezTo>
                <a:cubicBezTo>
                  <a:pt x="1150648" y="828876"/>
                  <a:pt x="1172282" y="835819"/>
                  <a:pt x="1194486" y="840260"/>
                </a:cubicBezTo>
                <a:cubicBezTo>
                  <a:pt x="1208216" y="843006"/>
                  <a:pt x="1222092" y="845102"/>
                  <a:pt x="1235676" y="848498"/>
                </a:cubicBezTo>
                <a:cubicBezTo>
                  <a:pt x="1244100" y="850604"/>
                  <a:pt x="1252012" y="854450"/>
                  <a:pt x="1260389" y="856735"/>
                </a:cubicBezTo>
                <a:cubicBezTo>
                  <a:pt x="1282235" y="862693"/>
                  <a:pt x="1304810" y="866050"/>
                  <a:pt x="1326292" y="873211"/>
                </a:cubicBezTo>
                <a:lnTo>
                  <a:pt x="1400432" y="897925"/>
                </a:lnTo>
                <a:cubicBezTo>
                  <a:pt x="1408670" y="900671"/>
                  <a:pt x="1416722" y="904056"/>
                  <a:pt x="1425146" y="906162"/>
                </a:cubicBezTo>
                <a:cubicBezTo>
                  <a:pt x="1436130" y="908908"/>
                  <a:pt x="1447045" y="911944"/>
                  <a:pt x="1458097" y="914400"/>
                </a:cubicBezTo>
                <a:cubicBezTo>
                  <a:pt x="1488330" y="921119"/>
                  <a:pt x="1503539" y="922266"/>
                  <a:pt x="1532238" y="930876"/>
                </a:cubicBezTo>
                <a:cubicBezTo>
                  <a:pt x="1548872" y="935866"/>
                  <a:pt x="1564817" y="943140"/>
                  <a:pt x="1581665" y="947352"/>
                </a:cubicBezTo>
                <a:cubicBezTo>
                  <a:pt x="1592649" y="950098"/>
                  <a:pt x="1603772" y="952336"/>
                  <a:pt x="1614616" y="955589"/>
                </a:cubicBezTo>
                <a:cubicBezTo>
                  <a:pt x="1631251" y="960579"/>
                  <a:pt x="1647567" y="966573"/>
                  <a:pt x="1664043" y="972065"/>
                </a:cubicBezTo>
                <a:cubicBezTo>
                  <a:pt x="1672281" y="974811"/>
                  <a:pt x="1680192" y="978875"/>
                  <a:pt x="1688757" y="980303"/>
                </a:cubicBezTo>
                <a:lnTo>
                  <a:pt x="1738184" y="988541"/>
                </a:lnTo>
                <a:cubicBezTo>
                  <a:pt x="1751914" y="996779"/>
                  <a:pt x="1765052" y="1006094"/>
                  <a:pt x="1779373" y="1013254"/>
                </a:cubicBezTo>
                <a:cubicBezTo>
                  <a:pt x="1793218" y="1020176"/>
                  <a:pt x="1823838" y="1025770"/>
                  <a:pt x="1837038" y="1029730"/>
                </a:cubicBezTo>
                <a:cubicBezTo>
                  <a:pt x="1853672" y="1034720"/>
                  <a:pt x="1869617" y="1041994"/>
                  <a:pt x="1886465" y="1046206"/>
                </a:cubicBezTo>
                <a:cubicBezTo>
                  <a:pt x="1897449" y="1048952"/>
                  <a:pt x="1908572" y="1051190"/>
                  <a:pt x="1919416" y="1054443"/>
                </a:cubicBezTo>
                <a:cubicBezTo>
                  <a:pt x="1936051" y="1059433"/>
                  <a:pt x="1953310" y="1063152"/>
                  <a:pt x="1968843" y="1070919"/>
                </a:cubicBezTo>
                <a:cubicBezTo>
                  <a:pt x="1979827" y="1076411"/>
                  <a:pt x="1990296" y="1083083"/>
                  <a:pt x="2001795" y="1087395"/>
                </a:cubicBezTo>
                <a:cubicBezTo>
                  <a:pt x="2012396" y="1091370"/>
                  <a:pt x="2023860" y="1092523"/>
                  <a:pt x="2034746" y="1095633"/>
                </a:cubicBezTo>
                <a:cubicBezTo>
                  <a:pt x="2043095" y="1098018"/>
                  <a:pt x="2051221" y="1101124"/>
                  <a:pt x="2059459" y="1103870"/>
                </a:cubicBezTo>
                <a:cubicBezTo>
                  <a:pt x="2079944" y="1117527"/>
                  <a:pt x="2093236" y="1127864"/>
                  <a:pt x="2117124" y="1136822"/>
                </a:cubicBezTo>
                <a:cubicBezTo>
                  <a:pt x="2169261" y="1156374"/>
                  <a:pt x="2132063" y="1130956"/>
                  <a:pt x="2183027" y="1161535"/>
                </a:cubicBezTo>
                <a:cubicBezTo>
                  <a:pt x="2228230" y="1188657"/>
                  <a:pt x="2245329" y="1209761"/>
                  <a:pt x="2298357" y="1227438"/>
                </a:cubicBezTo>
                <a:cubicBezTo>
                  <a:pt x="2377924" y="1253961"/>
                  <a:pt x="2254202" y="1211425"/>
                  <a:pt x="2356022" y="1252152"/>
                </a:cubicBezTo>
                <a:cubicBezTo>
                  <a:pt x="2372147" y="1258602"/>
                  <a:pt x="2405449" y="1268627"/>
                  <a:pt x="2405449" y="1268627"/>
                </a:cubicBezTo>
                <a:cubicBezTo>
                  <a:pt x="2422424" y="1279944"/>
                  <a:pt x="2455731" y="1302716"/>
                  <a:pt x="2471351" y="1309816"/>
                </a:cubicBezTo>
                <a:cubicBezTo>
                  <a:pt x="2487161" y="1317002"/>
                  <a:pt x="2520778" y="1326292"/>
                  <a:pt x="2520778" y="1326292"/>
                </a:cubicBezTo>
                <a:cubicBezTo>
                  <a:pt x="2549107" y="1347539"/>
                  <a:pt x="2554371" y="1354557"/>
                  <a:pt x="2586681" y="1367481"/>
                </a:cubicBezTo>
                <a:cubicBezTo>
                  <a:pt x="2602806" y="1373931"/>
                  <a:pt x="2636108" y="1383957"/>
                  <a:pt x="2636108" y="1383957"/>
                </a:cubicBezTo>
                <a:cubicBezTo>
                  <a:pt x="2647092" y="1392195"/>
                  <a:pt x="2656779" y="1402530"/>
                  <a:pt x="2669059" y="1408670"/>
                </a:cubicBezTo>
                <a:cubicBezTo>
                  <a:pt x="2684592" y="1416437"/>
                  <a:pt x="2704036" y="1415513"/>
                  <a:pt x="2718486" y="1425146"/>
                </a:cubicBezTo>
                <a:cubicBezTo>
                  <a:pt x="2738970" y="1438802"/>
                  <a:pt x="2752265" y="1449141"/>
                  <a:pt x="2776151" y="1458098"/>
                </a:cubicBezTo>
                <a:cubicBezTo>
                  <a:pt x="2786752" y="1462073"/>
                  <a:pt x="2798119" y="1463589"/>
                  <a:pt x="2809103" y="1466335"/>
                </a:cubicBezTo>
                <a:cubicBezTo>
                  <a:pt x="2825579" y="1477319"/>
                  <a:pt x="2839745" y="1493025"/>
                  <a:pt x="2858530" y="1499287"/>
                </a:cubicBezTo>
                <a:cubicBezTo>
                  <a:pt x="2875006" y="1504779"/>
                  <a:pt x="2892424" y="1507995"/>
                  <a:pt x="2907957" y="1515762"/>
                </a:cubicBezTo>
                <a:cubicBezTo>
                  <a:pt x="2918941" y="1521254"/>
                  <a:pt x="2929506" y="1527677"/>
                  <a:pt x="2940908" y="1532238"/>
                </a:cubicBezTo>
                <a:cubicBezTo>
                  <a:pt x="2974334" y="1545609"/>
                  <a:pt x="2990920" y="1548860"/>
                  <a:pt x="3023286" y="1556952"/>
                </a:cubicBezTo>
                <a:cubicBezTo>
                  <a:pt x="3094123" y="1604174"/>
                  <a:pt x="3004492" y="1547554"/>
                  <a:pt x="3072713" y="1581665"/>
                </a:cubicBezTo>
                <a:cubicBezTo>
                  <a:pt x="3081569" y="1586093"/>
                  <a:pt x="3088571" y="1593713"/>
                  <a:pt x="3097427" y="1598141"/>
                </a:cubicBezTo>
                <a:cubicBezTo>
                  <a:pt x="3117427" y="1608141"/>
                  <a:pt x="3142644" y="1608974"/>
                  <a:pt x="3163330" y="1614616"/>
                </a:cubicBezTo>
                <a:cubicBezTo>
                  <a:pt x="3180085" y="1619185"/>
                  <a:pt x="3195909" y="1626880"/>
                  <a:pt x="3212757" y="1631092"/>
                </a:cubicBezTo>
                <a:lnTo>
                  <a:pt x="3278659" y="1647568"/>
                </a:lnTo>
                <a:cubicBezTo>
                  <a:pt x="3286897" y="1653060"/>
                  <a:pt x="3294273" y="1660143"/>
                  <a:pt x="3303373" y="1664043"/>
                </a:cubicBezTo>
                <a:cubicBezTo>
                  <a:pt x="3313779" y="1668503"/>
                  <a:pt x="3325438" y="1669171"/>
                  <a:pt x="3336324" y="1672281"/>
                </a:cubicBezTo>
                <a:cubicBezTo>
                  <a:pt x="3344673" y="1674667"/>
                  <a:pt x="3353057" y="1677098"/>
                  <a:pt x="3361038" y="1680519"/>
                </a:cubicBezTo>
                <a:cubicBezTo>
                  <a:pt x="3462127" y="1723844"/>
                  <a:pt x="3335976" y="1672107"/>
                  <a:pt x="3418703" y="1713470"/>
                </a:cubicBezTo>
                <a:cubicBezTo>
                  <a:pt x="3426470" y="1717353"/>
                  <a:pt x="3435178" y="1718962"/>
                  <a:pt x="3443416" y="1721708"/>
                </a:cubicBezTo>
                <a:cubicBezTo>
                  <a:pt x="3469461" y="1741241"/>
                  <a:pt x="3480428" y="1747040"/>
                  <a:pt x="3501081" y="1771135"/>
                </a:cubicBezTo>
                <a:cubicBezTo>
                  <a:pt x="3505559" y="1776360"/>
                  <a:pt x="3537054" y="1818367"/>
                  <a:pt x="3542270" y="1828800"/>
                </a:cubicBezTo>
                <a:cubicBezTo>
                  <a:pt x="3546153" y="1836567"/>
                  <a:pt x="3547087" y="1845533"/>
                  <a:pt x="3550508" y="1853514"/>
                </a:cubicBezTo>
                <a:cubicBezTo>
                  <a:pt x="3555345" y="1864801"/>
                  <a:pt x="3561997" y="1875243"/>
                  <a:pt x="3566984" y="1886465"/>
                </a:cubicBezTo>
                <a:cubicBezTo>
                  <a:pt x="3580115" y="1916010"/>
                  <a:pt x="3582640" y="1925198"/>
                  <a:pt x="3591697" y="1952368"/>
                </a:cubicBezTo>
                <a:cubicBezTo>
                  <a:pt x="3588951" y="2053968"/>
                  <a:pt x="3588411" y="2155652"/>
                  <a:pt x="3583459" y="2257168"/>
                </a:cubicBezTo>
                <a:cubicBezTo>
                  <a:pt x="3583231" y="2261847"/>
                  <a:pt x="3571044" y="2307525"/>
                  <a:pt x="3566984" y="2314833"/>
                </a:cubicBezTo>
                <a:cubicBezTo>
                  <a:pt x="3557367" y="2332142"/>
                  <a:pt x="3534032" y="2364260"/>
                  <a:pt x="3534032" y="2364260"/>
                </a:cubicBezTo>
                <a:cubicBezTo>
                  <a:pt x="3519237" y="2408648"/>
                  <a:pt x="3535791" y="2371264"/>
                  <a:pt x="3501081" y="2413687"/>
                </a:cubicBezTo>
                <a:cubicBezTo>
                  <a:pt x="3483693" y="2434939"/>
                  <a:pt x="3474501" y="2464357"/>
                  <a:pt x="3451654" y="2479589"/>
                </a:cubicBezTo>
                <a:cubicBezTo>
                  <a:pt x="3426229" y="2496539"/>
                  <a:pt x="3423372" y="2496110"/>
                  <a:pt x="3402227" y="2520779"/>
                </a:cubicBezTo>
                <a:cubicBezTo>
                  <a:pt x="3328032" y="2607340"/>
                  <a:pt x="3421319" y="2502287"/>
                  <a:pt x="3361038" y="2586681"/>
                </a:cubicBezTo>
                <a:cubicBezTo>
                  <a:pt x="3354266" y="2596161"/>
                  <a:pt x="3343477" y="2602199"/>
                  <a:pt x="3336324" y="2611395"/>
                </a:cubicBezTo>
                <a:cubicBezTo>
                  <a:pt x="3324167" y="2627025"/>
                  <a:pt x="3314357" y="2644346"/>
                  <a:pt x="3303373" y="2660822"/>
                </a:cubicBezTo>
                <a:lnTo>
                  <a:pt x="3286897" y="2685535"/>
                </a:lnTo>
                <a:lnTo>
                  <a:pt x="3253946" y="2734962"/>
                </a:lnTo>
                <a:cubicBezTo>
                  <a:pt x="3248454" y="2743200"/>
                  <a:pt x="3245708" y="2754184"/>
                  <a:pt x="3237470" y="2759676"/>
                </a:cubicBezTo>
                <a:lnTo>
                  <a:pt x="3212757" y="2776152"/>
                </a:lnTo>
                <a:cubicBezTo>
                  <a:pt x="3176343" y="2830770"/>
                  <a:pt x="3219138" y="2770081"/>
                  <a:pt x="3171568" y="2825579"/>
                </a:cubicBezTo>
                <a:cubicBezTo>
                  <a:pt x="3162633" y="2836003"/>
                  <a:pt x="3154834" y="2847358"/>
                  <a:pt x="3146854" y="2858530"/>
                </a:cubicBezTo>
                <a:cubicBezTo>
                  <a:pt x="3141099" y="2866586"/>
                  <a:pt x="3136716" y="2875637"/>
                  <a:pt x="3130378" y="2883243"/>
                </a:cubicBezTo>
                <a:cubicBezTo>
                  <a:pt x="3122920" y="2892193"/>
                  <a:pt x="3112817" y="2898761"/>
                  <a:pt x="3105665" y="2907957"/>
                </a:cubicBezTo>
                <a:cubicBezTo>
                  <a:pt x="3093508" y="2923587"/>
                  <a:pt x="3083697" y="2940908"/>
                  <a:pt x="3072713" y="2957384"/>
                </a:cubicBezTo>
                <a:cubicBezTo>
                  <a:pt x="3067221" y="2965622"/>
                  <a:pt x="3063239" y="2975097"/>
                  <a:pt x="3056238" y="2982098"/>
                </a:cubicBezTo>
                <a:cubicBezTo>
                  <a:pt x="3048000" y="2990336"/>
                  <a:pt x="3040474" y="2999353"/>
                  <a:pt x="3031524" y="3006811"/>
                </a:cubicBezTo>
                <a:cubicBezTo>
                  <a:pt x="2987637" y="3043383"/>
                  <a:pt x="3026684" y="3006755"/>
                  <a:pt x="2982097" y="3031525"/>
                </a:cubicBezTo>
                <a:cubicBezTo>
                  <a:pt x="2964788" y="3041141"/>
                  <a:pt x="2949146" y="3053492"/>
                  <a:pt x="2932670" y="3064476"/>
                </a:cubicBezTo>
                <a:cubicBezTo>
                  <a:pt x="2924432" y="3069968"/>
                  <a:pt x="2914958" y="3073951"/>
                  <a:pt x="2907957" y="3080952"/>
                </a:cubicBezTo>
                <a:cubicBezTo>
                  <a:pt x="2899719" y="3089190"/>
                  <a:pt x="2892936" y="3099203"/>
                  <a:pt x="2883243" y="3105665"/>
                </a:cubicBezTo>
                <a:cubicBezTo>
                  <a:pt x="2876018" y="3110482"/>
                  <a:pt x="2866768" y="3111157"/>
                  <a:pt x="2858530" y="3113903"/>
                </a:cubicBezTo>
                <a:cubicBezTo>
                  <a:pt x="2850292" y="3122141"/>
                  <a:pt x="2842766" y="3131158"/>
                  <a:pt x="2833816" y="3138616"/>
                </a:cubicBezTo>
                <a:cubicBezTo>
                  <a:pt x="2773667" y="3188740"/>
                  <a:pt x="2850323" y="3113051"/>
                  <a:pt x="2776151" y="3179806"/>
                </a:cubicBezTo>
                <a:cubicBezTo>
                  <a:pt x="2758832" y="3195393"/>
                  <a:pt x="2726724" y="3229233"/>
                  <a:pt x="2726724" y="3229233"/>
                </a:cubicBezTo>
                <a:cubicBezTo>
                  <a:pt x="2706018" y="3291349"/>
                  <a:pt x="2733949" y="3214783"/>
                  <a:pt x="2702011" y="3278660"/>
                </a:cubicBezTo>
                <a:cubicBezTo>
                  <a:pt x="2692595" y="3297493"/>
                  <a:pt x="2690236" y="3325759"/>
                  <a:pt x="2685535" y="3344562"/>
                </a:cubicBezTo>
                <a:cubicBezTo>
                  <a:pt x="2683429" y="3352986"/>
                  <a:pt x="2680043" y="3361038"/>
                  <a:pt x="2677297" y="3369276"/>
                </a:cubicBezTo>
                <a:cubicBezTo>
                  <a:pt x="2680043" y="3432433"/>
                  <a:pt x="2680865" y="3495702"/>
                  <a:pt x="2685535" y="3558746"/>
                </a:cubicBezTo>
                <a:cubicBezTo>
                  <a:pt x="2686371" y="3570037"/>
                  <a:pt x="2687772" y="3582097"/>
                  <a:pt x="2693773" y="3591698"/>
                </a:cubicBezTo>
                <a:cubicBezTo>
                  <a:pt x="2702006" y="3604870"/>
                  <a:pt x="2717020" y="3612520"/>
                  <a:pt x="2726724" y="3624649"/>
                </a:cubicBezTo>
                <a:cubicBezTo>
                  <a:pt x="2781644" y="3693298"/>
                  <a:pt x="2734963" y="3657600"/>
                  <a:pt x="2784389" y="3690552"/>
                </a:cubicBezTo>
                <a:cubicBezTo>
                  <a:pt x="2802388" y="3717550"/>
                  <a:pt x="2790964" y="3715265"/>
                  <a:pt x="2809103" y="3715265"/>
                </a:cubicBezTo>
                <a:lnTo>
                  <a:pt x="2833816" y="3715265"/>
                </a:lnTo>
              </a:path>
            </a:pathLst>
          </a:custGeom>
          <a:solidFill>
            <a:schemeClr val="accent3">
              <a:lumMod val="20000"/>
              <a:lumOff val="8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normAutofit fontScale="90000"/>
          </a:bodyPr>
          <a:lstStyle/>
          <a:p>
            <a:pPr algn="ctr"/>
            <a:r>
              <a:rPr lang="en-US" dirty="0" smtClean="0"/>
              <a:t>It is now possible to select upstream PODs</a:t>
            </a:r>
            <a:endParaRPr lang="en-US" dirty="0"/>
          </a:p>
        </p:txBody>
      </p:sp>
      <p:grpSp>
        <p:nvGrpSpPr>
          <p:cNvPr id="3" name="Group 2"/>
          <p:cNvGrpSpPr/>
          <p:nvPr/>
        </p:nvGrpSpPr>
        <p:grpSpPr>
          <a:xfrm>
            <a:off x="512805" y="1508053"/>
            <a:ext cx="7986823" cy="5186528"/>
            <a:chOff x="512805" y="1508053"/>
            <a:chExt cx="7986823" cy="5186528"/>
          </a:xfrm>
        </p:grpSpPr>
        <p:sp>
          <p:nvSpPr>
            <p:cNvPr id="43" name="Isosceles Triangle 42"/>
            <p:cNvSpPr/>
            <p:nvPr/>
          </p:nvSpPr>
          <p:spPr>
            <a:xfrm>
              <a:off x="4523590" y="42138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Isosceles Triangle 43"/>
            <p:cNvSpPr/>
            <p:nvPr/>
          </p:nvSpPr>
          <p:spPr>
            <a:xfrm>
              <a:off x="4719749" y="39624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Isosceles Triangle 44"/>
            <p:cNvSpPr/>
            <p:nvPr/>
          </p:nvSpPr>
          <p:spPr>
            <a:xfrm>
              <a:off x="3929449" y="25146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Isosceles Triangle 45"/>
            <p:cNvSpPr/>
            <p:nvPr/>
          </p:nvSpPr>
          <p:spPr>
            <a:xfrm>
              <a:off x="4966230" y="292276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Isosceles Triangle 46"/>
            <p:cNvSpPr/>
            <p:nvPr/>
          </p:nvSpPr>
          <p:spPr>
            <a:xfrm>
              <a:off x="5029200" y="2338866"/>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Isosceles Triangle 47"/>
            <p:cNvSpPr/>
            <p:nvPr/>
          </p:nvSpPr>
          <p:spPr>
            <a:xfrm>
              <a:off x="3047998" y="511908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Isosceles Triangle 48"/>
            <p:cNvSpPr/>
            <p:nvPr/>
          </p:nvSpPr>
          <p:spPr>
            <a:xfrm>
              <a:off x="4949919" y="467154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Isosceles Triangle 49"/>
            <p:cNvSpPr/>
            <p:nvPr/>
          </p:nvSpPr>
          <p:spPr>
            <a:xfrm>
              <a:off x="3080441" y="19050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Isosceles Triangle 50"/>
            <p:cNvSpPr/>
            <p:nvPr/>
          </p:nvSpPr>
          <p:spPr>
            <a:xfrm>
              <a:off x="4027528" y="4871398"/>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Isosceles Triangle 51"/>
            <p:cNvSpPr/>
            <p:nvPr/>
          </p:nvSpPr>
          <p:spPr>
            <a:xfrm>
              <a:off x="3657600" y="50292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Isosceles Triangle 52"/>
            <p:cNvSpPr/>
            <p:nvPr/>
          </p:nvSpPr>
          <p:spPr>
            <a:xfrm>
              <a:off x="2575321" y="5398289"/>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Isosceles Triangle 53"/>
            <p:cNvSpPr/>
            <p:nvPr/>
          </p:nvSpPr>
          <p:spPr>
            <a:xfrm>
              <a:off x="5975106" y="5378525"/>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Isosceles Triangle 54"/>
            <p:cNvSpPr/>
            <p:nvPr/>
          </p:nvSpPr>
          <p:spPr>
            <a:xfrm>
              <a:off x="4966231" y="32004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Isosceles Triangle 55"/>
            <p:cNvSpPr/>
            <p:nvPr/>
          </p:nvSpPr>
          <p:spPr>
            <a:xfrm>
              <a:off x="4829719" y="3668063"/>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7" name="Group 56"/>
            <p:cNvGrpSpPr/>
            <p:nvPr/>
          </p:nvGrpSpPr>
          <p:grpSpPr>
            <a:xfrm>
              <a:off x="6128065" y="6325249"/>
              <a:ext cx="2371563" cy="369332"/>
              <a:chOff x="6890441" y="5029200"/>
              <a:chExt cx="2371563" cy="369332"/>
            </a:xfrm>
          </p:grpSpPr>
          <p:sp>
            <p:nvSpPr>
              <p:cNvPr id="58" name="Isosceles Triangle 57"/>
              <p:cNvSpPr/>
              <p:nvPr/>
            </p:nvSpPr>
            <p:spPr>
              <a:xfrm>
                <a:off x="6890441" y="5134069"/>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p:cNvSpPr txBox="1"/>
              <p:nvPr/>
            </p:nvSpPr>
            <p:spPr>
              <a:xfrm>
                <a:off x="7086408" y="5029200"/>
                <a:ext cx="2175596" cy="369332"/>
              </a:xfrm>
              <a:prstGeom prst="rect">
                <a:avLst/>
              </a:prstGeom>
              <a:noFill/>
            </p:spPr>
            <p:txBody>
              <a:bodyPr wrap="none" rtlCol="0">
                <a:spAutoFit/>
              </a:bodyPr>
              <a:lstStyle/>
              <a:p>
                <a:r>
                  <a:rPr lang="en-US" dirty="0" smtClean="0"/>
                  <a:t>Point of Diversion</a:t>
                </a:r>
              </a:p>
            </p:txBody>
          </p:sp>
        </p:grpSp>
        <p:sp>
          <p:nvSpPr>
            <p:cNvPr id="63" name="Isosceles Triangle 62"/>
            <p:cNvSpPr/>
            <p:nvPr/>
          </p:nvSpPr>
          <p:spPr>
            <a:xfrm>
              <a:off x="5577877" y="5063475"/>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Isosceles Triangle 63"/>
            <p:cNvSpPr/>
            <p:nvPr/>
          </p:nvSpPr>
          <p:spPr>
            <a:xfrm>
              <a:off x="2379162" y="16764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p:nvGrpSpPr>
          <p:grpSpPr>
            <a:xfrm>
              <a:off x="512805" y="1508053"/>
              <a:ext cx="7886631" cy="4855742"/>
              <a:chOff x="512805" y="1508053"/>
              <a:chExt cx="7886631" cy="4855742"/>
            </a:xfrm>
          </p:grpSpPr>
          <p:sp>
            <p:nvSpPr>
              <p:cNvPr id="66" name="Oval 65"/>
              <p:cNvSpPr/>
              <p:nvPr/>
            </p:nvSpPr>
            <p:spPr>
              <a:xfrm>
                <a:off x="4343400" y="4618909"/>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7" name="Straight Arrow Connector 6"/>
              <p:cNvCxnSpPr/>
              <p:nvPr/>
            </p:nvCxnSpPr>
            <p:spPr>
              <a:xfrm rot="5400000">
                <a:off x="1847397" y="2796819"/>
                <a:ext cx="3845928" cy="2751438"/>
              </a:xfrm>
              <a:prstGeom prst="curvedConnector3">
                <a:avLst>
                  <a:gd name="adj1" fmla="val 74418"/>
                </a:avLst>
              </a:prstGeom>
              <a:ln w="34925">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68" name="Straight Arrow Connector 13"/>
              <p:cNvCxnSpPr/>
              <p:nvPr/>
            </p:nvCxnSpPr>
            <p:spPr>
              <a:xfrm rot="10800000">
                <a:off x="4452042" y="4723902"/>
                <a:ext cx="2514600" cy="955224"/>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6988312" y="5515517"/>
                <a:ext cx="526106" cy="276999"/>
              </a:xfrm>
              <a:prstGeom prst="rect">
                <a:avLst/>
              </a:prstGeom>
              <a:noFill/>
            </p:spPr>
            <p:txBody>
              <a:bodyPr wrap="none" rtlCol="0">
                <a:spAutoFit/>
              </a:bodyPr>
              <a:lstStyle/>
              <a:p>
                <a:r>
                  <a:rPr lang="en-US" sz="1200" dirty="0" smtClean="0"/>
                  <a:t>3.63</a:t>
                </a:r>
                <a:endParaRPr lang="en-US" sz="1200" dirty="0"/>
              </a:p>
            </p:txBody>
          </p:sp>
          <p:sp>
            <p:nvSpPr>
              <p:cNvPr id="70" name="TextBox 69"/>
              <p:cNvSpPr txBox="1"/>
              <p:nvPr/>
            </p:nvSpPr>
            <p:spPr>
              <a:xfrm>
                <a:off x="5029200" y="1925513"/>
                <a:ext cx="623889" cy="276999"/>
              </a:xfrm>
              <a:prstGeom prst="rect">
                <a:avLst/>
              </a:prstGeom>
              <a:noFill/>
            </p:spPr>
            <p:txBody>
              <a:bodyPr wrap="none" rtlCol="0">
                <a:spAutoFit/>
              </a:bodyPr>
              <a:lstStyle/>
              <a:p>
                <a:r>
                  <a:rPr lang="en-US" sz="1200" dirty="0" smtClean="0"/>
                  <a:t>17.86</a:t>
                </a:r>
                <a:endParaRPr lang="en-US" sz="1200" dirty="0"/>
              </a:p>
            </p:txBody>
          </p:sp>
          <p:sp>
            <p:nvSpPr>
              <p:cNvPr id="71" name="TextBox 70"/>
              <p:cNvSpPr txBox="1"/>
              <p:nvPr/>
            </p:nvSpPr>
            <p:spPr>
              <a:xfrm>
                <a:off x="1204965" y="1508053"/>
                <a:ext cx="623889" cy="276999"/>
              </a:xfrm>
              <a:prstGeom prst="rect">
                <a:avLst/>
              </a:prstGeom>
              <a:noFill/>
            </p:spPr>
            <p:txBody>
              <a:bodyPr wrap="none" rtlCol="0">
                <a:spAutoFit/>
              </a:bodyPr>
              <a:lstStyle/>
              <a:p>
                <a:r>
                  <a:rPr lang="en-US" sz="1200" dirty="0" smtClean="0"/>
                  <a:t>19.80</a:t>
                </a:r>
                <a:endParaRPr lang="en-US" sz="1200" dirty="0"/>
              </a:p>
            </p:txBody>
          </p:sp>
          <p:sp>
            <p:nvSpPr>
              <p:cNvPr id="72" name="TextBox 71"/>
              <p:cNvSpPr txBox="1"/>
              <p:nvPr/>
            </p:nvSpPr>
            <p:spPr>
              <a:xfrm>
                <a:off x="2091054" y="6086796"/>
                <a:ext cx="526106" cy="276999"/>
              </a:xfrm>
              <a:prstGeom prst="rect">
                <a:avLst/>
              </a:prstGeom>
              <a:noFill/>
            </p:spPr>
            <p:txBody>
              <a:bodyPr wrap="none" rtlCol="0">
                <a:spAutoFit/>
              </a:bodyPr>
              <a:lstStyle/>
              <a:p>
                <a:r>
                  <a:rPr lang="en-US" sz="1200" dirty="0" smtClean="0"/>
                  <a:t>0.00</a:t>
                </a:r>
                <a:endParaRPr lang="en-US" sz="1200" dirty="0"/>
              </a:p>
            </p:txBody>
          </p:sp>
          <p:sp>
            <p:nvSpPr>
              <p:cNvPr id="73" name="TextBox 72"/>
              <p:cNvSpPr txBox="1"/>
              <p:nvPr/>
            </p:nvSpPr>
            <p:spPr>
              <a:xfrm>
                <a:off x="512805" y="1870130"/>
                <a:ext cx="1566454" cy="461665"/>
              </a:xfrm>
              <a:prstGeom prst="rect">
                <a:avLst/>
              </a:prstGeom>
              <a:noFill/>
            </p:spPr>
            <p:txBody>
              <a:bodyPr wrap="none" rtlCol="0">
                <a:spAutoFit/>
              </a:bodyPr>
              <a:lstStyle/>
              <a:p>
                <a:r>
                  <a:rPr lang="en-US" sz="1600" dirty="0" smtClean="0"/>
                  <a:t>Annie Creek</a:t>
                </a:r>
              </a:p>
              <a:p>
                <a:r>
                  <a:rPr lang="en-US" sz="800" b="1" dirty="0" smtClean="0"/>
                  <a:t>(14009050100230270050)</a:t>
                </a:r>
              </a:p>
            </p:txBody>
          </p:sp>
          <p:sp>
            <p:nvSpPr>
              <p:cNvPr id="74" name="TextBox 73"/>
              <p:cNvSpPr txBox="1"/>
              <p:nvPr/>
            </p:nvSpPr>
            <p:spPr>
              <a:xfrm>
                <a:off x="2561054" y="5872653"/>
                <a:ext cx="1401346" cy="461665"/>
              </a:xfrm>
              <a:prstGeom prst="rect">
                <a:avLst/>
              </a:prstGeom>
              <a:noFill/>
            </p:spPr>
            <p:txBody>
              <a:bodyPr wrap="none" rtlCol="0">
                <a:spAutoFit/>
              </a:bodyPr>
              <a:lstStyle/>
              <a:p>
                <a:r>
                  <a:rPr lang="en-US" sz="1600" dirty="0" smtClean="0"/>
                  <a:t>Wood River</a:t>
                </a:r>
              </a:p>
              <a:p>
                <a:r>
                  <a:rPr lang="en-US" sz="800" b="1" dirty="0" smtClean="0"/>
                  <a:t>(</a:t>
                </a:r>
                <a:r>
                  <a:rPr lang="en-US" sz="800" b="1" dirty="0"/>
                  <a:t>14009050100230270 )</a:t>
                </a:r>
              </a:p>
            </p:txBody>
          </p:sp>
          <p:sp>
            <p:nvSpPr>
              <p:cNvPr id="75" name="TextBox 74"/>
              <p:cNvSpPr txBox="1"/>
              <p:nvPr/>
            </p:nvSpPr>
            <p:spPr>
              <a:xfrm>
                <a:off x="6629400" y="4947598"/>
                <a:ext cx="1770036" cy="507831"/>
              </a:xfrm>
              <a:prstGeom prst="rect">
                <a:avLst/>
              </a:prstGeom>
              <a:noFill/>
            </p:spPr>
            <p:txBody>
              <a:bodyPr wrap="none" rtlCol="0">
                <a:spAutoFit/>
              </a:bodyPr>
              <a:lstStyle/>
              <a:p>
                <a:r>
                  <a:rPr lang="en-US" dirty="0"/>
                  <a:t>Fort </a:t>
                </a:r>
                <a:r>
                  <a:rPr lang="en-US" dirty="0" smtClean="0"/>
                  <a:t>Creek</a:t>
                </a:r>
              </a:p>
              <a:p>
                <a:r>
                  <a:rPr lang="en-US" sz="900" b="1" dirty="0" smtClean="0"/>
                  <a:t>(14009050100230270040) </a:t>
                </a:r>
                <a:endParaRPr lang="en-US" sz="900" b="1" dirty="0"/>
              </a:p>
            </p:txBody>
          </p:sp>
          <p:sp>
            <p:nvSpPr>
              <p:cNvPr id="76" name="TextBox 75"/>
              <p:cNvSpPr txBox="1"/>
              <p:nvPr/>
            </p:nvSpPr>
            <p:spPr>
              <a:xfrm>
                <a:off x="3832084" y="4532603"/>
                <a:ext cx="526106" cy="276999"/>
              </a:xfrm>
              <a:prstGeom prst="rect">
                <a:avLst/>
              </a:prstGeom>
              <a:noFill/>
            </p:spPr>
            <p:txBody>
              <a:bodyPr wrap="none" rtlCol="0">
                <a:spAutoFit/>
              </a:bodyPr>
              <a:lstStyle/>
              <a:p>
                <a:r>
                  <a:rPr lang="en-US" sz="1200" dirty="0" smtClean="0"/>
                  <a:t>9.71</a:t>
                </a:r>
                <a:endParaRPr lang="en-US" sz="1200" dirty="0"/>
              </a:p>
            </p:txBody>
          </p:sp>
          <p:sp>
            <p:nvSpPr>
              <p:cNvPr id="77" name="TextBox 76"/>
              <p:cNvSpPr txBox="1"/>
              <p:nvPr/>
            </p:nvSpPr>
            <p:spPr>
              <a:xfrm>
                <a:off x="5190448" y="2621763"/>
                <a:ext cx="623889" cy="276999"/>
              </a:xfrm>
              <a:prstGeom prst="rect">
                <a:avLst/>
              </a:prstGeom>
              <a:noFill/>
            </p:spPr>
            <p:txBody>
              <a:bodyPr wrap="none" rtlCol="0">
                <a:spAutoFit/>
              </a:bodyPr>
              <a:lstStyle/>
              <a:p>
                <a:r>
                  <a:rPr lang="en-US" sz="1200" dirty="0" smtClean="0"/>
                  <a:t>17.15</a:t>
                </a:r>
                <a:endParaRPr lang="en-US" sz="1200" dirty="0"/>
              </a:p>
            </p:txBody>
          </p:sp>
          <p:sp>
            <p:nvSpPr>
              <p:cNvPr id="78" name="Oval 77"/>
              <p:cNvSpPr/>
              <p:nvPr/>
            </p:nvSpPr>
            <p:spPr>
              <a:xfrm>
                <a:off x="5048001" y="2654028"/>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9" name="Straight Arrow Connector 9"/>
              <p:cNvCxnSpPr/>
              <p:nvPr/>
            </p:nvCxnSpPr>
            <p:spPr>
              <a:xfrm>
                <a:off x="1760838" y="1754274"/>
                <a:ext cx="3385242" cy="990600"/>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grpSp>
        <p:sp>
          <p:nvSpPr>
            <p:cNvPr id="80" name="TextBox 79"/>
            <p:cNvSpPr txBox="1"/>
            <p:nvPr/>
          </p:nvSpPr>
          <p:spPr>
            <a:xfrm>
              <a:off x="5105400" y="2936031"/>
              <a:ext cx="473206" cy="215444"/>
            </a:xfrm>
            <a:prstGeom prst="rect">
              <a:avLst/>
            </a:prstGeom>
            <a:noFill/>
          </p:spPr>
          <p:txBody>
            <a:bodyPr wrap="none" rtlCol="0">
              <a:spAutoFit/>
            </a:bodyPr>
            <a:lstStyle/>
            <a:p>
              <a:r>
                <a:rPr lang="en-US" sz="800" dirty="0" smtClean="0"/>
                <a:t>16.50</a:t>
              </a:r>
            </a:p>
          </p:txBody>
        </p:sp>
        <p:sp>
          <p:nvSpPr>
            <p:cNvPr id="81" name="TextBox 80"/>
            <p:cNvSpPr txBox="1"/>
            <p:nvPr/>
          </p:nvSpPr>
          <p:spPr>
            <a:xfrm>
              <a:off x="5146080" y="3245078"/>
              <a:ext cx="473206" cy="215444"/>
            </a:xfrm>
            <a:prstGeom prst="rect">
              <a:avLst/>
            </a:prstGeom>
            <a:noFill/>
          </p:spPr>
          <p:txBody>
            <a:bodyPr wrap="none" rtlCol="0">
              <a:spAutoFit/>
            </a:bodyPr>
            <a:lstStyle/>
            <a:p>
              <a:r>
                <a:rPr lang="en-US" sz="800" dirty="0" smtClean="0"/>
                <a:t>15.40</a:t>
              </a:r>
            </a:p>
          </p:txBody>
        </p:sp>
        <p:sp>
          <p:nvSpPr>
            <p:cNvPr id="82" name="TextBox 81"/>
            <p:cNvSpPr txBox="1"/>
            <p:nvPr/>
          </p:nvSpPr>
          <p:spPr>
            <a:xfrm>
              <a:off x="4985905" y="3712741"/>
              <a:ext cx="473206" cy="215444"/>
            </a:xfrm>
            <a:prstGeom prst="rect">
              <a:avLst/>
            </a:prstGeom>
            <a:noFill/>
          </p:spPr>
          <p:txBody>
            <a:bodyPr wrap="none" rtlCol="0">
              <a:spAutoFit/>
            </a:bodyPr>
            <a:lstStyle/>
            <a:p>
              <a:r>
                <a:rPr lang="en-US" sz="800" dirty="0" smtClean="0"/>
                <a:t>12.50</a:t>
              </a:r>
            </a:p>
          </p:txBody>
        </p:sp>
        <p:sp>
          <p:nvSpPr>
            <p:cNvPr id="83" name="TextBox 82"/>
            <p:cNvSpPr txBox="1"/>
            <p:nvPr/>
          </p:nvSpPr>
          <p:spPr>
            <a:xfrm>
              <a:off x="4859767" y="4007078"/>
              <a:ext cx="473206" cy="215444"/>
            </a:xfrm>
            <a:prstGeom prst="rect">
              <a:avLst/>
            </a:prstGeom>
            <a:noFill/>
          </p:spPr>
          <p:txBody>
            <a:bodyPr wrap="none" rtlCol="0">
              <a:spAutoFit/>
            </a:bodyPr>
            <a:lstStyle/>
            <a:p>
              <a:r>
                <a:rPr lang="en-US" sz="800" dirty="0" smtClean="0"/>
                <a:t>11.25</a:t>
              </a:r>
            </a:p>
          </p:txBody>
        </p:sp>
        <p:sp>
          <p:nvSpPr>
            <p:cNvPr id="84" name="TextBox 83"/>
            <p:cNvSpPr txBox="1"/>
            <p:nvPr/>
          </p:nvSpPr>
          <p:spPr>
            <a:xfrm>
              <a:off x="4616792" y="4284209"/>
              <a:ext cx="473206" cy="215444"/>
            </a:xfrm>
            <a:prstGeom prst="rect">
              <a:avLst/>
            </a:prstGeom>
            <a:noFill/>
          </p:spPr>
          <p:txBody>
            <a:bodyPr wrap="none" rtlCol="0">
              <a:spAutoFit/>
            </a:bodyPr>
            <a:lstStyle/>
            <a:p>
              <a:r>
                <a:rPr lang="en-US" sz="800" dirty="0" smtClean="0"/>
                <a:t>10.50</a:t>
              </a:r>
            </a:p>
          </p:txBody>
        </p:sp>
        <p:sp>
          <p:nvSpPr>
            <p:cNvPr id="85" name="TextBox 84"/>
            <p:cNvSpPr txBox="1"/>
            <p:nvPr/>
          </p:nvSpPr>
          <p:spPr>
            <a:xfrm>
              <a:off x="4114504" y="4991435"/>
              <a:ext cx="409086" cy="215444"/>
            </a:xfrm>
            <a:prstGeom prst="rect">
              <a:avLst/>
            </a:prstGeom>
            <a:noFill/>
          </p:spPr>
          <p:txBody>
            <a:bodyPr wrap="none" rtlCol="0">
              <a:spAutoFit/>
            </a:bodyPr>
            <a:lstStyle/>
            <a:p>
              <a:r>
                <a:rPr lang="en-US" sz="800" dirty="0" smtClean="0"/>
                <a:t>9.21</a:t>
              </a:r>
            </a:p>
          </p:txBody>
        </p:sp>
        <p:sp>
          <p:nvSpPr>
            <p:cNvPr id="86" name="TextBox 85"/>
            <p:cNvSpPr txBox="1"/>
            <p:nvPr/>
          </p:nvSpPr>
          <p:spPr>
            <a:xfrm>
              <a:off x="3627541" y="5206879"/>
              <a:ext cx="409086" cy="215444"/>
            </a:xfrm>
            <a:prstGeom prst="rect">
              <a:avLst/>
            </a:prstGeom>
            <a:noFill/>
          </p:spPr>
          <p:txBody>
            <a:bodyPr wrap="none" rtlCol="0">
              <a:spAutoFit/>
            </a:bodyPr>
            <a:lstStyle/>
            <a:p>
              <a:r>
                <a:rPr lang="en-US" sz="800" dirty="0" smtClean="0"/>
                <a:t>7.30</a:t>
              </a:r>
            </a:p>
          </p:txBody>
        </p:sp>
        <p:sp>
          <p:nvSpPr>
            <p:cNvPr id="87" name="TextBox 86"/>
            <p:cNvSpPr txBox="1"/>
            <p:nvPr/>
          </p:nvSpPr>
          <p:spPr>
            <a:xfrm>
              <a:off x="3140702" y="5298247"/>
              <a:ext cx="409086" cy="215444"/>
            </a:xfrm>
            <a:prstGeom prst="rect">
              <a:avLst/>
            </a:prstGeom>
            <a:noFill/>
          </p:spPr>
          <p:txBody>
            <a:bodyPr wrap="none" rtlCol="0">
              <a:spAutoFit/>
            </a:bodyPr>
            <a:lstStyle/>
            <a:p>
              <a:r>
                <a:rPr lang="en-US" sz="800" dirty="0" smtClean="0"/>
                <a:t>4.80</a:t>
              </a:r>
            </a:p>
          </p:txBody>
        </p:sp>
        <p:sp>
          <p:nvSpPr>
            <p:cNvPr id="88" name="TextBox 87"/>
            <p:cNvSpPr txBox="1"/>
            <p:nvPr/>
          </p:nvSpPr>
          <p:spPr>
            <a:xfrm>
              <a:off x="5239293" y="2331795"/>
              <a:ext cx="473206" cy="215444"/>
            </a:xfrm>
            <a:prstGeom prst="rect">
              <a:avLst/>
            </a:prstGeom>
            <a:noFill/>
          </p:spPr>
          <p:txBody>
            <a:bodyPr wrap="none" rtlCol="0">
              <a:spAutoFit/>
            </a:bodyPr>
            <a:lstStyle/>
            <a:p>
              <a:r>
                <a:rPr lang="en-US" sz="800" dirty="0" smtClean="0"/>
                <a:t>17.50</a:t>
              </a:r>
            </a:p>
          </p:txBody>
        </p:sp>
        <p:sp>
          <p:nvSpPr>
            <p:cNvPr id="89" name="TextBox 88"/>
            <p:cNvSpPr txBox="1"/>
            <p:nvPr/>
          </p:nvSpPr>
          <p:spPr>
            <a:xfrm>
              <a:off x="2666490" y="5513691"/>
              <a:ext cx="409086" cy="215444"/>
            </a:xfrm>
            <a:prstGeom prst="rect">
              <a:avLst/>
            </a:prstGeom>
            <a:noFill/>
          </p:spPr>
          <p:txBody>
            <a:bodyPr wrap="none" rtlCol="0">
              <a:spAutoFit/>
            </a:bodyPr>
            <a:lstStyle/>
            <a:p>
              <a:r>
                <a:rPr lang="en-US" sz="800" dirty="0" smtClean="0"/>
                <a:t>2.50</a:t>
              </a:r>
            </a:p>
          </p:txBody>
        </p:sp>
        <p:sp>
          <p:nvSpPr>
            <p:cNvPr id="90" name="TextBox 89"/>
            <p:cNvSpPr txBox="1"/>
            <p:nvPr/>
          </p:nvSpPr>
          <p:spPr>
            <a:xfrm>
              <a:off x="5034750" y="4585156"/>
              <a:ext cx="409086" cy="215444"/>
            </a:xfrm>
            <a:prstGeom prst="rect">
              <a:avLst/>
            </a:prstGeom>
            <a:noFill/>
          </p:spPr>
          <p:txBody>
            <a:bodyPr wrap="none" rtlCol="0">
              <a:spAutoFit/>
            </a:bodyPr>
            <a:lstStyle/>
            <a:p>
              <a:r>
                <a:rPr lang="en-US" sz="800" dirty="0" smtClean="0"/>
                <a:t>1.35</a:t>
              </a:r>
            </a:p>
          </p:txBody>
        </p:sp>
        <p:sp>
          <p:nvSpPr>
            <p:cNvPr id="91" name="TextBox 90"/>
            <p:cNvSpPr txBox="1"/>
            <p:nvPr/>
          </p:nvSpPr>
          <p:spPr>
            <a:xfrm>
              <a:off x="5710202" y="4966156"/>
              <a:ext cx="409086" cy="215444"/>
            </a:xfrm>
            <a:prstGeom prst="rect">
              <a:avLst/>
            </a:prstGeom>
            <a:noFill/>
          </p:spPr>
          <p:txBody>
            <a:bodyPr wrap="none" rtlCol="0">
              <a:spAutoFit/>
            </a:bodyPr>
            <a:lstStyle/>
            <a:p>
              <a:r>
                <a:rPr lang="en-US" sz="800" dirty="0" smtClean="0"/>
                <a:t>2.40</a:t>
              </a:r>
            </a:p>
          </p:txBody>
        </p:sp>
        <p:sp>
          <p:nvSpPr>
            <p:cNvPr id="92" name="TextBox 91"/>
            <p:cNvSpPr txBox="1"/>
            <p:nvPr/>
          </p:nvSpPr>
          <p:spPr>
            <a:xfrm>
              <a:off x="6133136" y="5308810"/>
              <a:ext cx="409086" cy="215444"/>
            </a:xfrm>
            <a:prstGeom prst="rect">
              <a:avLst/>
            </a:prstGeom>
            <a:noFill/>
          </p:spPr>
          <p:txBody>
            <a:bodyPr wrap="none" rtlCol="0">
              <a:spAutoFit/>
            </a:bodyPr>
            <a:lstStyle/>
            <a:p>
              <a:r>
                <a:rPr lang="en-US" sz="800" dirty="0" smtClean="0"/>
                <a:t>3.00</a:t>
              </a:r>
            </a:p>
          </p:txBody>
        </p:sp>
        <p:sp>
          <p:nvSpPr>
            <p:cNvPr id="93" name="TextBox 92"/>
            <p:cNvSpPr txBox="1"/>
            <p:nvPr/>
          </p:nvSpPr>
          <p:spPr>
            <a:xfrm>
              <a:off x="3862858" y="2338866"/>
              <a:ext cx="409086" cy="215444"/>
            </a:xfrm>
            <a:prstGeom prst="rect">
              <a:avLst/>
            </a:prstGeom>
            <a:noFill/>
          </p:spPr>
          <p:txBody>
            <a:bodyPr wrap="none" rtlCol="0">
              <a:spAutoFit/>
            </a:bodyPr>
            <a:lstStyle/>
            <a:p>
              <a:r>
                <a:rPr lang="en-US" sz="800" dirty="0" smtClean="0"/>
                <a:t>4.50</a:t>
              </a:r>
            </a:p>
          </p:txBody>
        </p:sp>
        <p:sp>
          <p:nvSpPr>
            <p:cNvPr id="94" name="TextBox 93"/>
            <p:cNvSpPr txBox="1"/>
            <p:nvPr/>
          </p:nvSpPr>
          <p:spPr>
            <a:xfrm>
              <a:off x="3180853" y="1797278"/>
              <a:ext cx="473206" cy="215444"/>
            </a:xfrm>
            <a:prstGeom prst="rect">
              <a:avLst/>
            </a:prstGeom>
            <a:noFill/>
          </p:spPr>
          <p:txBody>
            <a:bodyPr wrap="none" rtlCol="0">
              <a:spAutoFit/>
            </a:bodyPr>
            <a:lstStyle/>
            <a:p>
              <a:r>
                <a:rPr lang="en-US" sz="800" dirty="0" smtClean="0"/>
                <a:t>15.75</a:t>
              </a:r>
            </a:p>
          </p:txBody>
        </p:sp>
        <p:sp>
          <p:nvSpPr>
            <p:cNvPr id="95" name="TextBox 94"/>
            <p:cNvSpPr txBox="1"/>
            <p:nvPr/>
          </p:nvSpPr>
          <p:spPr>
            <a:xfrm>
              <a:off x="2507699" y="1536398"/>
              <a:ext cx="473206" cy="215444"/>
            </a:xfrm>
            <a:prstGeom prst="rect">
              <a:avLst/>
            </a:prstGeom>
            <a:noFill/>
          </p:spPr>
          <p:txBody>
            <a:bodyPr wrap="none" rtlCol="0">
              <a:spAutoFit/>
            </a:bodyPr>
            <a:lstStyle/>
            <a:p>
              <a:r>
                <a:rPr lang="en-US" sz="800" dirty="0" smtClean="0"/>
                <a:t>17.30</a:t>
              </a:r>
            </a:p>
          </p:txBody>
        </p:sp>
      </p:grpSp>
    </p:spTree>
    <p:extLst>
      <p:ext uri="{BB962C8B-B14F-4D97-AF65-F5344CB8AC3E}">
        <p14:creationId xmlns:p14="http://schemas.microsoft.com/office/powerpoint/2010/main" val="142653494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smtClean="0"/>
              <a:t>New Water Right Research Tools</a:t>
            </a:r>
            <a:endParaRPr lang="en-US"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 y="1143001"/>
            <a:ext cx="5990594" cy="419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1371600"/>
            <a:ext cx="5815013" cy="4823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0" y="1828800"/>
            <a:ext cx="8770682" cy="419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02603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additive="base">
                                        <p:cTn id="7" dur="500" fill="hold"/>
                                        <p:tgtEl>
                                          <p:spTgt spid="3076"/>
                                        </p:tgtEl>
                                        <p:attrNameLst>
                                          <p:attrName>ppt_x</p:attrName>
                                        </p:attrNameLst>
                                      </p:cBhvr>
                                      <p:tavLst>
                                        <p:tav tm="0">
                                          <p:val>
                                            <p:strVal val="#ppt_x"/>
                                          </p:val>
                                        </p:tav>
                                        <p:tav tm="100000">
                                          <p:val>
                                            <p:strVal val="#ppt_x"/>
                                          </p:val>
                                        </p:tav>
                                      </p:tavLst>
                                    </p:anim>
                                    <p:anim calcmode="lin" valueType="num">
                                      <p:cBhvr additive="base">
                                        <p:cTn id="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077"/>
                                        </p:tgtEl>
                                        <p:attrNameLst>
                                          <p:attrName>style.visibility</p:attrName>
                                        </p:attrNameLst>
                                      </p:cBhvr>
                                      <p:to>
                                        <p:strVal val="visible"/>
                                      </p:to>
                                    </p:set>
                                    <p:animEffect transition="in" filter="fade">
                                      <p:cBhvr>
                                        <p:cTn id="13"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Interactive Mapper Search</a:t>
            </a:r>
            <a:endParaRPr lang="en-US"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 y="1295400"/>
            <a:ext cx="7739001" cy="4983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3657600" y="3810000"/>
            <a:ext cx="152400" cy="152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7620000" y="3653589"/>
            <a:ext cx="152400" cy="1524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Up Arrow 4"/>
          <p:cNvSpPr/>
          <p:nvPr/>
        </p:nvSpPr>
        <p:spPr>
          <a:xfrm>
            <a:off x="3619500" y="4022558"/>
            <a:ext cx="228600" cy="457200"/>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Up Arrow 7"/>
          <p:cNvSpPr/>
          <p:nvPr/>
        </p:nvSpPr>
        <p:spPr>
          <a:xfrm>
            <a:off x="7588718" y="3871762"/>
            <a:ext cx="228600" cy="457200"/>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84019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4114800" cy="4081271"/>
          </a:xfrm>
        </p:spPr>
        <p:txBody>
          <a:bodyPr>
            <a:normAutofit lnSpcReduction="10000"/>
          </a:bodyPr>
          <a:lstStyle/>
          <a:p>
            <a:r>
              <a:rPr lang="en-US" dirty="0" smtClean="0"/>
              <a:t>Wrong stream code/mapped location</a:t>
            </a:r>
          </a:p>
          <a:p>
            <a:pPr marL="393192" lvl="1" indent="0">
              <a:buNone/>
            </a:pPr>
            <a:endParaRPr lang="en-US" dirty="0" smtClean="0"/>
          </a:p>
          <a:p>
            <a:r>
              <a:rPr lang="en-US" dirty="0" smtClean="0"/>
              <a:t>Fixed those more than 10 miles away</a:t>
            </a:r>
          </a:p>
          <a:p>
            <a:endParaRPr lang="en-US" dirty="0" smtClean="0"/>
          </a:p>
          <a:p>
            <a:r>
              <a:rPr lang="en-US" dirty="0" smtClean="0"/>
              <a:t>Working on PODs not in the stream coded watershed</a:t>
            </a:r>
          </a:p>
        </p:txBody>
      </p:sp>
      <p:sp>
        <p:nvSpPr>
          <p:cNvPr id="3" name="Title 2"/>
          <p:cNvSpPr>
            <a:spLocks noGrp="1"/>
          </p:cNvSpPr>
          <p:nvPr>
            <p:ph type="title"/>
          </p:nvPr>
        </p:nvSpPr>
        <p:spPr/>
        <p:txBody>
          <a:bodyPr/>
          <a:lstStyle/>
          <a:p>
            <a:r>
              <a:rPr lang="en-US" dirty="0" smtClean="0"/>
              <a:t>Issue – Highlights Bad Data</a:t>
            </a:r>
            <a:endParaRPr lang="en-US" dirty="0"/>
          </a:p>
        </p:txBody>
      </p:sp>
      <p:grpSp>
        <p:nvGrpSpPr>
          <p:cNvPr id="4" name="Group 3"/>
          <p:cNvGrpSpPr/>
          <p:nvPr/>
        </p:nvGrpSpPr>
        <p:grpSpPr>
          <a:xfrm>
            <a:off x="4430366" y="1447801"/>
            <a:ext cx="4482542" cy="3429000"/>
            <a:chOff x="681903" y="1508053"/>
            <a:chExt cx="8715938" cy="4847974"/>
          </a:xfrm>
        </p:grpSpPr>
        <p:sp>
          <p:nvSpPr>
            <p:cNvPr id="5" name="Oval 4"/>
            <p:cNvSpPr/>
            <p:nvPr/>
          </p:nvSpPr>
          <p:spPr>
            <a:xfrm>
              <a:off x="4343400" y="4618909"/>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Arrow Connector 6"/>
            <p:cNvCxnSpPr/>
            <p:nvPr/>
          </p:nvCxnSpPr>
          <p:spPr>
            <a:xfrm rot="5400000">
              <a:off x="1847397" y="2796819"/>
              <a:ext cx="3845928" cy="2751438"/>
            </a:xfrm>
            <a:prstGeom prst="curvedConnector3">
              <a:avLst>
                <a:gd name="adj1" fmla="val 74418"/>
              </a:avLst>
            </a:prstGeom>
            <a:ln w="34925">
              <a:headEnd type="oval"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7" name="Straight Arrow Connector 13"/>
            <p:cNvCxnSpPr/>
            <p:nvPr/>
          </p:nvCxnSpPr>
          <p:spPr>
            <a:xfrm rot="10800000">
              <a:off x="4452042" y="4723902"/>
              <a:ext cx="2514600" cy="955224"/>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988312" y="5514201"/>
              <a:ext cx="526106" cy="276999"/>
            </a:xfrm>
            <a:prstGeom prst="rect">
              <a:avLst/>
            </a:prstGeom>
            <a:noFill/>
          </p:spPr>
          <p:txBody>
            <a:bodyPr wrap="none" rtlCol="0">
              <a:spAutoFit/>
            </a:bodyPr>
            <a:lstStyle/>
            <a:p>
              <a:r>
                <a:rPr lang="en-US" sz="1200" dirty="0" smtClean="0"/>
                <a:t>3.63</a:t>
              </a:r>
              <a:endParaRPr lang="en-US" sz="1200" dirty="0"/>
            </a:p>
          </p:txBody>
        </p:sp>
        <p:sp>
          <p:nvSpPr>
            <p:cNvPr id="9" name="TextBox 8"/>
            <p:cNvSpPr txBox="1"/>
            <p:nvPr/>
          </p:nvSpPr>
          <p:spPr>
            <a:xfrm>
              <a:off x="5029200" y="1925513"/>
              <a:ext cx="623889" cy="276999"/>
            </a:xfrm>
            <a:prstGeom prst="rect">
              <a:avLst/>
            </a:prstGeom>
            <a:noFill/>
          </p:spPr>
          <p:txBody>
            <a:bodyPr wrap="none" rtlCol="0">
              <a:spAutoFit/>
            </a:bodyPr>
            <a:lstStyle/>
            <a:p>
              <a:r>
                <a:rPr lang="en-US" sz="1200" dirty="0" smtClean="0"/>
                <a:t>17.86</a:t>
              </a:r>
              <a:endParaRPr lang="en-US" sz="1200" dirty="0"/>
            </a:p>
          </p:txBody>
        </p:sp>
        <p:sp>
          <p:nvSpPr>
            <p:cNvPr id="10" name="TextBox 9"/>
            <p:cNvSpPr txBox="1"/>
            <p:nvPr/>
          </p:nvSpPr>
          <p:spPr>
            <a:xfrm>
              <a:off x="1204965" y="1508053"/>
              <a:ext cx="623889" cy="276999"/>
            </a:xfrm>
            <a:prstGeom prst="rect">
              <a:avLst/>
            </a:prstGeom>
            <a:noFill/>
          </p:spPr>
          <p:txBody>
            <a:bodyPr wrap="none" rtlCol="0">
              <a:spAutoFit/>
            </a:bodyPr>
            <a:lstStyle/>
            <a:p>
              <a:r>
                <a:rPr lang="en-US" sz="1200" dirty="0" smtClean="0"/>
                <a:t>19.80</a:t>
              </a:r>
              <a:endParaRPr lang="en-US" sz="1200" dirty="0"/>
            </a:p>
          </p:txBody>
        </p:sp>
        <p:sp>
          <p:nvSpPr>
            <p:cNvPr id="11" name="TextBox 10"/>
            <p:cNvSpPr txBox="1"/>
            <p:nvPr/>
          </p:nvSpPr>
          <p:spPr>
            <a:xfrm>
              <a:off x="2091054" y="6079028"/>
              <a:ext cx="526106" cy="276999"/>
            </a:xfrm>
            <a:prstGeom prst="rect">
              <a:avLst/>
            </a:prstGeom>
            <a:noFill/>
          </p:spPr>
          <p:txBody>
            <a:bodyPr wrap="none" rtlCol="0">
              <a:spAutoFit/>
            </a:bodyPr>
            <a:lstStyle/>
            <a:p>
              <a:r>
                <a:rPr lang="en-US" sz="1200" dirty="0" smtClean="0"/>
                <a:t>0.00</a:t>
              </a:r>
              <a:endParaRPr lang="en-US" sz="1200" dirty="0"/>
            </a:p>
          </p:txBody>
        </p:sp>
        <p:sp>
          <p:nvSpPr>
            <p:cNvPr id="12" name="TextBox 11"/>
            <p:cNvSpPr txBox="1"/>
            <p:nvPr/>
          </p:nvSpPr>
          <p:spPr>
            <a:xfrm>
              <a:off x="681903" y="2109456"/>
              <a:ext cx="2771555" cy="478653"/>
            </a:xfrm>
            <a:prstGeom prst="rect">
              <a:avLst/>
            </a:prstGeom>
            <a:noFill/>
          </p:spPr>
          <p:txBody>
            <a:bodyPr wrap="none" rtlCol="0">
              <a:spAutoFit/>
            </a:bodyPr>
            <a:lstStyle/>
            <a:p>
              <a:r>
                <a:rPr lang="en-US" sz="1600" dirty="0" smtClean="0"/>
                <a:t>Annie Creek</a:t>
              </a:r>
              <a:endParaRPr lang="en-US" sz="800" b="1" dirty="0" smtClean="0"/>
            </a:p>
          </p:txBody>
        </p:sp>
        <p:sp>
          <p:nvSpPr>
            <p:cNvPr id="13" name="TextBox 12"/>
            <p:cNvSpPr txBox="1"/>
            <p:nvPr/>
          </p:nvSpPr>
          <p:spPr>
            <a:xfrm>
              <a:off x="2561053" y="5872653"/>
              <a:ext cx="2531553" cy="478653"/>
            </a:xfrm>
            <a:prstGeom prst="rect">
              <a:avLst/>
            </a:prstGeom>
            <a:noFill/>
          </p:spPr>
          <p:txBody>
            <a:bodyPr wrap="none" rtlCol="0">
              <a:spAutoFit/>
            </a:bodyPr>
            <a:lstStyle/>
            <a:p>
              <a:r>
                <a:rPr lang="en-US" sz="1600" dirty="0" smtClean="0"/>
                <a:t>Wood River</a:t>
              </a:r>
              <a:endParaRPr lang="en-US" sz="800" b="1" dirty="0"/>
            </a:p>
          </p:txBody>
        </p:sp>
        <p:sp>
          <p:nvSpPr>
            <p:cNvPr id="14" name="TextBox 13"/>
            <p:cNvSpPr txBox="1"/>
            <p:nvPr/>
          </p:nvSpPr>
          <p:spPr>
            <a:xfrm>
              <a:off x="6629401" y="4947598"/>
              <a:ext cx="2768440" cy="522167"/>
            </a:xfrm>
            <a:prstGeom prst="rect">
              <a:avLst/>
            </a:prstGeom>
            <a:noFill/>
          </p:spPr>
          <p:txBody>
            <a:bodyPr wrap="none" rtlCol="0">
              <a:spAutoFit/>
            </a:bodyPr>
            <a:lstStyle/>
            <a:p>
              <a:r>
                <a:rPr lang="en-US" dirty="0"/>
                <a:t>Fort </a:t>
              </a:r>
              <a:r>
                <a:rPr lang="en-US" dirty="0" smtClean="0"/>
                <a:t>Creek</a:t>
              </a:r>
              <a:r>
                <a:rPr lang="en-US" sz="900" b="1" dirty="0" smtClean="0"/>
                <a:t> </a:t>
              </a:r>
              <a:endParaRPr lang="en-US" sz="900" b="1" dirty="0"/>
            </a:p>
          </p:txBody>
        </p:sp>
        <p:sp>
          <p:nvSpPr>
            <p:cNvPr id="15" name="TextBox 14"/>
            <p:cNvSpPr txBox="1"/>
            <p:nvPr/>
          </p:nvSpPr>
          <p:spPr>
            <a:xfrm>
              <a:off x="3892209" y="4534783"/>
              <a:ext cx="526106" cy="276999"/>
            </a:xfrm>
            <a:prstGeom prst="rect">
              <a:avLst/>
            </a:prstGeom>
            <a:noFill/>
          </p:spPr>
          <p:txBody>
            <a:bodyPr wrap="none" rtlCol="0">
              <a:spAutoFit/>
            </a:bodyPr>
            <a:lstStyle/>
            <a:p>
              <a:r>
                <a:rPr lang="en-US" sz="1200" dirty="0" smtClean="0"/>
                <a:t>9.71</a:t>
              </a:r>
              <a:endParaRPr lang="en-US" sz="1200" dirty="0"/>
            </a:p>
          </p:txBody>
        </p:sp>
        <p:sp>
          <p:nvSpPr>
            <p:cNvPr id="16" name="TextBox 15"/>
            <p:cNvSpPr txBox="1"/>
            <p:nvPr/>
          </p:nvSpPr>
          <p:spPr>
            <a:xfrm>
              <a:off x="5190448" y="2621763"/>
              <a:ext cx="623889" cy="276999"/>
            </a:xfrm>
            <a:prstGeom prst="rect">
              <a:avLst/>
            </a:prstGeom>
            <a:noFill/>
          </p:spPr>
          <p:txBody>
            <a:bodyPr wrap="none" rtlCol="0">
              <a:spAutoFit/>
            </a:bodyPr>
            <a:lstStyle/>
            <a:p>
              <a:r>
                <a:rPr lang="en-US" sz="1200" dirty="0" smtClean="0"/>
                <a:t>17.15</a:t>
              </a:r>
              <a:endParaRPr lang="en-US" sz="1200" dirty="0"/>
            </a:p>
          </p:txBody>
        </p:sp>
        <p:sp>
          <p:nvSpPr>
            <p:cNvPr id="17" name="Oval 16"/>
            <p:cNvSpPr/>
            <p:nvPr/>
          </p:nvSpPr>
          <p:spPr>
            <a:xfrm>
              <a:off x="5048001" y="2654028"/>
              <a:ext cx="196157" cy="181691"/>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Arrow Connector 9"/>
            <p:cNvCxnSpPr/>
            <p:nvPr/>
          </p:nvCxnSpPr>
          <p:spPr>
            <a:xfrm>
              <a:off x="1760838" y="1754274"/>
              <a:ext cx="3385242" cy="990600"/>
            </a:xfrm>
            <a:prstGeom prst="curvedConnector3">
              <a:avLst>
                <a:gd name="adj1" fmla="val 50000"/>
              </a:avLst>
            </a:prstGeom>
            <a:ln w="31750">
              <a:headEnd type="oval" w="lg" len="lg"/>
              <a:tailEnd type="stealth" w="lg" len="lg"/>
            </a:ln>
          </p:spPr>
          <p:style>
            <a:lnRef idx="1">
              <a:schemeClr val="accent1"/>
            </a:lnRef>
            <a:fillRef idx="0">
              <a:schemeClr val="accent1"/>
            </a:fillRef>
            <a:effectRef idx="0">
              <a:schemeClr val="accent1"/>
            </a:effectRef>
            <a:fontRef idx="minor">
              <a:schemeClr val="tx1"/>
            </a:fontRef>
          </p:style>
        </p:cxnSp>
      </p:grpSp>
      <p:sp>
        <p:nvSpPr>
          <p:cNvPr id="19" name="Isosceles Triangle 18"/>
          <p:cNvSpPr/>
          <p:nvPr/>
        </p:nvSpPr>
        <p:spPr>
          <a:xfrm>
            <a:off x="7819467" y="5257800"/>
            <a:ext cx="196159" cy="152400"/>
          </a:xfrm>
          <a:prstGeom prst="triangl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Arrow Connector 19"/>
          <p:cNvCxnSpPr/>
          <p:nvPr/>
        </p:nvCxnSpPr>
        <p:spPr>
          <a:xfrm flipH="1" flipV="1">
            <a:off x="5974558" y="2126864"/>
            <a:ext cx="1834433" cy="3207136"/>
          </a:xfrm>
          <a:prstGeom prst="straightConnector1">
            <a:avLst/>
          </a:prstGeom>
          <a:ln w="76200" cmpd="sng">
            <a:solidFill>
              <a:srgbClr val="FF0000"/>
            </a:solidFill>
            <a:headEnd type="none"/>
            <a:tailEnd type="stealth" w="lg" len="lg"/>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41741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Stream Network Analysis</a:t>
            </a:r>
          </a:p>
          <a:p>
            <a:pPr marL="109728" indent="0">
              <a:buNone/>
            </a:pPr>
            <a:endParaRPr lang="en-US" dirty="0" smtClean="0"/>
          </a:p>
          <a:p>
            <a:r>
              <a:rPr lang="en-US" dirty="0" smtClean="0"/>
              <a:t>Easy to use tools for public and staff</a:t>
            </a:r>
          </a:p>
          <a:p>
            <a:pPr lvl="1"/>
            <a:r>
              <a:rPr lang="en-US" dirty="0" smtClean="0"/>
              <a:t>Graphical Interactive Mapper</a:t>
            </a:r>
          </a:p>
          <a:p>
            <a:pPr lvl="1"/>
            <a:r>
              <a:rPr lang="en-US" dirty="0" smtClean="0"/>
              <a:t>Intelligent Tabular Searching and Research</a:t>
            </a:r>
          </a:p>
          <a:p>
            <a:pPr marL="393192" lvl="1" indent="0">
              <a:buNone/>
            </a:pPr>
            <a:endParaRPr lang="en-US" dirty="0" smtClean="0"/>
          </a:p>
          <a:p>
            <a:r>
              <a:rPr lang="en-US" dirty="0" smtClean="0"/>
              <a:t>Highlighted errors in Water Right Data</a:t>
            </a:r>
            <a:endParaRPr lang="en-US" dirty="0"/>
          </a:p>
        </p:txBody>
      </p:sp>
      <p:sp>
        <p:nvSpPr>
          <p:cNvPr id="3" name="Title 2"/>
          <p:cNvSpPr>
            <a:spLocks noGrp="1"/>
          </p:cNvSpPr>
          <p:nvPr>
            <p:ph type="title"/>
          </p:nvPr>
        </p:nvSpPr>
        <p:spPr/>
        <p:txBody>
          <a:bodyPr/>
          <a:lstStyle/>
          <a:p>
            <a:r>
              <a:rPr lang="en-US" dirty="0" smtClean="0"/>
              <a:t>Summary</a:t>
            </a:r>
            <a:endParaRPr lang="en-US" dirty="0"/>
          </a:p>
        </p:txBody>
      </p:sp>
    </p:spTree>
    <p:extLst>
      <p:ext uri="{BB962C8B-B14F-4D97-AF65-F5344CB8AC3E}">
        <p14:creationId xmlns:p14="http://schemas.microsoft.com/office/powerpoint/2010/main" val="2256767113"/>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US" dirty="0" smtClean="0"/>
              <a:t>Kenneth Smith</a:t>
            </a:r>
          </a:p>
          <a:p>
            <a:pPr marL="365760" lvl="1" indent="0">
              <a:buNone/>
            </a:pPr>
            <a:r>
              <a:rPr lang="en-US" sz="2000" dirty="0" smtClean="0"/>
              <a:t>IT Manager</a:t>
            </a:r>
          </a:p>
          <a:p>
            <a:pPr marL="365760" lvl="1" indent="0">
              <a:buNone/>
            </a:pPr>
            <a:r>
              <a:rPr lang="en-US" sz="2000" dirty="0" smtClean="0">
                <a:hlinkClick r:id="rId3"/>
              </a:rPr>
              <a:t>Kenneth.L.Smith@wrd.state.or.us</a:t>
            </a:r>
            <a:endParaRPr lang="en-US" sz="2000" dirty="0" smtClean="0"/>
          </a:p>
          <a:p>
            <a:pPr marL="365760" lvl="1" indent="0">
              <a:buNone/>
            </a:pPr>
            <a:r>
              <a:rPr lang="en-US" sz="2000" dirty="0" smtClean="0"/>
              <a:t>503-986-0867</a:t>
            </a:r>
          </a:p>
          <a:p>
            <a:pPr marL="109728" indent="0">
              <a:buNone/>
            </a:pPr>
            <a:endParaRPr lang="en-US" dirty="0" smtClean="0"/>
          </a:p>
          <a:p>
            <a:pPr marL="109728" indent="0">
              <a:buNone/>
            </a:pPr>
            <a:r>
              <a:rPr lang="en-US" dirty="0" smtClean="0"/>
              <a:t>Water Rights Query:</a:t>
            </a:r>
          </a:p>
          <a:p>
            <a:pPr marL="365760" lvl="1" indent="0">
              <a:buNone/>
            </a:pPr>
            <a:r>
              <a:rPr lang="en-US" sz="2000" dirty="0" smtClean="0">
                <a:hlinkClick r:id="rId4"/>
              </a:rPr>
              <a:t>http://apps.wrd.state.or.us/apps/wr/wrinfo/</a:t>
            </a:r>
            <a:endParaRPr lang="en-US" sz="2000" dirty="0" smtClean="0"/>
          </a:p>
          <a:p>
            <a:pPr marL="109728" indent="0">
              <a:buNone/>
            </a:pPr>
            <a:endParaRPr lang="en-US" dirty="0" smtClean="0"/>
          </a:p>
          <a:p>
            <a:pPr marL="109728" indent="0">
              <a:buNone/>
            </a:pPr>
            <a:r>
              <a:rPr lang="en-US" dirty="0" smtClean="0"/>
              <a:t>Interactive Mapper:</a:t>
            </a:r>
          </a:p>
          <a:p>
            <a:pPr marL="365760" lvl="1" indent="0">
              <a:buNone/>
            </a:pPr>
            <a:r>
              <a:rPr lang="en-US" sz="2000" dirty="0" smtClean="0"/>
              <a:t>http</a:t>
            </a:r>
            <a:r>
              <a:rPr lang="en-US" sz="2000" dirty="0"/>
              <a:t>://</a:t>
            </a:r>
            <a:r>
              <a:rPr lang="en-US" sz="2000" dirty="0" smtClean="0"/>
              <a:t>apps.wrd.state.or.us/apps/gis/wr/</a:t>
            </a:r>
            <a:endParaRPr lang="en-US" sz="2000" dirty="0"/>
          </a:p>
        </p:txBody>
      </p:sp>
      <p:sp>
        <p:nvSpPr>
          <p:cNvPr id="3" name="Title 2"/>
          <p:cNvSpPr>
            <a:spLocks noGrp="1"/>
          </p:cNvSpPr>
          <p:nvPr>
            <p:ph type="title"/>
          </p:nvPr>
        </p:nvSpPr>
        <p:spPr/>
        <p:txBody>
          <a:bodyPr/>
          <a:lstStyle/>
          <a:p>
            <a:r>
              <a:rPr lang="en-US" dirty="0" smtClean="0"/>
              <a:t>Questions?</a:t>
            </a:r>
            <a:endParaRPr lang="en-US" dirty="0"/>
          </a:p>
        </p:txBody>
      </p:sp>
    </p:spTree>
    <p:extLst>
      <p:ext uri="{BB962C8B-B14F-4D97-AF65-F5344CB8AC3E}">
        <p14:creationId xmlns:p14="http://schemas.microsoft.com/office/powerpoint/2010/main" val="113179742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2376</TotalTime>
  <Words>739</Words>
  <Application>Microsoft Office PowerPoint</Application>
  <PresentationFormat>On-screen Show (4:3)</PresentationFormat>
  <Paragraphs>186</Paragraphs>
  <Slides>17</Slides>
  <Notes>16</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Concourse</vt:lpstr>
      <vt:lpstr> How Oregon Uses the National Hydrologic Dataset (NHD) to Route Water Rights </vt:lpstr>
      <vt:lpstr>Oregon Water Law - Prior Appropriation Doctrine</vt:lpstr>
      <vt:lpstr>How do map water rights?</vt:lpstr>
      <vt:lpstr>What is a Stream Code</vt:lpstr>
      <vt:lpstr>Stream Code/Mapping History Early 1980s – Basin Maps</vt:lpstr>
      <vt:lpstr>Stream Code/Mapping  Mid 1990’s – 100k Scale</vt:lpstr>
      <vt:lpstr>Stream Code/Mapping  Mid 2000 – 24k Scale</vt:lpstr>
      <vt:lpstr>Stream Code/Mapping 2015 - National Hydrography Dataset</vt:lpstr>
      <vt:lpstr>Conflate NHD &amp; WRD Streams</vt:lpstr>
      <vt:lpstr>WRD Streams with Directionality, Indexing, and Confluences</vt:lpstr>
      <vt:lpstr>POD Indexes are Created for the Routed Stream Network</vt:lpstr>
      <vt:lpstr>It is now possible to select upstream PODs</vt:lpstr>
      <vt:lpstr>New Water Right Research Tools</vt:lpstr>
      <vt:lpstr>Interactive Mapper Search</vt:lpstr>
      <vt:lpstr>Issue – Highlights Bad Data</vt:lpstr>
      <vt:lpstr>Summary</vt:lpstr>
      <vt:lpstr>Questions?</vt:lpstr>
    </vt:vector>
  </TitlesOfParts>
  <Company>State of Oregon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Title</dc:title>
  <dc:creator>Kenneth L Smith</dc:creator>
  <cp:lastModifiedBy>Kenneth L Smith</cp:lastModifiedBy>
  <cp:revision>60</cp:revision>
  <cp:lastPrinted>2016-02-26T17:04:47Z</cp:lastPrinted>
  <dcterms:created xsi:type="dcterms:W3CDTF">2015-07-07T23:50:08Z</dcterms:created>
  <dcterms:modified xsi:type="dcterms:W3CDTF">2018-01-16T22:16:47Z</dcterms:modified>
</cp:coreProperties>
</file>