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5" r:id="rId2"/>
  </p:sldMasterIdLst>
  <p:notesMasterIdLst>
    <p:notesMasterId r:id="rId29"/>
  </p:notesMasterIdLst>
  <p:sldIdLst>
    <p:sldId id="349" r:id="rId3"/>
    <p:sldId id="283" r:id="rId4"/>
    <p:sldId id="352" r:id="rId5"/>
    <p:sldId id="350" r:id="rId6"/>
    <p:sldId id="1028" r:id="rId7"/>
    <p:sldId id="393" r:id="rId8"/>
    <p:sldId id="887" r:id="rId9"/>
    <p:sldId id="885" r:id="rId10"/>
    <p:sldId id="398" r:id="rId11"/>
    <p:sldId id="891" r:id="rId12"/>
    <p:sldId id="322" r:id="rId13"/>
    <p:sldId id="311" r:id="rId14"/>
    <p:sldId id="351" r:id="rId15"/>
    <p:sldId id="1032" r:id="rId16"/>
    <p:sldId id="363" r:id="rId17"/>
    <p:sldId id="407" r:id="rId18"/>
    <p:sldId id="413" r:id="rId19"/>
    <p:sldId id="1034" r:id="rId20"/>
    <p:sldId id="1035" r:id="rId21"/>
    <p:sldId id="1038" r:id="rId22"/>
    <p:sldId id="355" r:id="rId23"/>
    <p:sldId id="1041" r:id="rId24"/>
    <p:sldId id="1042" r:id="rId25"/>
    <p:sldId id="584" r:id="rId26"/>
    <p:sldId id="601" r:id="rId27"/>
    <p:sldId id="621" r:id="rId2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78">
          <p15:clr>
            <a:srgbClr val="A4A3A4"/>
          </p15:clr>
        </p15:guide>
        <p15:guide id="2" orient="horz" pos="3490">
          <p15:clr>
            <a:srgbClr val="A4A3A4"/>
          </p15:clr>
        </p15:guide>
        <p15:guide id="3" orient="horz" pos="3379">
          <p15:clr>
            <a:srgbClr val="A4A3A4"/>
          </p15:clr>
        </p15:guide>
        <p15:guide id="4" orient="horz" pos="1964">
          <p15:clr>
            <a:srgbClr val="A4A3A4"/>
          </p15:clr>
        </p15:guide>
        <p15:guide id="5" orient="horz" pos="2099">
          <p15:clr>
            <a:srgbClr val="A4A3A4"/>
          </p15:clr>
        </p15:guide>
        <p15:guide id="6" orient="horz" pos="795">
          <p15:clr>
            <a:srgbClr val="A4A3A4"/>
          </p15:clr>
        </p15:guide>
        <p15:guide id="7" orient="horz" pos="666">
          <p15:clr>
            <a:srgbClr val="A4A3A4"/>
          </p15:clr>
        </p15:guide>
        <p15:guide id="8" pos="3403">
          <p15:clr>
            <a:srgbClr val="A4A3A4"/>
          </p15:clr>
        </p15:guide>
        <p15:guide id="9" pos="351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C32D"/>
    <a:srgbClr val="053773"/>
    <a:srgbClr val="FEC20D"/>
    <a:srgbClr val="139AB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500" autoAdjust="0"/>
  </p:normalViewPr>
  <p:slideViewPr>
    <p:cSldViewPr snapToGrid="0" snapToObjects="1">
      <p:cViewPr varScale="1">
        <p:scale>
          <a:sx n="80" d="100"/>
          <a:sy n="80" d="100"/>
        </p:scale>
        <p:origin x="1110" y="51"/>
      </p:cViewPr>
      <p:guideLst>
        <p:guide orient="horz" pos="3378"/>
        <p:guide orient="horz" pos="3490"/>
        <p:guide orient="horz" pos="3379"/>
        <p:guide orient="horz" pos="1964"/>
        <p:guide orient="horz" pos="2099"/>
        <p:guide orient="horz" pos="795"/>
        <p:guide orient="horz" pos="666"/>
        <p:guide pos="3403"/>
        <p:guide pos="3514"/>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A4643E8-7A84-1C46-BD5E-B291CD34BF80}" type="datetimeFigureOut">
              <a:rPr lang="en-US" smtClean="0"/>
              <a:t>5/21/2020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7DC1755-625D-A742-ACDB-726AD4CDF29D}" type="slidenum">
              <a:rPr lang="en-US" smtClean="0"/>
              <a:t>‹#›</a:t>
            </a:fld>
            <a:endParaRPr lang="en-US"/>
          </a:p>
        </p:txBody>
      </p:sp>
    </p:spTree>
    <p:extLst>
      <p:ext uri="{BB962C8B-B14F-4D97-AF65-F5344CB8AC3E}">
        <p14:creationId xmlns:p14="http://schemas.microsoft.com/office/powerpoint/2010/main" val="38173928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7DC1755-625D-A742-ACDB-726AD4CDF29D}" type="slidenum">
              <a:rPr lang="en-US" smtClean="0"/>
              <a:t>1</a:t>
            </a:fld>
            <a:endParaRPr lang="en-US"/>
          </a:p>
        </p:txBody>
      </p:sp>
    </p:spTree>
    <p:extLst>
      <p:ext uri="{BB962C8B-B14F-4D97-AF65-F5344CB8AC3E}">
        <p14:creationId xmlns:p14="http://schemas.microsoft.com/office/powerpoint/2010/main" val="214647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Demonstrates support through continued or elevated funding, provides for the opportunity to address the natural resource issues facing the nation’s farmers and ranchers on a voluntary basis, provides for continued engagement of partners to expand resources available to our stakeholders…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2</a:t>
            </a:fld>
            <a:endParaRPr lang="en-US"/>
          </a:p>
        </p:txBody>
      </p:sp>
    </p:spTree>
    <p:extLst>
      <p:ext uri="{BB962C8B-B14F-4D97-AF65-F5344CB8AC3E}">
        <p14:creationId xmlns:p14="http://schemas.microsoft.com/office/powerpoint/2010/main" val="4204177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3</a:t>
            </a:fld>
            <a:endParaRPr lang="en-US"/>
          </a:p>
        </p:txBody>
      </p:sp>
    </p:spTree>
    <p:extLst>
      <p:ext uri="{BB962C8B-B14F-4D97-AF65-F5344CB8AC3E}">
        <p14:creationId xmlns:p14="http://schemas.microsoft.com/office/powerpoint/2010/main" val="3493272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7DC1755-625D-A742-ACDB-726AD4CDF29D}" type="slidenum">
              <a:rPr lang="en-US" smtClean="0"/>
              <a:t>4</a:t>
            </a:fld>
            <a:endParaRPr lang="en-US"/>
          </a:p>
        </p:txBody>
      </p:sp>
    </p:spTree>
    <p:extLst>
      <p:ext uri="{BB962C8B-B14F-4D97-AF65-F5344CB8AC3E}">
        <p14:creationId xmlns:p14="http://schemas.microsoft.com/office/powerpoint/2010/main" val="338237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Priorities in the Farm Bill and Secretary</a:t>
            </a:r>
          </a:p>
          <a:p>
            <a:r>
              <a:rPr lang="en-US" dirty="0"/>
              <a:t>Streamline programs, increase efficiency and increase customer service – Sonny’s charge ahead of Farm Bill</a:t>
            </a:r>
          </a:p>
        </p:txBody>
      </p:sp>
      <p:sp>
        <p:nvSpPr>
          <p:cNvPr id="4" name="Slide Number Placeholder 3"/>
          <p:cNvSpPr>
            <a:spLocks noGrp="1"/>
          </p:cNvSpPr>
          <p:nvPr>
            <p:ph type="sldNum" sz="quarter" idx="5"/>
          </p:nvPr>
        </p:nvSpPr>
        <p:spPr/>
        <p:txBody>
          <a:bodyPr/>
          <a:lstStyle/>
          <a:p>
            <a:fld id="{D0CB9764-647B-4A0B-9CA5-C3B229C1C939}" type="slidenum">
              <a:rPr lang="en-US" smtClean="0"/>
              <a:t>5</a:t>
            </a:fld>
            <a:endParaRPr lang="en-US" dirty="0"/>
          </a:p>
        </p:txBody>
      </p:sp>
    </p:spTree>
    <p:extLst>
      <p:ext uri="{BB962C8B-B14F-4D97-AF65-F5344CB8AC3E}">
        <p14:creationId xmlns:p14="http://schemas.microsoft.com/office/powerpoint/2010/main" val="4224684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D1CCF7-3DEB-4FCF-9BE3-6D60D58C4288}" type="slidenum">
              <a:rPr lang="en-US" smtClean="0"/>
              <a:t>6</a:t>
            </a:fld>
            <a:endParaRPr lang="en-US"/>
          </a:p>
        </p:txBody>
      </p:sp>
    </p:spTree>
    <p:extLst>
      <p:ext uri="{BB962C8B-B14F-4D97-AF65-F5344CB8AC3E}">
        <p14:creationId xmlns:p14="http://schemas.microsoft.com/office/powerpoint/2010/main" val="4091879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a:latin typeface="Calibri" panose="020F0502020204030204" pitchFamily="34" charset="0"/>
                <a:cs typeface="Calibri" panose="020F0502020204030204" pitchFamily="34" charset="0"/>
              </a:rPr>
              <a:t>Source water protection (quality and quantity) should be considered in all conservation planning/programs, encouraging water quality and water quantity practices that protect source water while also benefitting ag producers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0" dirty="0">
                <a:latin typeface="Calibri" panose="020F0502020204030204" pitchFamily="34" charset="0"/>
                <a:cs typeface="Calibri" panose="020F0502020204030204" pitchFamily="34" charset="0"/>
              </a:rPr>
              <a:t>NRCS shall collaborate with community water systems and the State Technical Committees to identify priority areas for source water protection within each state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latin typeface="Calibri" panose="020F0502020204030204" pitchFamily="34" charset="0"/>
              <a:cs typeface="Calibri" panose="020F0502020204030204" pitchFamily="34" charset="0"/>
            </a:endParaRPr>
          </a:p>
          <a:p>
            <a:pPr lvl="0"/>
            <a:r>
              <a:rPr lang="en-US" b="0" dirty="0">
                <a:latin typeface="Calibri" panose="020F0502020204030204" pitchFamily="34" charset="0"/>
                <a:cs typeface="Calibri" panose="020F0502020204030204" pitchFamily="34" charset="0"/>
              </a:rPr>
              <a:t>Water quality and water quantity practices that protect source water may have increased payment rates (not to exceed 90%)</a:t>
            </a:r>
          </a:p>
          <a:p>
            <a:pPr lvl="0"/>
            <a:endParaRPr lang="en-US" b="0" dirty="0">
              <a:latin typeface="Calibri" panose="020F0502020204030204" pitchFamily="34" charset="0"/>
              <a:cs typeface="Calibri" panose="020F0502020204030204" pitchFamily="34" charset="0"/>
            </a:endParaRPr>
          </a:p>
          <a:p>
            <a:pPr lvl="0"/>
            <a:r>
              <a:rPr lang="en-US" b="0" dirty="0">
                <a:latin typeface="Calibri" panose="020F0502020204030204" pitchFamily="34" charset="0"/>
                <a:cs typeface="Calibri" panose="020F0502020204030204" pitchFamily="34" charset="0"/>
              </a:rPr>
              <a:t>In each FY from 2019-2023, at least 10% of funding from each conservation title program except CRP must be devoted to support source water protection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7</a:t>
            </a:fld>
            <a:endParaRPr lang="en-US"/>
          </a:p>
        </p:txBody>
      </p:sp>
    </p:spTree>
    <p:extLst>
      <p:ext uri="{BB962C8B-B14F-4D97-AF65-F5344CB8AC3E}">
        <p14:creationId xmlns:p14="http://schemas.microsoft.com/office/powerpoint/2010/main" val="151070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Customer Service/Data-Driven</a:t>
            </a:r>
          </a:p>
          <a:p>
            <a:pPr lvl="0"/>
            <a:r>
              <a:rPr lang="en-US" sz="1200" dirty="0">
                <a:effectLst/>
              </a:rPr>
              <a:t>Secretary Perdue has made it clear that his number one priority is improving customer service. He wants to make our Department the most efficient and effective in government. </a:t>
            </a:r>
            <a:endParaRPr lang="en-US" dirty="0">
              <a:effectLst/>
            </a:endParaRPr>
          </a:p>
          <a:p>
            <a:r>
              <a:rPr lang="en-US" sz="1200" dirty="0">
                <a:effectLst/>
              </a:rPr>
              <a:t> </a:t>
            </a:r>
            <a:endParaRPr lang="en-US" dirty="0">
              <a:effectLst/>
            </a:endParaRPr>
          </a:p>
          <a:p>
            <a:pPr lvl="0"/>
            <a:r>
              <a:rPr lang="en-US" sz="1200" dirty="0">
                <a:effectLst/>
              </a:rPr>
              <a:t>You have heard about the reorganization that is happening at USDA.  As part of that, the Secretary has established a new mission area called Farm Production and Conservation.  FSA, RMA and NRCS are now part of that mission area – he refers to it as “bringing the family together.” </a:t>
            </a:r>
            <a:endParaRPr lang="en-US" dirty="0">
              <a:effectLst/>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Our missions have not changed. What we do has not changed. The idea is when a farmer walks into a service center he may not know exactly what he’s looking for or who he needs to talk to. He’s just looking for help. The right people should be there, with the right expertise and information to provide him what he needs. </a:t>
            </a: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Secretary has also stressed the need to be data-driven, which is something that has been at the core of our agency from the beginning. In order to do what we do, we need to be on top of the latest science and research. We will continue to look to the data to inform our work and provide sound advice to our customers.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We don’t do it alone. We tap into the expertise and research of our partners as well who are developing cutting-edge technologies and new, efficient ways of doing business. </a:t>
            </a:r>
          </a:p>
          <a:p>
            <a:r>
              <a:rPr lang="en-US"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Thanks to the 2014 Farm Bill, we can continue to support farmers, ranchers and foresters while funding innovation and bringing new partners and new resources to the table. In 2017, just looking at two of our core programs, Kansas farmers benefited from an obligation of more than $35 million through EQIP, and roughly</a:t>
            </a:r>
            <a:r>
              <a:rPr lang="en-US" sz="1200" kern="1200" baseline="0" dirty="0">
                <a:solidFill>
                  <a:schemeClr val="tx1"/>
                </a:solidFill>
                <a:effectLst/>
                <a:latin typeface="+mn-lt"/>
                <a:ea typeface="+mn-ea"/>
                <a:cs typeface="+mn-cs"/>
              </a:rPr>
              <a:t> $9</a:t>
            </a:r>
            <a:r>
              <a:rPr lang="en-US" sz="1200" kern="1200" dirty="0">
                <a:solidFill>
                  <a:schemeClr val="tx1"/>
                </a:solidFill>
                <a:effectLst/>
                <a:latin typeface="+mn-lt"/>
                <a:ea typeface="+mn-ea"/>
                <a:cs typeface="+mn-cs"/>
              </a:rPr>
              <a:t> million through CSP.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We are providing support, but the farmers are the ones doing the work and their stewardship is what will continue to make the difference on the land.  They are voluntarily stepping up to the plate to make these improvements. They want to be a part of the solution. They want to leave the land better than they found it, for their children and grandchildren.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They know what’s at stake. Not just the health of our soils and water – but the health of their operations. Being more resilient to the challenges ahead. Helping their operations means helping rural economies and making a real difference in people’s day-to-day lives. It means ensuring farmers can continue to produce the food, fuel and fiber our country, and the world, depends on.</a:t>
            </a:r>
          </a:p>
        </p:txBody>
      </p:sp>
      <p:sp>
        <p:nvSpPr>
          <p:cNvPr id="4" name="Slide Number Placeholder 3"/>
          <p:cNvSpPr>
            <a:spLocks noGrp="1"/>
          </p:cNvSpPr>
          <p:nvPr>
            <p:ph type="sldNum" sz="quarter" idx="10"/>
          </p:nvPr>
        </p:nvSpPr>
        <p:spPr/>
        <p:txBody>
          <a:bodyPr/>
          <a:lstStyle/>
          <a:p>
            <a:fld id="{57DC1755-625D-A742-ACDB-726AD4CDF29D}" type="slidenum">
              <a:rPr lang="en-US" smtClean="0"/>
              <a:t>9</a:t>
            </a:fld>
            <a:endParaRPr lang="en-US"/>
          </a:p>
        </p:txBody>
      </p:sp>
    </p:spTree>
    <p:extLst>
      <p:ext uri="{BB962C8B-B14F-4D97-AF65-F5344CB8AC3E}">
        <p14:creationId xmlns:p14="http://schemas.microsoft.com/office/powerpoint/2010/main" val="2423205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10</a:t>
            </a:fld>
            <a:endParaRPr lang="en-US"/>
          </a:p>
        </p:txBody>
      </p:sp>
    </p:spTree>
    <p:extLst>
      <p:ext uri="{BB962C8B-B14F-4D97-AF65-F5344CB8AC3E}">
        <p14:creationId xmlns:p14="http://schemas.microsoft.com/office/powerpoint/2010/main" val="3365614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7DC1755-625D-A742-ACDB-726AD4CDF29D}" type="slidenum">
              <a:rPr lang="en-US" smtClean="0"/>
              <a:t>13</a:t>
            </a:fld>
            <a:endParaRPr lang="en-US"/>
          </a:p>
        </p:txBody>
      </p:sp>
    </p:spTree>
    <p:extLst>
      <p:ext uri="{BB962C8B-B14F-4D97-AF65-F5344CB8AC3E}">
        <p14:creationId xmlns:p14="http://schemas.microsoft.com/office/powerpoint/2010/main" val="795185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57DC1755-625D-A742-ACDB-726AD4CDF29D}" type="slidenum">
              <a:rPr lang="en-US" smtClean="0"/>
              <a:t>14</a:t>
            </a:fld>
            <a:endParaRPr lang="en-US"/>
          </a:p>
        </p:txBody>
      </p:sp>
    </p:spTree>
    <p:extLst>
      <p:ext uri="{BB962C8B-B14F-4D97-AF65-F5344CB8AC3E}">
        <p14:creationId xmlns:p14="http://schemas.microsoft.com/office/powerpoint/2010/main" val="4293293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7DC1755-625D-A742-ACDB-726AD4CDF29D}" type="slidenum">
              <a:rPr lang="en-US" smtClean="0"/>
              <a:t>16</a:t>
            </a:fld>
            <a:endParaRPr lang="en-US"/>
          </a:p>
        </p:txBody>
      </p:sp>
    </p:spTree>
    <p:extLst>
      <p:ext uri="{BB962C8B-B14F-4D97-AF65-F5344CB8AC3E}">
        <p14:creationId xmlns:p14="http://schemas.microsoft.com/office/powerpoint/2010/main" val="2346211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7DC1755-625D-A742-ACDB-726AD4CDF29D}" type="slidenum">
              <a:rPr lang="en-US" smtClean="0"/>
              <a:t>20</a:t>
            </a:fld>
            <a:endParaRPr lang="en-US"/>
          </a:p>
        </p:txBody>
      </p:sp>
    </p:spTree>
    <p:extLst>
      <p:ext uri="{BB962C8B-B14F-4D97-AF65-F5344CB8AC3E}">
        <p14:creationId xmlns:p14="http://schemas.microsoft.com/office/powerpoint/2010/main" val="2627479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Requires establishment of a publicly available conservation practice database that provides a compilation and analysis of effective conservation practices for soil health, nutrient management, and source water protection.</a:t>
            </a:r>
          </a:p>
          <a:p>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21</a:t>
            </a:fld>
            <a:endParaRPr lang="en-US"/>
          </a:p>
        </p:txBody>
      </p:sp>
    </p:spTree>
    <p:extLst>
      <p:ext uri="{BB962C8B-B14F-4D97-AF65-F5344CB8AC3E}">
        <p14:creationId xmlns:p14="http://schemas.microsoft.com/office/powerpoint/2010/main" val="897410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Requires establishment of a publicly available conservation practice database that provides a compilation and analysis of effective conservation practices for soil health, nutrient management, and source water protection.</a:t>
            </a:r>
          </a:p>
          <a:p>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22</a:t>
            </a:fld>
            <a:endParaRPr lang="en-US"/>
          </a:p>
        </p:txBody>
      </p:sp>
    </p:spTree>
    <p:extLst>
      <p:ext uri="{BB962C8B-B14F-4D97-AF65-F5344CB8AC3E}">
        <p14:creationId xmlns:p14="http://schemas.microsoft.com/office/powerpoint/2010/main" val="4015228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latin typeface="Calibri" panose="020F0502020204030204" pitchFamily="34" charset="0"/>
                <a:cs typeface="Calibri" panose="020F0502020204030204" pitchFamily="34" charset="0"/>
              </a:rPr>
              <a:t>Requires establishment of a publicly available conservation practice database that provides a compilation and analysis of effective conservation practices for soil health, nutrient management, and source water protection.</a:t>
            </a:r>
          </a:p>
          <a:p>
            <a:endParaRPr lang="en-US" dirty="0"/>
          </a:p>
        </p:txBody>
      </p:sp>
      <p:sp>
        <p:nvSpPr>
          <p:cNvPr id="4" name="Slide Number Placeholder 3"/>
          <p:cNvSpPr>
            <a:spLocks noGrp="1"/>
          </p:cNvSpPr>
          <p:nvPr>
            <p:ph type="sldNum" sz="quarter" idx="5"/>
          </p:nvPr>
        </p:nvSpPr>
        <p:spPr/>
        <p:txBody>
          <a:bodyPr/>
          <a:lstStyle/>
          <a:p>
            <a:fld id="{57DC1755-625D-A742-ACDB-726AD4CDF29D}" type="slidenum">
              <a:rPr lang="en-US" smtClean="0"/>
              <a:t>23</a:t>
            </a:fld>
            <a:endParaRPr lang="en-US"/>
          </a:p>
        </p:txBody>
      </p:sp>
    </p:spTree>
    <p:extLst>
      <p:ext uri="{BB962C8B-B14F-4D97-AF65-F5344CB8AC3E}">
        <p14:creationId xmlns:p14="http://schemas.microsoft.com/office/powerpoint/2010/main" val="4217937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imes New Roman" panose="02020603050405020304" pitchFamily="18" charset="0"/>
              </a:rPr>
              <a:t>Kari Cohen</a:t>
            </a:r>
          </a:p>
          <a:p>
            <a:r>
              <a:rPr lang="en-US" altLang="en-US" dirty="0">
                <a:latin typeface="Calibri" panose="020F0502020204030204" pitchFamily="34" charset="0"/>
                <a:ea typeface="Calibri" panose="020F0502020204030204" pitchFamily="34" charset="0"/>
                <a:cs typeface="Times New Roman" panose="02020603050405020304" pitchFamily="18" charset="0"/>
              </a:rPr>
              <a:t>72nd Soil and Water Conservation Society conference (SWCS) </a:t>
            </a:r>
          </a:p>
          <a:p>
            <a:r>
              <a:rPr lang="en-US" altLang="en-US">
                <a:latin typeface="Calibri" panose="020F0502020204030204" pitchFamily="34" charset="0"/>
                <a:cs typeface="Times New Roman" panose="02020603050405020304" pitchFamily="18" charset="0"/>
              </a:rPr>
              <a:t>July 31, 2017, Madison, WI</a:t>
            </a:r>
            <a:endParaRPr lang="en-US" altLang="en-US">
              <a:latin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0CB9764-647B-4A0B-9CA5-C3B229C1C939}" type="slidenum">
              <a:rPr lang="en-US" smtClean="0"/>
              <a:t>24</a:t>
            </a:fld>
            <a:endParaRPr lang="en-US" dirty="0"/>
          </a:p>
        </p:txBody>
      </p:sp>
    </p:spTree>
    <p:extLst>
      <p:ext uri="{BB962C8B-B14F-4D97-AF65-F5344CB8AC3E}">
        <p14:creationId xmlns:p14="http://schemas.microsoft.com/office/powerpoint/2010/main" val="460357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D0CB9764-647B-4A0B-9CA5-C3B229C1C939}" type="slidenum">
              <a:rPr lang="en-US" smtClean="0"/>
              <a:t>25</a:t>
            </a:fld>
            <a:endParaRPr lang="en-US" dirty="0"/>
          </a:p>
        </p:txBody>
      </p:sp>
    </p:spTree>
    <p:extLst>
      <p:ext uri="{BB962C8B-B14F-4D97-AF65-F5344CB8AC3E}">
        <p14:creationId xmlns:p14="http://schemas.microsoft.com/office/powerpoint/2010/main" val="2538695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8" name="Picture 1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581898" y="3341077"/>
            <a:ext cx="3063874" cy="2027907"/>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1231638"/>
            <a:ext cx="5402385" cy="4136630"/>
          </a:xfrm>
          <a:prstGeom prst="rect">
            <a:avLst/>
          </a:prstGeom>
        </p:spPr>
      </p:pic>
      <p:sp>
        <p:nvSpPr>
          <p:cNvPr id="2" name="Title 1"/>
          <p:cNvSpPr>
            <a:spLocks noGrp="1"/>
          </p:cNvSpPr>
          <p:nvPr>
            <p:ph type="ctrTitle"/>
          </p:nvPr>
        </p:nvSpPr>
        <p:spPr>
          <a:xfrm>
            <a:off x="470877" y="5600674"/>
            <a:ext cx="7070969" cy="649681"/>
          </a:xfrm>
        </p:spPr>
        <p:txBody>
          <a:bodyPr>
            <a:normAutofit/>
          </a:bodyPr>
          <a:lstStyle>
            <a:lvl1pPr algn="l">
              <a:defRPr sz="3000" b="1">
                <a:solidFill>
                  <a:schemeClr val="bg1"/>
                </a:solidFill>
                <a:latin typeface="Arial"/>
                <a:cs typeface="Arial"/>
              </a:defRPr>
            </a:lvl1pPr>
          </a:lstStyle>
          <a:p>
            <a:r>
              <a:rPr lang="en-US" dirty="0"/>
              <a:t>Click to edit Master title style</a:t>
            </a:r>
          </a:p>
        </p:txBody>
      </p:sp>
      <p:sp>
        <p:nvSpPr>
          <p:cNvPr id="3" name="Subtitle 2"/>
          <p:cNvSpPr>
            <a:spLocks noGrp="1"/>
          </p:cNvSpPr>
          <p:nvPr>
            <p:ph type="subTitle" idx="1" hasCustomPrompt="1"/>
          </p:nvPr>
        </p:nvSpPr>
        <p:spPr>
          <a:xfrm>
            <a:off x="470877" y="6250355"/>
            <a:ext cx="3143738" cy="412261"/>
          </a:xfrm>
        </p:spPr>
        <p:txBody>
          <a:bodyPr>
            <a:normAutofit/>
          </a:bodyPr>
          <a:lstStyle>
            <a:lvl1pPr marL="0" indent="0" algn="l">
              <a:buNone/>
              <a:defRPr sz="1500" b="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Date | Presenter</a:t>
            </a:r>
          </a:p>
        </p:txBody>
      </p:sp>
      <p:pic>
        <p:nvPicPr>
          <p:cNvPr id="16" name="Picture 15" descr="NRCS_Title-Raindrop1.png"/>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770076" y="1133231"/>
            <a:ext cx="2373924" cy="4261977"/>
          </a:xfrm>
          <a:prstGeom prst="rect">
            <a:avLst/>
          </a:prstGeom>
        </p:spPr>
      </p:pic>
      <p:pic>
        <p:nvPicPr>
          <p:cNvPr id="19" name="Picture 18" descr="NRCS_Title-Raindrop1.png"/>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5581898" y="3341076"/>
            <a:ext cx="445717" cy="468923"/>
          </a:xfrm>
          <a:prstGeom prst="rect">
            <a:avLst/>
          </a:prstGeom>
        </p:spPr>
      </p:pic>
      <p:sp>
        <p:nvSpPr>
          <p:cNvPr id="20" name="Content Placeholder 19"/>
          <p:cNvSpPr>
            <a:spLocks noGrp="1"/>
          </p:cNvSpPr>
          <p:nvPr>
            <p:ph sz="quarter" idx="10" hasCustomPrompt="1"/>
          </p:nvPr>
        </p:nvSpPr>
        <p:spPr>
          <a:xfrm>
            <a:off x="5616943" y="1249851"/>
            <a:ext cx="2266950" cy="342900"/>
          </a:xfrm>
        </p:spPr>
        <p:txBody>
          <a:bodyPr anchor="ctr">
            <a:normAutofit/>
          </a:bodyPr>
          <a:lstStyle>
            <a:lvl1pPr>
              <a:defRPr sz="1000" b="0" spc="300" baseline="0">
                <a:solidFill>
                  <a:srgbClr val="FEC20D"/>
                </a:solidFill>
              </a:defRPr>
            </a:lvl1pPr>
          </a:lstStyle>
          <a:p>
            <a:pPr lvl="0"/>
            <a:r>
              <a:rPr lang="en-US" dirty="0"/>
              <a:t>State Name</a:t>
            </a:r>
          </a:p>
        </p:txBody>
      </p:sp>
    </p:spTree>
    <p:extLst>
      <p:ext uri="{BB962C8B-B14F-4D97-AF65-F5344CB8AC3E}">
        <p14:creationId xmlns:p14="http://schemas.microsoft.com/office/powerpoint/2010/main" val="271478698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581897" y="3341077"/>
            <a:ext cx="3562103" cy="2032000"/>
          </a:xfrm>
          <a:prstGeom prst="rect">
            <a:avLst/>
          </a:prstGeom>
        </p:spPr>
      </p:pic>
      <p:pic>
        <p:nvPicPr>
          <p:cNvPr id="12" name="Picture 11"/>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581899" y="1260232"/>
            <a:ext cx="3562102" cy="1856153"/>
          </a:xfrm>
          <a:prstGeom prst="rect">
            <a:avLst/>
          </a:prstGeom>
        </p:spPr>
      </p:pic>
      <p:sp>
        <p:nvSpPr>
          <p:cNvPr id="2" name="Title 1"/>
          <p:cNvSpPr>
            <a:spLocks noGrp="1"/>
          </p:cNvSpPr>
          <p:nvPr>
            <p:ph type="title" hasCustomPrompt="1"/>
          </p:nvPr>
        </p:nvSpPr>
        <p:spPr>
          <a:xfrm>
            <a:off x="614854" y="2433516"/>
            <a:ext cx="4367456" cy="2402254"/>
          </a:xfrm>
        </p:spPr>
        <p:txBody>
          <a:bodyPr anchor="t"/>
          <a:lstStyle>
            <a:lvl1pPr algn="l">
              <a:lnSpc>
                <a:spcPct val="90000"/>
              </a:lnSpc>
              <a:defRPr sz="4000" b="1"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14854" y="1504462"/>
            <a:ext cx="3761764" cy="929054"/>
          </a:xfrm>
        </p:spPr>
        <p:txBody>
          <a:bodyPr anchor="b"/>
          <a:lstStyle>
            <a:lvl1pPr marL="0" indent="0">
              <a:buNone/>
              <a:defRPr sz="2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pic>
        <p:nvPicPr>
          <p:cNvPr id="9" name="Picture 8" descr="NRCS-Divider-Slide_Raindrop.png"/>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7895119" y="2031999"/>
            <a:ext cx="1258650" cy="2676770"/>
          </a:xfrm>
          <a:prstGeom prst="rect">
            <a:avLst/>
          </a:prstGeom>
        </p:spPr>
      </p:pic>
    </p:spTree>
    <p:extLst>
      <p:ext uri="{BB962C8B-B14F-4D97-AF65-F5344CB8AC3E}">
        <p14:creationId xmlns:p14="http://schemas.microsoft.com/office/powerpoint/2010/main" val="280729429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214" y="779400"/>
            <a:ext cx="8882185"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317514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61815" y="1600200"/>
            <a:ext cx="6811108"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p:nvPr userDrawn="1"/>
        </p:nvSpPr>
        <p:spPr>
          <a:xfrm>
            <a:off x="7151077" y="1609969"/>
            <a:ext cx="1867875" cy="397803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sz="quarter" idx="10" hasCustomPrompt="1"/>
          </p:nvPr>
        </p:nvSpPr>
        <p:spPr>
          <a:xfrm>
            <a:off x="7209694" y="2413000"/>
            <a:ext cx="1760413" cy="3067050"/>
          </a:xfrm>
        </p:spPr>
        <p:txBody>
          <a:bodyPr>
            <a:normAutofit/>
          </a:bodyPr>
          <a:lstStyle>
            <a:lvl1pPr algn="l">
              <a:defRPr sz="1000" b="0">
                <a:solidFill>
                  <a:schemeClr val="tx1"/>
                </a:solidFill>
              </a:defRPr>
            </a:lvl1pPr>
            <a:lvl5pPr marL="1828800" indent="0">
              <a:buNone/>
              <a:defRPr/>
            </a:lvl5pPr>
          </a:lstStyle>
          <a:p>
            <a:pPr lvl="0"/>
            <a:r>
              <a:rPr lang="en-US" dirty="0"/>
              <a:t>Fifth level</a:t>
            </a:r>
          </a:p>
        </p:txBody>
      </p:sp>
      <p:sp>
        <p:nvSpPr>
          <p:cNvPr id="14" name="Text Placeholder 13"/>
          <p:cNvSpPr>
            <a:spLocks noGrp="1"/>
          </p:cNvSpPr>
          <p:nvPr>
            <p:ph type="body" sz="quarter" idx="11"/>
          </p:nvPr>
        </p:nvSpPr>
        <p:spPr>
          <a:xfrm>
            <a:off x="7208624" y="1709738"/>
            <a:ext cx="1762218" cy="615339"/>
          </a:xfrm>
        </p:spPr>
        <p:txBody>
          <a:bodyPr>
            <a:noAutofit/>
          </a:bodyPr>
          <a:lstStyle>
            <a:lvl1pPr>
              <a:defRPr sz="1200">
                <a:solidFill>
                  <a:srgbClr val="139AB2"/>
                </a:solidFill>
              </a:defRPr>
            </a:lvl1pPr>
          </a:lstStyle>
          <a:p>
            <a:pPr lvl="0"/>
            <a:r>
              <a:rPr lang="en-US" dirty="0"/>
              <a:t>Click to edit Master text styles</a:t>
            </a:r>
          </a:p>
        </p:txBody>
      </p:sp>
      <p:sp>
        <p:nvSpPr>
          <p:cNvPr id="10" name="Slide Number Placeholder 5"/>
          <p:cNvSpPr>
            <a:spLocks noGrp="1"/>
          </p:cNvSpPr>
          <p:nvPr>
            <p:ph type="sldNum" sz="quarter" idx="4"/>
          </p:nvPr>
        </p:nvSpPr>
        <p:spPr>
          <a:xfrm>
            <a:off x="691661" y="632362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FC9244-15B3-8F40-A6D8-795DD2FF1F30}" type="slidenum">
              <a:rPr lang="en-US" smtClean="0"/>
              <a:pPr/>
              <a:t>‹#›</a:t>
            </a:fld>
            <a:endParaRPr lang="en-US"/>
          </a:p>
        </p:txBody>
      </p:sp>
    </p:spTree>
    <p:extLst>
      <p:ext uri="{BB962C8B-B14F-4D97-AF65-F5344CB8AC3E}">
        <p14:creationId xmlns:p14="http://schemas.microsoft.com/office/powerpoint/2010/main" val="15025280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1815" y="635000"/>
            <a:ext cx="8757137" cy="806938"/>
          </a:xfrm>
        </p:spPr>
        <p:txBody>
          <a:bodyPr/>
          <a:lstStyle/>
          <a:p>
            <a:r>
              <a:rPr lang="en-US" dirty="0"/>
              <a:t>Click to edit Master title style</a:t>
            </a:r>
          </a:p>
        </p:txBody>
      </p:sp>
      <p:sp>
        <p:nvSpPr>
          <p:cNvPr id="3" name="Content Placeholder 2"/>
          <p:cNvSpPr>
            <a:spLocks noGrp="1"/>
          </p:cNvSpPr>
          <p:nvPr>
            <p:ph idx="1"/>
          </p:nvPr>
        </p:nvSpPr>
        <p:spPr>
          <a:xfrm>
            <a:off x="261815" y="1600200"/>
            <a:ext cx="7631724"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p:cNvSpPr>
            <a:spLocks noGrp="1"/>
          </p:cNvSpPr>
          <p:nvPr>
            <p:ph type="pic" sz="quarter" idx="10"/>
          </p:nvPr>
        </p:nvSpPr>
        <p:spPr>
          <a:xfrm>
            <a:off x="8059616" y="1609726"/>
            <a:ext cx="949203" cy="3792660"/>
          </a:xfrm>
        </p:spPr>
        <p:txBody>
          <a:bodyPr/>
          <a:lstStyle/>
          <a:p>
            <a:endParaRPr lang="en-US"/>
          </a:p>
        </p:txBody>
      </p:sp>
      <p:sp>
        <p:nvSpPr>
          <p:cNvPr id="8" name="Slide Number Placeholder 5"/>
          <p:cNvSpPr>
            <a:spLocks noGrp="1"/>
          </p:cNvSpPr>
          <p:nvPr>
            <p:ph type="sldNum" sz="quarter" idx="4"/>
          </p:nvPr>
        </p:nvSpPr>
        <p:spPr>
          <a:xfrm>
            <a:off x="691661" y="6267450"/>
            <a:ext cx="2133600" cy="365125"/>
          </a:xfrm>
          <a:prstGeom prst="rect">
            <a:avLst/>
          </a:prstGeom>
        </p:spPr>
        <p:txBody>
          <a:bodyPr vert="horz" lIns="91440" tIns="45720" rIns="91440" bIns="45720" rtlCol="0" anchor="ctr"/>
          <a:lstStyle>
            <a:lvl1pPr algn="l">
              <a:defRPr sz="1200">
                <a:solidFill>
                  <a:schemeClr val="tx1"/>
                </a:solidFill>
              </a:defRPr>
            </a:lvl1pPr>
          </a:lstStyle>
          <a:p>
            <a:fld id="{39FC9244-15B3-8F40-A6D8-795DD2FF1F30}" type="slidenum">
              <a:rPr lang="en-US" smtClean="0"/>
              <a:pPr/>
              <a:t>‹#›</a:t>
            </a:fld>
            <a:endParaRPr lang="en-US" dirty="0"/>
          </a:p>
        </p:txBody>
      </p:sp>
    </p:spTree>
    <p:extLst>
      <p:ext uri="{BB962C8B-B14F-4D97-AF65-F5344CB8AC3E}">
        <p14:creationId xmlns:p14="http://schemas.microsoft.com/office/powerpoint/2010/main" val="552218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0" y="6400800"/>
            <a:ext cx="9144000" cy="45720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r>
              <a:rPr lang="en-US" dirty="0"/>
              <a:t>         </a:t>
            </a:r>
            <a:r>
              <a:rPr lang="en-US" sz="1200" dirty="0"/>
              <a:t>Slide </a:t>
            </a:r>
            <a:fld id="{7A2053BF-04E8-4A6E-84C5-12656FE61B89}" type="slidenum">
              <a:rPr lang="en-US" sz="1200"/>
              <a:pPr>
                <a:defRPr/>
              </a:pPr>
              <a:t>‹#›</a:t>
            </a:fld>
            <a:endParaRPr lang="en-US" dirty="0"/>
          </a:p>
        </p:txBody>
      </p:sp>
    </p:spTree>
    <p:extLst>
      <p:ext uri="{BB962C8B-B14F-4D97-AF65-F5344CB8AC3E}">
        <p14:creationId xmlns:p14="http://schemas.microsoft.com/office/powerpoint/2010/main" val="2750839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31ACB24-EA70-4CBA-BF20-FA1FA9E10AC7}" type="datetimeFigureOut">
              <a:rPr lang="en-US" smtClean="0"/>
              <a:t>5/21/2020</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pPr>
              <a:defRPr/>
            </a:pPr>
            <a:endParaRPr lang="en-US" dirty="0">
              <a:solidFill>
                <a:prstClr val="black"/>
              </a:solidFill>
            </a:endParaRPr>
          </a:p>
        </p:txBody>
      </p:sp>
      <p:sp>
        <p:nvSpPr>
          <p:cNvPr id="6" name="Slide Number Placeholder 5"/>
          <p:cNvSpPr>
            <a:spLocks noGrp="1"/>
          </p:cNvSpPr>
          <p:nvPr>
            <p:ph type="sldNum" sz="quarter" idx="12"/>
          </p:nvPr>
        </p:nvSpPr>
        <p:spPr/>
        <p:txBody>
          <a:bodyPr/>
          <a:lstStyle/>
          <a:p>
            <a:fld id="{6D956AB9-35A3-49F0-B15B-9585480D0500}" type="slidenum">
              <a:rPr lang="en-US" smtClean="0"/>
              <a:t>‹#›</a:t>
            </a:fld>
            <a:endParaRPr lang="en-US"/>
          </a:p>
        </p:txBody>
      </p:sp>
    </p:spTree>
    <p:extLst>
      <p:ext uri="{BB962C8B-B14F-4D97-AF65-F5344CB8AC3E}">
        <p14:creationId xmlns:p14="http://schemas.microsoft.com/office/powerpoint/2010/main" val="132262259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9352" y="635000"/>
            <a:ext cx="8229600" cy="806938"/>
          </a:xfrm>
        </p:spPr>
        <p:txBody>
          <a:bodyPr/>
          <a:lstStyle/>
          <a:p>
            <a:r>
              <a:rPr lang="en-US" dirty="0"/>
              <a:t>Click to edit Master title style</a:t>
            </a:r>
          </a:p>
        </p:txBody>
      </p:sp>
      <p:sp>
        <p:nvSpPr>
          <p:cNvPr id="3" name="Content Placeholder 2"/>
          <p:cNvSpPr>
            <a:spLocks noGrp="1"/>
          </p:cNvSpPr>
          <p:nvPr>
            <p:ph idx="1"/>
          </p:nvPr>
        </p:nvSpPr>
        <p:spPr>
          <a:xfrm>
            <a:off x="261815" y="1600200"/>
            <a:ext cx="7631724"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p:cNvSpPr>
            <a:spLocks noGrp="1"/>
          </p:cNvSpPr>
          <p:nvPr>
            <p:ph type="pic" sz="quarter" idx="10"/>
          </p:nvPr>
        </p:nvSpPr>
        <p:spPr>
          <a:xfrm>
            <a:off x="8059616" y="1609726"/>
            <a:ext cx="949203" cy="3792660"/>
          </a:xfrm>
        </p:spPr>
        <p:txBody>
          <a:bodyPr/>
          <a:lstStyle/>
          <a:p>
            <a:endParaRPr lang="en-US"/>
          </a:p>
        </p:txBody>
      </p:sp>
      <p:sp>
        <p:nvSpPr>
          <p:cNvPr id="10" name="Slide Number Placeholder 5"/>
          <p:cNvSpPr>
            <a:spLocks noGrp="1"/>
          </p:cNvSpPr>
          <p:nvPr>
            <p:ph type="sldNum" sz="quarter" idx="4"/>
          </p:nvPr>
        </p:nvSpPr>
        <p:spPr>
          <a:xfrm>
            <a:off x="691661" y="632362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FC9244-15B3-8F40-A6D8-795DD2FF1F30}" type="slidenum">
              <a:rPr lang="en-US" smtClean="0"/>
              <a:pPr/>
              <a:t>‹#›</a:t>
            </a:fld>
            <a:endParaRPr lang="en-US"/>
          </a:p>
        </p:txBody>
      </p:sp>
    </p:spTree>
    <p:extLst>
      <p:ext uri="{BB962C8B-B14F-4D97-AF65-F5344CB8AC3E}">
        <p14:creationId xmlns:p14="http://schemas.microsoft.com/office/powerpoint/2010/main" val="3809336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398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6571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756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3786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4"/>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4"/>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7631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6766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2923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275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2845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0601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B7205D-456E-4D85-A2CF-B60C88EFD026}" type="datetimeFigureOut">
              <a:rPr lang="en-US" smtClean="0">
                <a:solidFill>
                  <a:prstClr val="black">
                    <a:tint val="75000"/>
                  </a:prstClr>
                </a:solidFill>
              </a:rPr>
              <a:pPr/>
              <a:t>5/21/2020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E3F995-4393-47FB-AAE5-AE1E4B4FA0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619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1814" y="566615"/>
            <a:ext cx="8229600" cy="9437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61814" y="1600200"/>
            <a:ext cx="7731369"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91661" y="632362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FC9244-15B3-8F40-A6D8-795DD2FF1F30}" type="slidenum">
              <a:rPr lang="en-US" smtClean="0"/>
              <a:pPr/>
              <a:t>‹#›</a:t>
            </a:fld>
            <a:endParaRPr lang="en-US"/>
          </a:p>
        </p:txBody>
      </p:sp>
    </p:spTree>
    <p:extLst>
      <p:ext uri="{BB962C8B-B14F-4D97-AF65-F5344CB8AC3E}">
        <p14:creationId xmlns:p14="http://schemas.microsoft.com/office/powerpoint/2010/main" val="122868768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67" r:id="rId6"/>
    <p:sldLayoutId id="2147483668" r:id="rId7"/>
    <p:sldLayoutId id="2147483673" r:id="rId8"/>
  </p:sldLayoutIdLst>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xStyles>
    <p:titleStyle>
      <a:lvl1pPr algn="l" defTabSz="457200" rtl="0" eaLnBrk="1" latinLnBrk="0" hangingPunct="1">
        <a:spcBef>
          <a:spcPct val="0"/>
        </a:spcBef>
        <a:buNone/>
        <a:defRPr sz="3600" b="1" kern="1200">
          <a:solidFill>
            <a:srgbClr val="89C32D"/>
          </a:solidFill>
          <a:latin typeface="+mj-lt"/>
          <a:ea typeface="+mj-ea"/>
          <a:cs typeface="+mj-cs"/>
        </a:defRPr>
      </a:lvl1pPr>
    </p:titleStyle>
    <p:bodyStyle>
      <a:lvl1pPr marL="0" indent="0" algn="l" defTabSz="457200" rtl="0" eaLnBrk="1" latinLnBrk="0" hangingPunct="1">
        <a:spcBef>
          <a:spcPct val="20000"/>
        </a:spcBef>
        <a:buFont typeface="Arial"/>
        <a:buNone/>
        <a:defRPr sz="2000" b="1" kern="1200">
          <a:solidFill>
            <a:srgbClr val="053773"/>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7BB7205D-456E-4D85-A2CF-B60C88EFD026}" type="datetimeFigureOut">
              <a:rPr lang="en-US" smtClean="0">
                <a:solidFill>
                  <a:prstClr val="black">
                    <a:tint val="75000"/>
                  </a:prstClr>
                </a:solidFill>
              </a:rPr>
              <a:pPr defTabSz="685800"/>
              <a:t>5/21/2020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B9E3F995-4393-47FB-AAE5-AE1E4B4FA007}"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33632610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4853" y="2314333"/>
            <a:ext cx="4939279" cy="1851155"/>
          </a:xfrm>
        </p:spPr>
        <p:txBody>
          <a:bodyPr>
            <a:normAutofit/>
          </a:bodyPr>
          <a:lstStyle/>
          <a:p>
            <a:r>
              <a:rPr lang="en-US" sz="3600" dirty="0">
                <a:effectLst>
                  <a:outerShdw blurRad="38100" dist="38100" dir="2700000" algn="tl">
                    <a:srgbClr val="000000">
                      <a:alpha val="43137"/>
                    </a:srgbClr>
                  </a:outerShdw>
                </a:effectLst>
                <a:latin typeface="Calibri" panose="020F0502020204030204" pitchFamily="34" charset="0"/>
              </a:rPr>
              <a:t>2018 Farm Bill</a:t>
            </a:r>
          </a:p>
        </p:txBody>
      </p:sp>
      <p:sp>
        <p:nvSpPr>
          <p:cNvPr id="5" name="Text Placeholder 4"/>
          <p:cNvSpPr>
            <a:spLocks noGrp="1"/>
          </p:cNvSpPr>
          <p:nvPr>
            <p:ph type="body" idx="1"/>
          </p:nvPr>
        </p:nvSpPr>
        <p:spPr>
          <a:xfrm>
            <a:off x="614854" y="3513589"/>
            <a:ext cx="3212079" cy="1497917"/>
          </a:xfrm>
        </p:spPr>
        <p:txBody>
          <a:bodyPr>
            <a:normAutofit/>
          </a:bodyPr>
          <a:lstStyle/>
          <a:p>
            <a:r>
              <a:rPr lang="en-US" sz="2800" b="1" dirty="0">
                <a:effectLst>
                  <a:outerShdw blurRad="38100" dist="38100" dir="2700000" algn="tl">
                    <a:srgbClr val="000000">
                      <a:alpha val="43137"/>
                    </a:srgbClr>
                  </a:outerShdw>
                </a:effectLst>
                <a:latin typeface="Calibri" panose="020F0502020204030204" pitchFamily="34" charset="0"/>
              </a:rPr>
              <a:t>Astor Boozer</a:t>
            </a:r>
          </a:p>
          <a:p>
            <a:r>
              <a:rPr lang="en-US" sz="1800" dirty="0">
                <a:effectLst>
                  <a:outerShdw blurRad="38100" dist="38100" dir="2700000" algn="tl">
                    <a:srgbClr val="000000">
                      <a:alpha val="43137"/>
                    </a:srgbClr>
                  </a:outerShdw>
                </a:effectLst>
                <a:latin typeface="Calibri" panose="020F0502020204030204" pitchFamily="34" charset="0"/>
              </a:rPr>
              <a:t>May 2020</a:t>
            </a:r>
          </a:p>
        </p:txBody>
      </p:sp>
    </p:spTree>
    <p:extLst>
      <p:ext uri="{BB962C8B-B14F-4D97-AF65-F5344CB8AC3E}">
        <p14:creationId xmlns:p14="http://schemas.microsoft.com/office/powerpoint/2010/main" val="215372035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E7765-7A3B-403C-A7BF-E2D96DF7482E}"/>
              </a:ext>
            </a:extLst>
          </p:cNvPr>
          <p:cNvSpPr>
            <a:spLocks noGrp="1"/>
          </p:cNvSpPr>
          <p:nvPr>
            <p:ph type="title"/>
          </p:nvPr>
        </p:nvSpPr>
        <p:spPr/>
        <p:txBody>
          <a:bodyPr/>
          <a:lstStyle/>
          <a:p>
            <a:r>
              <a:rPr lang="en-US" dirty="0"/>
              <a:t>Highlights – Snapshot</a:t>
            </a:r>
          </a:p>
        </p:txBody>
      </p:sp>
      <p:sp>
        <p:nvSpPr>
          <p:cNvPr id="3" name="Content Placeholder 2">
            <a:extLst>
              <a:ext uri="{FF2B5EF4-FFF2-40B4-BE49-F238E27FC236}">
                <a16:creationId xmlns:a16="http://schemas.microsoft.com/office/drawing/2014/main" id="{4BFB08FF-F314-4D6D-8A09-1D428B858E3B}"/>
              </a:ext>
            </a:extLst>
          </p:cNvPr>
          <p:cNvSpPr>
            <a:spLocks noGrp="1"/>
          </p:cNvSpPr>
          <p:nvPr>
            <p:ph idx="1"/>
          </p:nvPr>
        </p:nvSpPr>
        <p:spPr>
          <a:xfrm>
            <a:off x="789351" y="1609726"/>
            <a:ext cx="5760739" cy="4516437"/>
          </a:xfrm>
        </p:spPr>
        <p:txBody>
          <a:bodyPr>
            <a:noAutofit/>
          </a:bodyPr>
          <a:lstStyle/>
          <a:p>
            <a:pPr marL="342900" indent="-342900">
              <a:buFont typeface="Arial" panose="020B0604020202020204" pitchFamily="34" charset="0"/>
              <a:buChar char="•"/>
            </a:pPr>
            <a:r>
              <a:rPr lang="en-US" sz="2800" b="0" dirty="0">
                <a:latin typeface="Calibri" panose="020F0502020204030204" pitchFamily="34" charset="0"/>
                <a:cs typeface="Calibri" panose="020F0502020204030204" pitchFamily="34" charset="0"/>
              </a:rPr>
              <a:t>Demonstrates strong support for private lands conservation</a:t>
            </a:r>
          </a:p>
          <a:p>
            <a:pPr marL="342900" indent="-342900">
              <a:buFont typeface="Arial" panose="020B0604020202020204" pitchFamily="34" charset="0"/>
              <a:buChar char="•"/>
            </a:pPr>
            <a:r>
              <a:rPr lang="en-US" sz="2800" b="0" dirty="0">
                <a:latin typeface="Calibri" panose="020F0502020204030204" pitchFamily="34" charset="0"/>
                <a:cs typeface="Calibri" panose="020F0502020204030204" pitchFamily="34" charset="0"/>
              </a:rPr>
              <a:t>Enables NRCS to simplify and better target its programs</a:t>
            </a:r>
          </a:p>
          <a:p>
            <a:pPr marL="342900" indent="-342900">
              <a:buFont typeface="Arial" panose="020B0604020202020204" pitchFamily="34" charset="0"/>
              <a:buChar char="•"/>
            </a:pPr>
            <a:r>
              <a:rPr lang="en-US" sz="2800" b="0" dirty="0">
                <a:latin typeface="Calibri" panose="020F0502020204030204" pitchFamily="34" charset="0"/>
                <a:cs typeface="Calibri" panose="020F0502020204030204" pitchFamily="34" charset="0"/>
              </a:rPr>
              <a:t>Removes impediments to quality customer service</a:t>
            </a:r>
          </a:p>
          <a:p>
            <a:pPr marL="342900" indent="-342900">
              <a:buFont typeface="Arial" panose="020B0604020202020204" pitchFamily="34" charset="0"/>
              <a:buChar char="•"/>
            </a:pPr>
            <a:r>
              <a:rPr lang="en-US" sz="2800" b="0" dirty="0">
                <a:latin typeface="Calibri" panose="020F0502020204030204" pitchFamily="34" charset="0"/>
                <a:cs typeface="Calibri" panose="020F0502020204030204" pitchFamily="34" charset="0"/>
              </a:rPr>
              <a:t>Supports innovative solutions</a:t>
            </a:r>
          </a:p>
          <a:p>
            <a:endParaRPr lang="en-US" sz="2800" b="0" dirty="0">
              <a:latin typeface="Calibri" panose="020F0502020204030204" pitchFamily="34" charset="0"/>
              <a:cs typeface="Calibri" panose="020F0502020204030204" pitchFamily="34" charset="0"/>
            </a:endParaRPr>
          </a:p>
        </p:txBody>
      </p:sp>
      <p:pic>
        <p:nvPicPr>
          <p:cNvPr id="6" name="Picture Placeholder 5">
            <a:extLst>
              <a:ext uri="{FF2B5EF4-FFF2-40B4-BE49-F238E27FC236}">
                <a16:creationId xmlns:a16="http://schemas.microsoft.com/office/drawing/2014/main" id="{ED9C48D8-93A5-42B5-927E-C2F25F2BD8CD}"/>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a:off x="6820678" y="1609726"/>
            <a:ext cx="2188141" cy="3792660"/>
          </a:xfrm>
        </p:spPr>
      </p:pic>
      <p:pic>
        <p:nvPicPr>
          <p:cNvPr id="7" name="Picture 6">
            <a:extLst>
              <a:ext uri="{FF2B5EF4-FFF2-40B4-BE49-F238E27FC236}">
                <a16:creationId xmlns:a16="http://schemas.microsoft.com/office/drawing/2014/main" id="{B90FCA38-C0BF-4AAA-B75F-2F2824EA35D5}"/>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1914495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EFBF-7470-4BD7-AD00-9E0C600FE39D}"/>
              </a:ext>
            </a:extLst>
          </p:cNvPr>
          <p:cNvSpPr>
            <a:spLocks noGrp="1"/>
          </p:cNvSpPr>
          <p:nvPr>
            <p:ph type="title"/>
          </p:nvPr>
        </p:nvSpPr>
        <p:spPr>
          <a:xfrm>
            <a:off x="261815" y="635000"/>
            <a:ext cx="8757137" cy="806938"/>
          </a:xfrm>
        </p:spPr>
        <p:txBody>
          <a:bodyPr/>
          <a:lstStyle/>
          <a:p>
            <a:r>
              <a:rPr lang="en-US" dirty="0"/>
              <a:t>Highlights, more</a:t>
            </a:r>
          </a:p>
        </p:txBody>
      </p:sp>
      <p:sp>
        <p:nvSpPr>
          <p:cNvPr id="3" name="Content Placeholder 2">
            <a:extLst>
              <a:ext uri="{FF2B5EF4-FFF2-40B4-BE49-F238E27FC236}">
                <a16:creationId xmlns:a16="http://schemas.microsoft.com/office/drawing/2014/main" id="{212F4712-04F3-4A02-8EFE-B79D313CE124}"/>
              </a:ext>
            </a:extLst>
          </p:cNvPr>
          <p:cNvSpPr>
            <a:spLocks noGrp="1"/>
          </p:cNvSpPr>
          <p:nvPr>
            <p:ph idx="1"/>
          </p:nvPr>
        </p:nvSpPr>
        <p:spPr>
          <a:xfrm>
            <a:off x="261815" y="1600200"/>
            <a:ext cx="6502879" cy="4622800"/>
          </a:xfrm>
        </p:spPr>
        <p:txBody>
          <a:bodyPr>
            <a:normAutofit/>
          </a:bodyPr>
          <a:lstStyle/>
          <a:p>
            <a:pPr marL="342900" indent="-342900">
              <a:buFont typeface="Arial" panose="020B0604020202020204" pitchFamily="34" charset="0"/>
              <a:buChar char="•"/>
            </a:pPr>
            <a:r>
              <a:rPr lang="en-US" sz="2800" b="0" dirty="0">
                <a:latin typeface="Calibri" panose="020F0502020204030204" pitchFamily="34" charset="0"/>
                <a:cs typeface="Calibri" panose="020F0502020204030204" pitchFamily="34" charset="0"/>
              </a:rPr>
              <a:t>Encourages focus on the benefits and </a:t>
            </a:r>
            <a:r>
              <a:rPr lang="en-US" sz="2800" b="0" u="sng" dirty="0">
                <a:latin typeface="Calibri" panose="020F0502020204030204" pitchFamily="34" charset="0"/>
                <a:cs typeface="Calibri" panose="020F0502020204030204" pitchFamily="34" charset="0"/>
              </a:rPr>
              <a:t>outcomes of conservation</a:t>
            </a:r>
            <a:r>
              <a:rPr lang="en-US" sz="2800" b="0" dirty="0">
                <a:latin typeface="Calibri" panose="020F0502020204030204" pitchFamily="34" charset="0"/>
                <a:cs typeface="Calibri" panose="020F0502020204030204" pitchFamily="34" charset="0"/>
              </a:rPr>
              <a:t>, including benefits to profitability</a:t>
            </a:r>
          </a:p>
          <a:p>
            <a:endParaRPr lang="en-US" sz="2800" b="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800" b="0" dirty="0">
                <a:latin typeface="Calibri" panose="020F0502020204030204" pitchFamily="34" charset="0"/>
                <a:cs typeface="Calibri" panose="020F0502020204030204" pitchFamily="34" charset="0"/>
              </a:rPr>
              <a:t>Expands opportunities to improve soil health, water quantity and quality, and wildlife habitat</a:t>
            </a:r>
          </a:p>
          <a:p>
            <a:endParaRPr lang="en-US" dirty="0"/>
          </a:p>
        </p:txBody>
      </p:sp>
      <p:pic>
        <p:nvPicPr>
          <p:cNvPr id="6" name="Picture Placeholder 5">
            <a:extLst>
              <a:ext uri="{FF2B5EF4-FFF2-40B4-BE49-F238E27FC236}">
                <a16:creationId xmlns:a16="http://schemas.microsoft.com/office/drawing/2014/main" id="{79DCD2CF-CF8C-4FC7-AF0A-6E9F45CA64AF}"/>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a:off x="6848669" y="1609726"/>
            <a:ext cx="2160151" cy="3792660"/>
          </a:xfrm>
        </p:spPr>
      </p:pic>
      <p:pic>
        <p:nvPicPr>
          <p:cNvPr id="7" name="Picture 6">
            <a:extLst>
              <a:ext uri="{FF2B5EF4-FFF2-40B4-BE49-F238E27FC236}">
                <a16:creationId xmlns:a16="http://schemas.microsoft.com/office/drawing/2014/main" id="{9F6A0584-DE57-4257-BC6B-2B58C8B85055}"/>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2196595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4854" y="1579015"/>
            <a:ext cx="4742006" cy="3367057"/>
          </a:xfrm>
        </p:spPr>
        <p:txBody>
          <a:bodyPr>
            <a:noAutofit/>
          </a:bodyPr>
          <a:lstStyle/>
          <a:p>
            <a:r>
              <a:rPr lang="en-US" sz="2800" dirty="0">
                <a:effectLst>
                  <a:outerShdw blurRad="38100" dist="38100" dir="2700000" algn="tl">
                    <a:srgbClr val="000000">
                      <a:alpha val="43137"/>
                    </a:srgbClr>
                  </a:outerShdw>
                </a:effectLst>
                <a:latin typeface="Calibri" panose="020F0502020204030204" pitchFamily="34" charset="0"/>
              </a:rPr>
              <a:t>Conservation Planning and Technical Assistance Division </a:t>
            </a:r>
            <a:br>
              <a:rPr lang="en-US" sz="2800" dirty="0">
                <a:effectLst>
                  <a:outerShdw blurRad="38100" dist="38100" dir="2700000" algn="tl">
                    <a:srgbClr val="000000">
                      <a:alpha val="43137"/>
                    </a:srgbClr>
                  </a:outerShdw>
                </a:effectLst>
                <a:latin typeface="Calibri" panose="020F0502020204030204" pitchFamily="34" charset="0"/>
              </a:rPr>
            </a:br>
            <a:br>
              <a:rPr lang="en-US" sz="2800" dirty="0">
                <a:effectLst>
                  <a:outerShdw blurRad="38100" dist="38100" dir="2700000" algn="tl">
                    <a:srgbClr val="000000">
                      <a:alpha val="43137"/>
                    </a:srgbClr>
                  </a:outerShdw>
                </a:effectLst>
                <a:latin typeface="Calibri" panose="020F0502020204030204" pitchFamily="34" charset="0"/>
              </a:rPr>
            </a:br>
            <a:r>
              <a:rPr lang="en-US" sz="2800" dirty="0">
                <a:effectLst>
                  <a:outerShdw blurRad="38100" dist="38100" dir="2700000" algn="tl">
                    <a:srgbClr val="000000">
                      <a:alpha val="43137"/>
                    </a:srgbClr>
                  </a:outerShdw>
                </a:effectLst>
                <a:latin typeface="Calibri" panose="020F0502020204030204" pitchFamily="34" charset="0"/>
              </a:rPr>
              <a:t>Easement Programs Division</a:t>
            </a:r>
            <a:br>
              <a:rPr lang="en-US" sz="2800" dirty="0">
                <a:effectLst>
                  <a:outerShdw blurRad="38100" dist="38100" dir="2700000" algn="tl">
                    <a:srgbClr val="000000">
                      <a:alpha val="43137"/>
                    </a:srgbClr>
                  </a:outerShdw>
                </a:effectLst>
                <a:latin typeface="Calibri" panose="020F0502020204030204" pitchFamily="34" charset="0"/>
              </a:rPr>
            </a:br>
            <a:br>
              <a:rPr lang="en-US" sz="2800" dirty="0">
                <a:effectLst>
                  <a:outerShdw blurRad="38100" dist="38100" dir="2700000" algn="tl">
                    <a:srgbClr val="000000">
                      <a:alpha val="43137"/>
                    </a:srgbClr>
                  </a:outerShdw>
                </a:effectLst>
                <a:latin typeface="Calibri" panose="020F0502020204030204" pitchFamily="34" charset="0"/>
              </a:rPr>
            </a:br>
            <a:r>
              <a:rPr lang="en-US" sz="2800" dirty="0">
                <a:effectLst>
                  <a:outerShdw blurRad="38100" dist="38100" dir="2700000" algn="tl">
                    <a:srgbClr val="000000">
                      <a:alpha val="43137"/>
                    </a:srgbClr>
                  </a:outerShdw>
                </a:effectLst>
                <a:latin typeface="Calibri" panose="020F0502020204030204" pitchFamily="34" charset="0"/>
              </a:rPr>
              <a:t>Financial Assistance Programs Division</a:t>
            </a:r>
            <a:br>
              <a:rPr lang="en-US" sz="2800" dirty="0">
                <a:effectLst>
                  <a:outerShdw blurRad="38100" dist="38100" dir="2700000" algn="tl">
                    <a:srgbClr val="000000">
                      <a:alpha val="43137"/>
                    </a:srgbClr>
                  </a:outerShdw>
                </a:effectLst>
                <a:latin typeface="Calibri" panose="020F0502020204030204" pitchFamily="34" charset="0"/>
              </a:rPr>
            </a:br>
            <a:endParaRPr lang="en-US" sz="2800" dirty="0">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156286362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A5AF9A6-DEC7-4DB1-A02D-AB3F19D5565A}"/>
              </a:ext>
            </a:extLst>
          </p:cNvPr>
          <p:cNvSpPr/>
          <p:nvPr/>
        </p:nvSpPr>
        <p:spPr>
          <a:xfrm>
            <a:off x="174187" y="2820382"/>
            <a:ext cx="2910078" cy="2308324"/>
          </a:xfrm>
          <a:prstGeom prst="rect">
            <a:avLst/>
          </a:prstGeom>
          <a:noFill/>
        </p:spPr>
        <p:txBody>
          <a:bodyPr wrap="square" lIns="91440" tIns="45720" rIns="91440" bIns="45720">
            <a:spAutoFit/>
          </a:bodyPr>
          <a:lstStyle/>
          <a:p>
            <a:r>
              <a:rPr lang="en-US" sz="2400" b="1" u="sng" cap="none" spc="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Secretary</a:t>
            </a:r>
            <a:r>
              <a:rPr lang="en-US" sz="2400" b="0" cap="none" spc="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 =&gt;</a:t>
            </a:r>
          </a:p>
          <a:p>
            <a:pPr marL="342900" indent="-342900">
              <a:buFont typeface="Arial" panose="020B0604020202020204" pitchFamily="34" charset="0"/>
              <a:buChar char="•"/>
            </a:pPr>
            <a:r>
              <a:rPr lang="en-US"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Streamline Programs</a:t>
            </a:r>
          </a:p>
          <a:p>
            <a:pPr marL="342900" indent="-342900">
              <a:buFont typeface="Arial" panose="020B0604020202020204" pitchFamily="34" charset="0"/>
              <a:buChar char="•"/>
            </a:pPr>
            <a:r>
              <a:rPr lang="en-US"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Increase Efficiency</a:t>
            </a:r>
          </a:p>
          <a:p>
            <a:pPr marL="342900" indent="-342900">
              <a:buFont typeface="Arial" panose="020B0604020202020204" pitchFamily="34" charset="0"/>
              <a:buChar char="•"/>
            </a:pPr>
            <a:r>
              <a:rPr lang="en-US"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Improve </a:t>
            </a:r>
            <a:r>
              <a:rPr lang="en-US" sz="2400" b="0" cap="none" spc="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Customer Service</a:t>
            </a:r>
          </a:p>
        </p:txBody>
      </p:sp>
      <p:sp>
        <p:nvSpPr>
          <p:cNvPr id="4" name="Slide Number Placeholder 3">
            <a:extLst>
              <a:ext uri="{FF2B5EF4-FFF2-40B4-BE49-F238E27FC236}">
                <a16:creationId xmlns:a16="http://schemas.microsoft.com/office/drawing/2014/main" id="{7B1CAB90-1663-4BE3-B072-437F84F7575E}"/>
              </a:ext>
            </a:extLst>
          </p:cNvPr>
          <p:cNvSpPr>
            <a:spLocks noGrp="1"/>
          </p:cNvSpPr>
          <p:nvPr>
            <p:ph type="sldNum" sz="quarter" idx="12"/>
          </p:nvPr>
        </p:nvSpPr>
        <p:spPr>
          <a:xfrm>
            <a:off x="624986" y="6307890"/>
            <a:ext cx="2133600" cy="365125"/>
          </a:xfrm>
        </p:spPr>
        <p:txBody>
          <a:bodyPr/>
          <a:lstStyle/>
          <a:p>
            <a:fld id="{4219272A-714B-4394-91B3-C883D28F4F8C}" type="slidenum">
              <a:rPr lang="en-US" smtClean="0">
                <a:latin typeface="Calibri" panose="020F0502020204030204" pitchFamily="34" charset="0"/>
                <a:cs typeface="Calibri" panose="020F0502020204030204" pitchFamily="34" charset="0"/>
              </a:rPr>
              <a:t>5</a:t>
            </a:fld>
            <a:endParaRPr lang="en-US" dirty="0">
              <a:latin typeface="Calibri" panose="020F0502020204030204" pitchFamily="34" charset="0"/>
              <a:cs typeface="Calibri" panose="020F0502020204030204" pitchFamily="34" charset="0"/>
            </a:endParaRPr>
          </a:p>
        </p:txBody>
      </p:sp>
      <p:pic>
        <p:nvPicPr>
          <p:cNvPr id="8" name="Content Placeholder 8">
            <a:extLst>
              <a:ext uri="{FF2B5EF4-FFF2-40B4-BE49-F238E27FC236}">
                <a16:creationId xmlns:a16="http://schemas.microsoft.com/office/drawing/2014/main" id="{760257B3-0DA9-4015-ABA8-CF415F93AC1D}"/>
              </a:ext>
            </a:extLst>
          </p:cNvPr>
          <p:cNvPicPr>
            <a:picLocks noGrp="1" noChangeAspect="1"/>
          </p:cNvPicPr>
          <p:nvPr>
            <p:ph idx="1"/>
          </p:nvPr>
        </p:nvPicPr>
        <p:blipFill>
          <a:blip r:embed="rId3"/>
          <a:stretch>
            <a:fillRect/>
          </a:stretch>
        </p:blipFill>
        <p:spPr>
          <a:xfrm>
            <a:off x="3171892" y="2427354"/>
            <a:ext cx="2533459" cy="2818919"/>
          </a:xfrm>
        </p:spPr>
      </p:pic>
      <p:pic>
        <p:nvPicPr>
          <p:cNvPr id="9" name="Picture 8">
            <a:extLst>
              <a:ext uri="{FF2B5EF4-FFF2-40B4-BE49-F238E27FC236}">
                <a16:creationId xmlns:a16="http://schemas.microsoft.com/office/drawing/2014/main" id="{212BBA8B-C1BC-4AED-9EE0-B959AD827D77}"/>
              </a:ext>
            </a:extLst>
          </p:cNvPr>
          <p:cNvPicPr>
            <a:picLocks noChangeAspect="1"/>
          </p:cNvPicPr>
          <p:nvPr/>
        </p:nvPicPr>
        <p:blipFill>
          <a:blip r:embed="rId4"/>
          <a:stretch>
            <a:fillRect/>
          </a:stretch>
        </p:blipFill>
        <p:spPr>
          <a:xfrm>
            <a:off x="3523129" y="2721310"/>
            <a:ext cx="1739451" cy="2166106"/>
          </a:xfrm>
          <a:prstGeom prst="rect">
            <a:avLst/>
          </a:prstGeom>
        </p:spPr>
      </p:pic>
      <p:cxnSp>
        <p:nvCxnSpPr>
          <p:cNvPr id="10" name="Connector: Curved 9">
            <a:extLst>
              <a:ext uri="{FF2B5EF4-FFF2-40B4-BE49-F238E27FC236}">
                <a16:creationId xmlns:a16="http://schemas.microsoft.com/office/drawing/2014/main" id="{E90DAAB1-3EFE-4528-BDAF-58CC5C993389}"/>
              </a:ext>
            </a:extLst>
          </p:cNvPr>
          <p:cNvCxnSpPr>
            <a:cxnSpLocks/>
            <a:stCxn id="8" idx="1"/>
          </p:cNvCxnSpPr>
          <p:nvPr/>
        </p:nvCxnSpPr>
        <p:spPr>
          <a:xfrm rot="10800000">
            <a:off x="1905000" y="3048000"/>
            <a:ext cx="1266892" cy="788814"/>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Connector: Curved 10">
            <a:extLst>
              <a:ext uri="{FF2B5EF4-FFF2-40B4-BE49-F238E27FC236}">
                <a16:creationId xmlns:a16="http://schemas.microsoft.com/office/drawing/2014/main" id="{3BEC1082-FAE3-4550-8577-9E77C25A981D}"/>
              </a:ext>
            </a:extLst>
          </p:cNvPr>
          <p:cNvCxnSpPr>
            <a:cxnSpLocks/>
            <a:stCxn id="8" idx="3"/>
            <a:endCxn id="24" idx="1"/>
          </p:cNvCxnSpPr>
          <p:nvPr/>
        </p:nvCxnSpPr>
        <p:spPr>
          <a:xfrm>
            <a:off x="5705351" y="3836814"/>
            <a:ext cx="528854" cy="13773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nector: Curved 11">
            <a:extLst>
              <a:ext uri="{FF2B5EF4-FFF2-40B4-BE49-F238E27FC236}">
                <a16:creationId xmlns:a16="http://schemas.microsoft.com/office/drawing/2014/main" id="{EE640353-67EC-4CA3-A730-7672C5F0E1D8}"/>
              </a:ext>
            </a:extLst>
          </p:cNvPr>
          <p:cNvCxnSpPr>
            <a:cxnSpLocks/>
            <a:stCxn id="8" idx="2"/>
            <a:endCxn id="14" idx="0"/>
          </p:cNvCxnSpPr>
          <p:nvPr/>
        </p:nvCxnSpPr>
        <p:spPr>
          <a:xfrm rot="5400000">
            <a:off x="4078065" y="5422284"/>
            <a:ext cx="536569" cy="184547"/>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nector: Curved 12">
            <a:extLst>
              <a:ext uri="{FF2B5EF4-FFF2-40B4-BE49-F238E27FC236}">
                <a16:creationId xmlns:a16="http://schemas.microsoft.com/office/drawing/2014/main" id="{37B8FC05-9A02-4D20-B02C-07FB4784C172}"/>
              </a:ext>
            </a:extLst>
          </p:cNvPr>
          <p:cNvCxnSpPr>
            <a:cxnSpLocks/>
            <a:stCxn id="8" idx="0"/>
            <a:endCxn id="16" idx="3"/>
          </p:cNvCxnSpPr>
          <p:nvPr/>
        </p:nvCxnSpPr>
        <p:spPr>
          <a:xfrm rot="16200000" flipV="1">
            <a:off x="3653421" y="1642153"/>
            <a:ext cx="345285" cy="1225118"/>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B5CE36C0-9275-4D51-9C9A-F5F642B48694}"/>
              </a:ext>
            </a:extLst>
          </p:cNvPr>
          <p:cNvSpPr/>
          <p:nvPr/>
        </p:nvSpPr>
        <p:spPr>
          <a:xfrm>
            <a:off x="865808" y="5782842"/>
            <a:ext cx="6776534" cy="830997"/>
          </a:xfrm>
          <a:prstGeom prst="rect">
            <a:avLst/>
          </a:prstGeom>
          <a:noFill/>
        </p:spPr>
        <p:txBody>
          <a:bodyPr wrap="non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Customers/Partners/Field Offices/NRCS of Future =&gt; </a:t>
            </a:r>
          </a:p>
          <a:p>
            <a:pPr algn="ctr"/>
            <a:r>
              <a:rPr lang="en-US" sz="24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Simplify - Streamline</a:t>
            </a:r>
          </a:p>
        </p:txBody>
      </p:sp>
      <p:sp>
        <p:nvSpPr>
          <p:cNvPr id="16" name="Rectangle 15">
            <a:extLst>
              <a:ext uri="{FF2B5EF4-FFF2-40B4-BE49-F238E27FC236}">
                <a16:creationId xmlns:a16="http://schemas.microsoft.com/office/drawing/2014/main" id="{701E909E-161D-4010-9C92-DE4FBD943869}"/>
              </a:ext>
            </a:extLst>
          </p:cNvPr>
          <p:cNvSpPr/>
          <p:nvPr/>
        </p:nvSpPr>
        <p:spPr>
          <a:xfrm>
            <a:off x="1294645" y="1481904"/>
            <a:ext cx="1918859" cy="120032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r>
              <a:rPr lang="en-US" sz="2400" b="1" u="sng" cap="none" spc="0" dirty="0">
                <a:ln/>
                <a:solidFill>
                  <a:schemeClr val="accent4"/>
                </a:solidFill>
                <a:effectLst/>
                <a:latin typeface="Calibri" panose="020F0502020204030204" pitchFamily="34" charset="0"/>
                <a:cs typeface="Calibri" panose="020F0502020204030204" pitchFamily="34" charset="0"/>
              </a:rPr>
              <a:t>Farm Bill</a:t>
            </a:r>
            <a:r>
              <a:rPr lang="en-US" sz="2400" b="1" cap="none" spc="0" dirty="0">
                <a:ln/>
                <a:solidFill>
                  <a:schemeClr val="accent4"/>
                </a:solidFill>
                <a:effectLst/>
                <a:latin typeface="Calibri" panose="020F0502020204030204" pitchFamily="34" charset="0"/>
                <a:cs typeface="Calibri" panose="020F0502020204030204" pitchFamily="34" charset="0"/>
              </a:rPr>
              <a:t> =&gt; </a:t>
            </a:r>
          </a:p>
          <a:p>
            <a:pPr marL="342900" indent="-342900">
              <a:buFont typeface="Arial" panose="020B0604020202020204" pitchFamily="34" charset="0"/>
              <a:buChar char="•"/>
            </a:pPr>
            <a:r>
              <a:rPr lang="en-US" sz="2400" b="1" cap="none" spc="0" dirty="0">
                <a:ln/>
                <a:solidFill>
                  <a:schemeClr val="accent4"/>
                </a:solidFill>
                <a:effectLst/>
                <a:latin typeface="Calibri" panose="020F0502020204030204" pitchFamily="34" charset="0"/>
                <a:cs typeface="Calibri" panose="020F0502020204030204" pitchFamily="34" charset="0"/>
              </a:rPr>
              <a:t>Streamline</a:t>
            </a:r>
          </a:p>
          <a:p>
            <a:pPr marL="342900" indent="-342900">
              <a:buFont typeface="Arial" panose="020B0604020202020204" pitchFamily="34" charset="0"/>
              <a:buChar char="•"/>
            </a:pPr>
            <a:r>
              <a:rPr lang="en-US" sz="2400" b="1" dirty="0">
                <a:ln/>
                <a:solidFill>
                  <a:schemeClr val="accent4"/>
                </a:solidFill>
                <a:latin typeface="Calibri" panose="020F0502020204030204" pitchFamily="34" charset="0"/>
                <a:cs typeface="Calibri" panose="020F0502020204030204" pitchFamily="34" charset="0"/>
              </a:rPr>
              <a:t>16-times</a:t>
            </a:r>
            <a:endParaRPr lang="en-US" sz="2400" b="1" cap="none" spc="0" dirty="0">
              <a:ln/>
              <a:solidFill>
                <a:schemeClr val="accent4"/>
              </a:solidFill>
              <a:effectLst/>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DFE0A357-2317-4EAA-8AC9-12E845FF2B56}"/>
              </a:ext>
            </a:extLst>
          </p:cNvPr>
          <p:cNvSpPr/>
          <p:nvPr/>
        </p:nvSpPr>
        <p:spPr>
          <a:xfrm>
            <a:off x="4873044" y="1581471"/>
            <a:ext cx="3912289" cy="584775"/>
          </a:xfrm>
          <a:prstGeom prst="rect">
            <a:avLst/>
          </a:prstGeom>
          <a:noFill/>
        </p:spPr>
        <p:txBody>
          <a:bodyPr wrap="none" lIns="91440" tIns="45720" rIns="91440" bIns="45720">
            <a:spAutoFit/>
          </a:bodyPr>
          <a:lstStyle/>
          <a:p>
            <a:pPr algn="ct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Calibri" panose="020F0502020204030204" pitchFamily="34" charset="0"/>
                <a:cs typeface="Calibri" panose="020F0502020204030204" pitchFamily="34" charset="0"/>
              </a:rPr>
              <a:t>NRCS </a:t>
            </a:r>
            <a:r>
              <a:rPr lang="en-US" sz="3200" b="1" i="1" u="sng" cap="none"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Calibri" panose="020F0502020204030204" pitchFamily="34" charset="0"/>
                <a:cs typeface="Calibri" panose="020F0502020204030204" pitchFamily="34" charset="0"/>
              </a:rPr>
              <a:t>must</a:t>
            </a: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outerShdw blurRad="38100" dist="38100" dir="2700000" algn="tl">
                    <a:srgbClr val="000000">
                      <a:alpha val="43137"/>
                    </a:srgbClr>
                  </a:outerShdw>
                  <a:reflection blurRad="6350" stA="53000" endA="300" endPos="35500" dir="5400000" sy="-90000" algn="bl" rotWithShape="0"/>
                </a:effectLst>
                <a:latin typeface="Calibri" panose="020F0502020204030204" pitchFamily="34" charset="0"/>
                <a:cs typeface="Calibri" panose="020F0502020204030204" pitchFamily="34" charset="0"/>
              </a:rPr>
              <a:t> Streamline</a:t>
            </a:r>
          </a:p>
        </p:txBody>
      </p:sp>
      <p:sp>
        <p:nvSpPr>
          <p:cNvPr id="24" name="Rectangle 23">
            <a:extLst>
              <a:ext uri="{FF2B5EF4-FFF2-40B4-BE49-F238E27FC236}">
                <a16:creationId xmlns:a16="http://schemas.microsoft.com/office/drawing/2014/main" id="{37A5BBB0-D4BA-4C5F-84A7-26EA0B87F761}"/>
              </a:ext>
            </a:extLst>
          </p:cNvPr>
          <p:cNvSpPr/>
          <p:nvPr/>
        </p:nvSpPr>
        <p:spPr>
          <a:xfrm>
            <a:off x="6234205" y="2451050"/>
            <a:ext cx="2816273" cy="3046988"/>
          </a:xfrm>
          <a:prstGeom prst="rect">
            <a:avLst/>
          </a:prstGeom>
          <a:noFill/>
        </p:spPr>
        <p:txBody>
          <a:bodyPr wrap="square" lIns="91440" tIns="45720" rIns="91440" bIns="45720">
            <a:spAutoFit/>
          </a:bodyPr>
          <a:lstStyle/>
          <a:p>
            <a:r>
              <a:rPr lang="en-US" sz="2400" b="1" u="sng" cap="none" spc="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Chief Priorities</a:t>
            </a:r>
            <a:r>
              <a:rPr lang="en-US" sz="2400" b="0" cap="none" spc="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 =&gt;</a:t>
            </a:r>
          </a:p>
          <a:p>
            <a:pPr marL="342900" indent="-342900">
              <a:buFont typeface="Arial" panose="020B0604020202020204" pitchFamily="34" charset="0"/>
              <a:buChar char="•"/>
            </a:pPr>
            <a:r>
              <a:rPr lang="en-US"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Implement 2018 Farm Bill</a:t>
            </a:r>
          </a:p>
          <a:p>
            <a:pPr marL="342900" indent="-342900">
              <a:buFont typeface="Arial" panose="020B0604020202020204" pitchFamily="34" charset="0"/>
              <a:buChar char="•"/>
            </a:pPr>
            <a:r>
              <a:rPr lang="en-US"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Streamline our process and program delivery</a:t>
            </a:r>
          </a:p>
          <a:p>
            <a:pPr marL="342900" indent="-342900">
              <a:buFont typeface="Arial" panose="020B0604020202020204" pitchFamily="34" charset="0"/>
              <a:buChar char="•"/>
            </a:pPr>
            <a:r>
              <a:rPr lang="en-US" sz="240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Improve </a:t>
            </a:r>
            <a:r>
              <a:rPr lang="en-US" sz="2400" b="0" cap="none" spc="0" dirty="0">
                <a:ln w="0"/>
                <a:solidFill>
                  <a:schemeClr val="accent1"/>
                </a:solidFill>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rPr>
              <a:t>Customer Service</a:t>
            </a:r>
          </a:p>
        </p:txBody>
      </p:sp>
      <p:sp>
        <p:nvSpPr>
          <p:cNvPr id="43" name="Title 1">
            <a:extLst>
              <a:ext uri="{FF2B5EF4-FFF2-40B4-BE49-F238E27FC236}">
                <a16:creationId xmlns:a16="http://schemas.microsoft.com/office/drawing/2014/main" id="{B37D7804-4567-469E-AFE1-70BC9C196CC5}"/>
              </a:ext>
            </a:extLst>
          </p:cNvPr>
          <p:cNvSpPr>
            <a:spLocks noGrp="1"/>
          </p:cNvSpPr>
          <p:nvPr>
            <p:ph type="title"/>
          </p:nvPr>
        </p:nvSpPr>
        <p:spPr>
          <a:xfrm>
            <a:off x="261814" y="566615"/>
            <a:ext cx="6413328" cy="943708"/>
          </a:xfrm>
        </p:spPr>
        <p:txBody>
          <a:bodyPr>
            <a:normAutofit fontScale="90000"/>
          </a:bodyPr>
          <a:lstStyle/>
          <a:p>
            <a:r>
              <a:rPr lang="en-US" dirty="0">
                <a:solidFill>
                  <a:schemeClr val="accent2"/>
                </a:solidFill>
                <a:latin typeface="Calibri" panose="020F0502020204030204" pitchFamily="34" charset="0"/>
                <a:cs typeface="Calibri" panose="020F0502020204030204" pitchFamily="34" charset="0"/>
              </a:rPr>
              <a:t>Conservation Planning and Technical Assistance Branch</a:t>
            </a:r>
          </a:p>
        </p:txBody>
      </p:sp>
      <p:cxnSp>
        <p:nvCxnSpPr>
          <p:cNvPr id="44" name="Straight Connector 43">
            <a:extLst>
              <a:ext uri="{FF2B5EF4-FFF2-40B4-BE49-F238E27FC236}">
                <a16:creationId xmlns:a16="http://schemas.microsoft.com/office/drawing/2014/main" id="{97DC3AAA-F35F-459B-BCC0-7BC605CE468A}"/>
              </a:ext>
            </a:extLst>
          </p:cNvPr>
          <p:cNvCxnSpPr>
            <a:cxnSpLocks/>
          </p:cNvCxnSpPr>
          <p:nvPr/>
        </p:nvCxnSpPr>
        <p:spPr>
          <a:xfrm>
            <a:off x="22292" y="1481904"/>
            <a:ext cx="9144000" cy="0"/>
          </a:xfrm>
          <a:prstGeom prst="line">
            <a:avLst/>
          </a:prstGeom>
          <a:ln/>
        </p:spPr>
        <p:style>
          <a:lnRef idx="3">
            <a:schemeClr val="accent1"/>
          </a:lnRef>
          <a:fillRef idx="0">
            <a:schemeClr val="accent1"/>
          </a:fillRef>
          <a:effectRef idx="2">
            <a:schemeClr val="accent1"/>
          </a:effectRef>
          <a:fontRef idx="minor">
            <a:schemeClr val="tx1"/>
          </a:fontRef>
        </p:style>
      </p:cxnSp>
      <p:pic>
        <p:nvPicPr>
          <p:cNvPr id="17" name="Picture 16">
            <a:extLst>
              <a:ext uri="{FF2B5EF4-FFF2-40B4-BE49-F238E27FC236}">
                <a16:creationId xmlns:a16="http://schemas.microsoft.com/office/drawing/2014/main" id="{F34A3572-D77A-42BB-925E-C87FE7BC17DB}"/>
              </a:ext>
            </a:extLst>
          </p:cNvPr>
          <p:cNvPicPr>
            <a:picLocks noChangeAspect="1"/>
          </p:cNvPicPr>
          <p:nvPr/>
        </p:nvPicPr>
        <p:blipFill rotWithShape="1">
          <a:blip r:embed="rId5">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3264014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56979"/>
            <a:ext cx="6037243" cy="1669233"/>
          </a:xfrm>
        </p:spPr>
        <p:txBody>
          <a:bodyPr/>
          <a:lstStyle/>
          <a:p>
            <a:pPr algn="ctr"/>
            <a:r>
              <a:rPr lang="en-US" dirty="0">
                <a:latin typeface="Calibri" panose="020F0502020204030204" pitchFamily="34" charset="0"/>
                <a:cs typeface="Calibri" panose="020F0502020204030204" pitchFamily="34" charset="0"/>
              </a:rPr>
              <a:t>National Conservation Planning Partnership</a:t>
            </a:r>
          </a:p>
        </p:txBody>
      </p:sp>
      <p:pic>
        <p:nvPicPr>
          <p:cNvPr id="5" name="Picture 4"/>
          <p:cNvPicPr>
            <a:picLocks noChangeAspect="1"/>
          </p:cNvPicPr>
          <p:nvPr/>
        </p:nvPicPr>
        <p:blipFill>
          <a:blip r:embed="rId3"/>
          <a:stretch>
            <a:fillRect/>
          </a:stretch>
        </p:blipFill>
        <p:spPr>
          <a:xfrm>
            <a:off x="632686" y="4364009"/>
            <a:ext cx="7805434" cy="1212701"/>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6765"/>
          <a:stretch/>
        </p:blipFill>
        <p:spPr>
          <a:xfrm>
            <a:off x="3348543" y="287746"/>
            <a:ext cx="2076530" cy="1669233"/>
          </a:xfrm>
          <a:prstGeom prst="rect">
            <a:avLst/>
          </a:prstGeom>
          <a:noFill/>
        </p:spPr>
      </p:pic>
      <p:pic>
        <p:nvPicPr>
          <p:cNvPr id="6" name="Picture 5">
            <a:extLst>
              <a:ext uri="{FF2B5EF4-FFF2-40B4-BE49-F238E27FC236}">
                <a16:creationId xmlns:a16="http://schemas.microsoft.com/office/drawing/2014/main" id="{500358FF-0530-482E-A8DC-53A90B6C980C}"/>
              </a:ext>
            </a:extLst>
          </p:cNvPr>
          <p:cNvPicPr>
            <a:picLocks noChangeAspect="1"/>
          </p:cNvPicPr>
          <p:nvPr/>
        </p:nvPicPr>
        <p:blipFill>
          <a:blip r:embed="rId5"/>
          <a:stretch>
            <a:fillRect/>
          </a:stretch>
        </p:blipFill>
        <p:spPr>
          <a:xfrm>
            <a:off x="5973554" y="356451"/>
            <a:ext cx="2800062" cy="3638660"/>
          </a:xfrm>
          <a:prstGeom prst="rect">
            <a:avLst/>
          </a:prstGeom>
        </p:spPr>
      </p:pic>
    </p:spTree>
    <p:extLst>
      <p:ext uri="{BB962C8B-B14F-4D97-AF65-F5344CB8AC3E}">
        <p14:creationId xmlns:p14="http://schemas.microsoft.com/office/powerpoint/2010/main" val="3376351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3E913-42DA-481D-8921-B31F0D1A3435}"/>
              </a:ext>
            </a:extLst>
          </p:cNvPr>
          <p:cNvSpPr>
            <a:spLocks noGrp="1"/>
          </p:cNvSpPr>
          <p:nvPr>
            <p:ph idx="1"/>
          </p:nvPr>
        </p:nvSpPr>
        <p:spPr>
          <a:xfrm>
            <a:off x="261815" y="1769639"/>
            <a:ext cx="6027018" cy="3221865"/>
          </a:xfrm>
        </p:spPr>
        <p:txBody>
          <a:bodyPr>
            <a:normAutofit fontScale="92500" lnSpcReduction="10000"/>
          </a:bodyPr>
          <a:lstStyle/>
          <a:p>
            <a:pPr marL="342900" lvl="0" indent="-342900">
              <a:buFont typeface="Arial" panose="020B0604020202020204" pitchFamily="34" charset="0"/>
              <a:buChar char="•"/>
            </a:pPr>
            <a:r>
              <a:rPr lang="en-US" b="0" dirty="0">
                <a:latin typeface="Calibri" panose="020F0502020204030204" pitchFamily="34" charset="0"/>
                <a:cs typeface="Calibri" panose="020F0502020204030204" pitchFamily="34" charset="0"/>
              </a:rPr>
              <a:t>Source water protection (quality and quantity) should be considered in all conservation planning/programs</a:t>
            </a:r>
          </a:p>
          <a:p>
            <a:pPr marL="342900" lvl="0" indent="-342900">
              <a:buFont typeface="Arial" panose="020B0604020202020204" pitchFamily="34" charset="0"/>
              <a:buChar char="•"/>
            </a:pPr>
            <a:r>
              <a:rPr lang="en-US" b="0" dirty="0">
                <a:latin typeface="Calibri" panose="020F0502020204030204" pitchFamily="34" charset="0"/>
                <a:cs typeface="Calibri" panose="020F0502020204030204" pitchFamily="34" charset="0"/>
              </a:rPr>
              <a:t>Collaborate with community water systems and the State Technical Committees to identify priority areas for source water protection</a:t>
            </a:r>
          </a:p>
          <a:p>
            <a:pPr marL="342900" lvl="0" indent="-342900">
              <a:buFont typeface="Arial" panose="020B0604020202020204" pitchFamily="34" charset="0"/>
              <a:buChar char="•"/>
            </a:pPr>
            <a:r>
              <a:rPr lang="en-US" b="0" dirty="0">
                <a:latin typeface="Calibri" panose="020F0502020204030204" pitchFamily="34" charset="0"/>
                <a:cs typeface="Calibri" panose="020F0502020204030204" pitchFamily="34" charset="0"/>
              </a:rPr>
              <a:t>Water quality and water quantity practices that protect source water may have increased payment rates (not to exceed 90%)</a:t>
            </a:r>
          </a:p>
          <a:p>
            <a:pPr marL="342900" lvl="0" indent="-342900">
              <a:buFont typeface="Arial" panose="020B0604020202020204" pitchFamily="34" charset="0"/>
              <a:buChar char="•"/>
            </a:pPr>
            <a:r>
              <a:rPr lang="en-US" b="0" dirty="0">
                <a:latin typeface="Calibri" panose="020F0502020204030204" pitchFamily="34" charset="0"/>
                <a:cs typeface="Calibri" panose="020F0502020204030204" pitchFamily="34" charset="0"/>
              </a:rPr>
              <a:t>In each FY from 2019-2023, at least 10% of funding from each conservation title program except CRP must be devoted to support source water protection</a:t>
            </a:r>
          </a:p>
          <a:p>
            <a:endParaRPr lang="en-US" dirty="0"/>
          </a:p>
        </p:txBody>
      </p:sp>
      <p:pic>
        <p:nvPicPr>
          <p:cNvPr id="6" name="Picture Placeholder 5">
            <a:extLst>
              <a:ext uri="{FF2B5EF4-FFF2-40B4-BE49-F238E27FC236}">
                <a16:creationId xmlns:a16="http://schemas.microsoft.com/office/drawing/2014/main" id="{1FAC0E64-7F1E-4C08-9122-51DAFC40FE86}"/>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b="-252"/>
          <a:stretch/>
        </p:blipFill>
        <p:spPr>
          <a:xfrm>
            <a:off x="6671388" y="1609726"/>
            <a:ext cx="2337431" cy="3792660"/>
          </a:xfrm>
          <a:ln>
            <a:solidFill>
              <a:schemeClr val="tx1"/>
            </a:solidFill>
          </a:ln>
        </p:spPr>
      </p:pic>
      <p:pic>
        <p:nvPicPr>
          <p:cNvPr id="8" name="Picture 7">
            <a:extLst>
              <a:ext uri="{FF2B5EF4-FFF2-40B4-BE49-F238E27FC236}">
                <a16:creationId xmlns:a16="http://schemas.microsoft.com/office/drawing/2014/main" id="{0D153EB3-00AE-447C-A0C3-8204185903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8749" y="4822065"/>
            <a:ext cx="3041354" cy="1830661"/>
          </a:xfrm>
          <a:prstGeom prst="rect">
            <a:avLst/>
          </a:prstGeom>
          <a:ln>
            <a:solidFill>
              <a:schemeClr val="tx1"/>
            </a:solidFill>
          </a:ln>
        </p:spPr>
      </p:pic>
      <p:cxnSp>
        <p:nvCxnSpPr>
          <p:cNvPr id="9" name="Straight Connector 8">
            <a:extLst>
              <a:ext uri="{FF2B5EF4-FFF2-40B4-BE49-F238E27FC236}">
                <a16:creationId xmlns:a16="http://schemas.microsoft.com/office/drawing/2014/main" id="{CD11C8A0-AE75-4862-9105-C0181D138710}"/>
              </a:ext>
            </a:extLst>
          </p:cNvPr>
          <p:cNvCxnSpPr/>
          <p:nvPr/>
        </p:nvCxnSpPr>
        <p:spPr>
          <a:xfrm>
            <a:off x="383822" y="1322370"/>
            <a:ext cx="854787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0" name="Title 1">
            <a:extLst>
              <a:ext uri="{FF2B5EF4-FFF2-40B4-BE49-F238E27FC236}">
                <a16:creationId xmlns:a16="http://schemas.microsoft.com/office/drawing/2014/main" id="{5790626B-0A9F-4A2C-B6F9-FA8F67028309}"/>
              </a:ext>
            </a:extLst>
          </p:cNvPr>
          <p:cNvSpPr>
            <a:spLocks noGrp="1"/>
          </p:cNvSpPr>
          <p:nvPr>
            <p:ph type="title"/>
          </p:nvPr>
        </p:nvSpPr>
        <p:spPr>
          <a:xfrm>
            <a:off x="261813" y="635000"/>
            <a:ext cx="8229600" cy="806938"/>
          </a:xfrm>
        </p:spPr>
        <p:txBody>
          <a:bodyPr>
            <a:normAutofit/>
          </a:bodyPr>
          <a:lstStyle/>
          <a:p>
            <a:r>
              <a:rPr lang="en-US" dirty="0"/>
              <a:t>Areawide Planning Branch</a:t>
            </a:r>
          </a:p>
        </p:txBody>
      </p:sp>
      <p:sp>
        <p:nvSpPr>
          <p:cNvPr id="11" name="Title 1">
            <a:extLst>
              <a:ext uri="{FF2B5EF4-FFF2-40B4-BE49-F238E27FC236}">
                <a16:creationId xmlns:a16="http://schemas.microsoft.com/office/drawing/2014/main" id="{4F25E52C-7DFF-4EE4-905B-BFD0DC2D7F30}"/>
              </a:ext>
            </a:extLst>
          </p:cNvPr>
          <p:cNvSpPr txBox="1">
            <a:spLocks/>
          </p:cNvSpPr>
          <p:nvPr/>
        </p:nvSpPr>
        <p:spPr>
          <a:xfrm>
            <a:off x="261813" y="1394262"/>
            <a:ext cx="6996943"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Source Water Protection</a:t>
            </a:r>
          </a:p>
        </p:txBody>
      </p:sp>
      <p:pic>
        <p:nvPicPr>
          <p:cNvPr id="13" name="Picture 12">
            <a:extLst>
              <a:ext uri="{FF2B5EF4-FFF2-40B4-BE49-F238E27FC236}">
                <a16:creationId xmlns:a16="http://schemas.microsoft.com/office/drawing/2014/main" id="{0DAE86B1-F4E1-4100-A280-333139EB796A}"/>
              </a:ext>
            </a:extLst>
          </p:cNvPr>
          <p:cNvPicPr>
            <a:picLocks noChangeAspect="1"/>
          </p:cNvPicPr>
          <p:nvPr/>
        </p:nvPicPr>
        <p:blipFill rotWithShape="1">
          <a:blip r:embed="rId5">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4025597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7ED595-335D-4A7C-8510-51D50E535C54}"/>
              </a:ext>
            </a:extLst>
          </p:cNvPr>
          <p:cNvSpPr>
            <a:spLocks noGrp="1"/>
          </p:cNvSpPr>
          <p:nvPr>
            <p:ph idx="1"/>
          </p:nvPr>
        </p:nvSpPr>
        <p:spPr>
          <a:xfrm>
            <a:off x="261815" y="1998950"/>
            <a:ext cx="4310185" cy="4128796"/>
          </a:xfrm>
        </p:spPr>
        <p:txBody>
          <a:bodyPr/>
          <a:lstStyle/>
          <a:p>
            <a:r>
              <a:rPr lang="en-US" sz="2800" b="0" dirty="0">
                <a:latin typeface="Calibri" panose="020F0502020204030204" pitchFamily="34" charset="0"/>
                <a:cs typeface="Calibri" panose="020F0502020204030204" pitchFamily="34" charset="0"/>
              </a:rPr>
              <a:t>Certain entities, such as states, irrigation districts and groundwater management districts, are now eligible for water conservation and system efficiency practices</a:t>
            </a:r>
          </a:p>
          <a:p>
            <a:endParaRPr lang="en-US" dirty="0"/>
          </a:p>
        </p:txBody>
      </p:sp>
      <p:pic>
        <p:nvPicPr>
          <p:cNvPr id="6" name="Picture Placeholder 5">
            <a:extLst>
              <a:ext uri="{FF2B5EF4-FFF2-40B4-BE49-F238E27FC236}">
                <a16:creationId xmlns:a16="http://schemas.microsoft.com/office/drawing/2014/main" id="{CCE2E47C-3EA1-4F26-8D86-75C4F25E5C7F}"/>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b="-3963"/>
          <a:stretch/>
        </p:blipFill>
        <p:spPr>
          <a:xfrm>
            <a:off x="4657761" y="1742970"/>
            <a:ext cx="4240876" cy="3792660"/>
          </a:xfrm>
        </p:spPr>
      </p:pic>
      <p:cxnSp>
        <p:nvCxnSpPr>
          <p:cNvPr id="7" name="Straight Connector 6">
            <a:extLst>
              <a:ext uri="{FF2B5EF4-FFF2-40B4-BE49-F238E27FC236}">
                <a16:creationId xmlns:a16="http://schemas.microsoft.com/office/drawing/2014/main" id="{CCF116C3-5948-4030-A975-8B9DC427C82C}"/>
              </a:ext>
            </a:extLst>
          </p:cNvPr>
          <p:cNvCxnSpPr/>
          <p:nvPr/>
        </p:nvCxnSpPr>
        <p:spPr>
          <a:xfrm>
            <a:off x="383822" y="1322370"/>
            <a:ext cx="854787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E46AA8E-D6B7-49DD-A6E5-CC8FA4D1F300}"/>
              </a:ext>
            </a:extLst>
          </p:cNvPr>
          <p:cNvSpPr>
            <a:spLocks noGrp="1"/>
          </p:cNvSpPr>
          <p:nvPr>
            <p:ph type="title"/>
          </p:nvPr>
        </p:nvSpPr>
        <p:spPr>
          <a:xfrm>
            <a:off x="261813" y="635000"/>
            <a:ext cx="8229600" cy="806938"/>
          </a:xfrm>
        </p:spPr>
        <p:txBody>
          <a:bodyPr>
            <a:normAutofit/>
          </a:bodyPr>
          <a:lstStyle/>
          <a:p>
            <a:r>
              <a:rPr lang="en-US" dirty="0"/>
              <a:t>Areawide Planning Branch</a:t>
            </a:r>
          </a:p>
        </p:txBody>
      </p:sp>
      <p:sp>
        <p:nvSpPr>
          <p:cNvPr id="9" name="Title 1">
            <a:extLst>
              <a:ext uri="{FF2B5EF4-FFF2-40B4-BE49-F238E27FC236}">
                <a16:creationId xmlns:a16="http://schemas.microsoft.com/office/drawing/2014/main" id="{65DF1658-7BC3-4F4F-875B-416931612F21}"/>
              </a:ext>
            </a:extLst>
          </p:cNvPr>
          <p:cNvSpPr txBox="1">
            <a:spLocks/>
          </p:cNvSpPr>
          <p:nvPr/>
        </p:nvSpPr>
        <p:spPr>
          <a:xfrm>
            <a:off x="261813" y="1394262"/>
            <a:ext cx="6996943"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Source Water Protection</a:t>
            </a:r>
          </a:p>
        </p:txBody>
      </p:sp>
      <p:pic>
        <p:nvPicPr>
          <p:cNvPr id="11" name="Picture 10">
            <a:extLst>
              <a:ext uri="{FF2B5EF4-FFF2-40B4-BE49-F238E27FC236}">
                <a16:creationId xmlns:a16="http://schemas.microsoft.com/office/drawing/2014/main" id="{E70978B3-93F6-4C50-9418-790291B173CC}"/>
              </a:ext>
            </a:extLst>
          </p:cNvPr>
          <p:cNvPicPr>
            <a:picLocks noChangeAspect="1"/>
          </p:cNvPicPr>
          <p:nvPr/>
        </p:nvPicPr>
        <p:blipFill rotWithShape="1">
          <a:blip r:embed="rId3">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361802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510323"/>
            <a:ext cx="9144000" cy="5351712"/>
          </a:xfrm>
        </p:spPr>
      </p:pic>
      <p:sp>
        <p:nvSpPr>
          <p:cNvPr id="9" name="Title 5"/>
          <p:cNvSpPr txBox="1">
            <a:spLocks/>
          </p:cNvSpPr>
          <p:nvPr/>
        </p:nvSpPr>
        <p:spPr>
          <a:xfrm>
            <a:off x="261813" y="566615"/>
            <a:ext cx="6744915" cy="943708"/>
          </a:xfrm>
          <a:prstGeom prst="rect">
            <a:avLst/>
          </a:prstGeom>
        </p:spPr>
        <p:txBody>
          <a:bodyPr>
            <a:normAutofit fontScale="92500" lnSpcReduction="20000"/>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Technical Service Providers (TSPs)</a:t>
            </a:r>
          </a:p>
        </p:txBody>
      </p:sp>
      <p:pic>
        <p:nvPicPr>
          <p:cNvPr id="5" name="Picture 4">
            <a:extLst>
              <a:ext uri="{FF2B5EF4-FFF2-40B4-BE49-F238E27FC236}">
                <a16:creationId xmlns:a16="http://schemas.microsoft.com/office/drawing/2014/main" id="{99416FF1-709A-4BD3-997C-9F2BA87245BB}"/>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2" name="TextBox 1">
            <a:extLst>
              <a:ext uri="{FF2B5EF4-FFF2-40B4-BE49-F238E27FC236}">
                <a16:creationId xmlns:a16="http://schemas.microsoft.com/office/drawing/2014/main" id="{CB84087D-6B7E-4143-8494-CDA44747662B}"/>
              </a:ext>
            </a:extLst>
          </p:cNvPr>
          <p:cNvSpPr txBox="1"/>
          <p:nvPr/>
        </p:nvSpPr>
        <p:spPr>
          <a:xfrm>
            <a:off x="261812" y="4059740"/>
            <a:ext cx="5246621" cy="2677656"/>
          </a:xfrm>
          <a:prstGeom prst="rect">
            <a:avLst/>
          </a:prstGeom>
          <a:noFill/>
        </p:spPr>
        <p:txBody>
          <a:bodyPr wrap="square" rtlCol="0">
            <a:spAutoFit/>
          </a:bodyPr>
          <a:lstStyle/>
          <a:p>
            <a:r>
              <a:rPr lang="en-US" sz="2400" b="1" u="sng"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New Conservation Activity Plans</a:t>
            </a:r>
          </a:p>
          <a:p>
            <a:pPr marL="342900" indent="-34290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Comprehensive Conservation Plan</a:t>
            </a:r>
          </a:p>
          <a:p>
            <a:pPr marL="342900" indent="-34290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Conservation Planning Assessment</a:t>
            </a:r>
          </a:p>
          <a:p>
            <a:pPr marL="342900" indent="-34290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Precision Agriculture</a:t>
            </a:r>
          </a:p>
          <a:p>
            <a:pPr marL="342900" indent="-34290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Resource Conserving Crop Rotation</a:t>
            </a:r>
          </a:p>
          <a:p>
            <a:pPr marL="342900" indent="-342900">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Soil Health</a:t>
            </a:r>
          </a:p>
          <a:p>
            <a:endParaRPr lang="en-US" sz="24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419172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4B7FD-E5D8-4260-BDBE-4CEF873CD600}"/>
              </a:ext>
            </a:extLst>
          </p:cNvPr>
          <p:cNvSpPr>
            <a:spLocks noGrp="1"/>
          </p:cNvSpPr>
          <p:nvPr>
            <p:ph type="title"/>
          </p:nvPr>
        </p:nvSpPr>
        <p:spPr>
          <a:xfrm>
            <a:off x="457200" y="648440"/>
            <a:ext cx="8229600" cy="806938"/>
          </a:xfrm>
        </p:spPr>
        <p:txBody>
          <a:bodyPr/>
          <a:lstStyle/>
          <a:p>
            <a:r>
              <a:rPr lang="en-US" dirty="0"/>
              <a:t>State Technical Committee</a:t>
            </a:r>
          </a:p>
        </p:txBody>
      </p:sp>
      <p:sp>
        <p:nvSpPr>
          <p:cNvPr id="6" name="Content Placeholder 2">
            <a:extLst>
              <a:ext uri="{FF2B5EF4-FFF2-40B4-BE49-F238E27FC236}">
                <a16:creationId xmlns:a16="http://schemas.microsoft.com/office/drawing/2014/main" id="{31848F72-7403-42BA-8378-E5D7C0C8BA6D}"/>
              </a:ext>
            </a:extLst>
          </p:cNvPr>
          <p:cNvSpPr>
            <a:spLocks noGrp="1"/>
          </p:cNvSpPr>
          <p:nvPr>
            <p:ph idx="1"/>
          </p:nvPr>
        </p:nvSpPr>
        <p:spPr>
          <a:xfrm>
            <a:off x="457200" y="1604864"/>
            <a:ext cx="4525347" cy="4497355"/>
          </a:xfrm>
        </p:spPr>
        <p:txBody>
          <a:bodyPr>
            <a:normAutofit/>
          </a:bodyPr>
          <a:lstStyle/>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Many new references regarding input (e.g. Feral Swine, ACEP Alternative Plant Communities, CIG Priority Resource Concerns, etc.)</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Up 10-practices for increased payment rates, capped at 90% (EQIP)</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Add State Cooperative Extension Service and land-grant university to composition</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C8D4643-65DF-4CE3-842D-0C1B75D075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59828" y="1612689"/>
            <a:ext cx="3752725" cy="3632622"/>
          </a:xfrm>
          <a:prstGeom prst="rect">
            <a:avLst/>
          </a:prstGeom>
        </p:spPr>
      </p:pic>
      <p:pic>
        <p:nvPicPr>
          <p:cNvPr id="5" name="Picture 4">
            <a:extLst>
              <a:ext uri="{FF2B5EF4-FFF2-40B4-BE49-F238E27FC236}">
                <a16:creationId xmlns:a16="http://schemas.microsoft.com/office/drawing/2014/main" id="{FD30B6D7-103C-436A-A276-F57DCC68F0A1}"/>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332725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456" y="711855"/>
            <a:ext cx="6689828" cy="806938"/>
          </a:xfrm>
        </p:spPr>
        <p:txBody>
          <a:bodyPr>
            <a:noAutofit/>
          </a:bodyPr>
          <a:lstStyle/>
          <a:p>
            <a:r>
              <a:rPr lang="en-US" sz="3200" dirty="0"/>
              <a:t>Watershed and Flood Prevention Operations</a:t>
            </a:r>
          </a:p>
        </p:txBody>
      </p:sp>
      <p:sp>
        <p:nvSpPr>
          <p:cNvPr id="3" name="Content Placeholder 2"/>
          <p:cNvSpPr>
            <a:spLocks noGrp="1"/>
          </p:cNvSpPr>
          <p:nvPr>
            <p:ph idx="1"/>
          </p:nvPr>
        </p:nvSpPr>
        <p:spPr>
          <a:xfrm>
            <a:off x="265456" y="1596877"/>
            <a:ext cx="7631724" cy="4525963"/>
          </a:xfrm>
        </p:spPr>
        <p:txBody>
          <a:bodyPr>
            <a:normAutofit/>
          </a:bodyPr>
          <a:lstStyle/>
          <a:p>
            <a:pPr lvl="1"/>
            <a:r>
              <a:rPr lang="en-US" sz="2400" dirty="0">
                <a:solidFill>
                  <a:srgbClr val="053773"/>
                </a:solidFill>
                <a:latin typeface="Calibri" panose="020F0502020204030204" pitchFamily="34" charset="0"/>
                <a:cs typeface="Calibri" panose="020F0502020204030204" pitchFamily="34" charset="0"/>
              </a:rPr>
              <a:t>Provisions to waiver watershed plan</a:t>
            </a:r>
          </a:p>
          <a:p>
            <a:pPr lvl="1"/>
            <a:r>
              <a:rPr lang="en-US" sz="2400" dirty="0">
                <a:solidFill>
                  <a:srgbClr val="053773"/>
                </a:solidFill>
                <a:latin typeface="Calibri" panose="020F0502020204030204" pitchFamily="34" charset="0"/>
                <a:cs typeface="Calibri" panose="020F0502020204030204" pitchFamily="34" charset="0"/>
              </a:rPr>
              <a:t>Stable funding authorized at $50 Million/Year</a:t>
            </a:r>
          </a:p>
          <a:p>
            <a:pPr lvl="1"/>
            <a:r>
              <a:rPr lang="en-US" sz="2400" dirty="0">
                <a:solidFill>
                  <a:srgbClr val="053773"/>
                </a:solidFill>
                <a:latin typeface="Calibri" panose="020F0502020204030204" pitchFamily="34" charset="0"/>
                <a:cs typeface="Calibri" panose="020F0502020204030204" pitchFamily="34" charset="0"/>
              </a:rPr>
              <a:t>RCPP limitation to CCA only is removed</a:t>
            </a:r>
          </a:p>
        </p:txBody>
      </p:sp>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0613" r="40613"/>
          <a:stretch>
            <a:fillRect/>
          </a:stretch>
        </p:blipFill>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790" y="3027001"/>
            <a:ext cx="6005056" cy="3458706"/>
          </a:xfrm>
          <a:prstGeom prst="rect">
            <a:avLst/>
          </a:prstGeom>
          <a:ln>
            <a:noFill/>
          </a:ln>
          <a:effectLst/>
        </p:spPr>
      </p:pic>
      <p:pic>
        <p:nvPicPr>
          <p:cNvPr id="6" name="Picture 5">
            <a:extLst>
              <a:ext uri="{FF2B5EF4-FFF2-40B4-BE49-F238E27FC236}">
                <a16:creationId xmlns:a16="http://schemas.microsoft.com/office/drawing/2014/main" id="{AFBAD965-EC19-4D29-952F-499430B6C29D}"/>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3925318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15" y="635000"/>
            <a:ext cx="5920285" cy="903130"/>
          </a:xfrm>
        </p:spPr>
        <p:txBody>
          <a:bodyPr>
            <a:noAutofit/>
          </a:bodyPr>
          <a:lstStyle/>
          <a:p>
            <a:r>
              <a:rPr lang="en-US" sz="3200" dirty="0"/>
              <a:t>Watershed Rehabilitation Program</a:t>
            </a:r>
          </a:p>
        </p:txBody>
      </p:sp>
      <p:sp>
        <p:nvSpPr>
          <p:cNvPr id="3" name="Content Placeholder 2"/>
          <p:cNvSpPr>
            <a:spLocks noGrp="1"/>
          </p:cNvSpPr>
          <p:nvPr>
            <p:ph idx="1"/>
          </p:nvPr>
        </p:nvSpPr>
        <p:spPr/>
        <p:txBody>
          <a:bodyPr/>
          <a:lstStyle/>
          <a:p>
            <a:r>
              <a:rPr lang="en-US" dirty="0"/>
              <a:t>	</a:t>
            </a:r>
          </a:p>
          <a:p>
            <a:endParaRPr lang="en-US" dirty="0"/>
          </a:p>
        </p:txBody>
      </p:sp>
      <p:pic>
        <p:nvPicPr>
          <p:cNvPr id="9" name="Picture 8"/>
          <p:cNvPicPr>
            <a:picLocks noChangeAspect="1"/>
          </p:cNvPicPr>
          <p:nvPr/>
        </p:nvPicPr>
        <p:blipFill>
          <a:blip r:embed="rId2"/>
          <a:stretch>
            <a:fillRect/>
          </a:stretch>
        </p:blipFill>
        <p:spPr>
          <a:xfrm>
            <a:off x="901785" y="2349942"/>
            <a:ext cx="5773357" cy="3831645"/>
          </a:xfrm>
          <a:prstGeom prst="rect">
            <a:avLst/>
          </a:prstGeom>
          <a:ln w="38100" cap="sq">
            <a:solidFill>
              <a:srgbClr val="000000"/>
            </a:solidFill>
            <a:prstDash val="solid"/>
            <a:miter lim="800000"/>
          </a:ln>
          <a:effectLst>
            <a:outerShdw blurRad="50800" dist="38100" dir="2700000" algn="tl" rotWithShape="0">
              <a:srgbClr val="000000">
                <a:alpha val="43000"/>
              </a:srgbClr>
            </a:outerShdw>
            <a:softEdge rad="31750"/>
          </a:effectLst>
        </p:spPr>
      </p:pic>
      <p:pic>
        <p:nvPicPr>
          <p:cNvPr id="6" name="Picture Placeholder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0635" r="40635"/>
          <a:stretch>
            <a:fillRect/>
          </a:stretch>
        </p:blipFill>
        <p:spPr/>
      </p:pic>
      <p:pic>
        <p:nvPicPr>
          <p:cNvPr id="7" name="Picture 6">
            <a:extLst>
              <a:ext uri="{FF2B5EF4-FFF2-40B4-BE49-F238E27FC236}">
                <a16:creationId xmlns:a16="http://schemas.microsoft.com/office/drawing/2014/main" id="{6FF2126D-1881-4E06-BF1B-71F15E4F541E}"/>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8" name="Content Placeholder 2">
            <a:extLst>
              <a:ext uri="{FF2B5EF4-FFF2-40B4-BE49-F238E27FC236}">
                <a16:creationId xmlns:a16="http://schemas.microsoft.com/office/drawing/2014/main" id="{C641DEB6-5D24-46AC-B133-06A15C43E066}"/>
              </a:ext>
            </a:extLst>
          </p:cNvPr>
          <p:cNvSpPr txBox="1">
            <a:spLocks/>
          </p:cNvSpPr>
          <p:nvPr/>
        </p:nvSpPr>
        <p:spPr>
          <a:xfrm>
            <a:off x="265456" y="1596877"/>
            <a:ext cx="7631724" cy="4525963"/>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000" b="1" kern="1200">
                <a:solidFill>
                  <a:srgbClr val="053773"/>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2400" dirty="0">
                <a:solidFill>
                  <a:srgbClr val="053773"/>
                </a:solidFill>
                <a:latin typeface="Calibri" panose="020F0502020204030204" pitchFamily="34" charset="0"/>
                <a:cs typeface="Calibri" panose="020F0502020204030204" pitchFamily="34" charset="0"/>
              </a:rPr>
              <a:t>Stable funding authorized at $85 Million/Year</a:t>
            </a:r>
          </a:p>
        </p:txBody>
      </p:sp>
    </p:spTree>
    <p:extLst>
      <p:ext uri="{BB962C8B-B14F-4D97-AF65-F5344CB8AC3E}">
        <p14:creationId xmlns:p14="http://schemas.microsoft.com/office/powerpoint/2010/main" val="3459457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4854" y="1399933"/>
            <a:ext cx="4742006" cy="1851155"/>
          </a:xfrm>
        </p:spPr>
        <p:txBody>
          <a:bodyPr>
            <a:normAutofit/>
          </a:bodyPr>
          <a:lstStyle/>
          <a:p>
            <a:r>
              <a:rPr lang="en-US" sz="3600" dirty="0">
                <a:effectLst>
                  <a:outerShdw blurRad="38100" dist="38100" dir="2700000" algn="tl">
                    <a:srgbClr val="000000">
                      <a:alpha val="43137"/>
                    </a:srgbClr>
                  </a:outerShdw>
                </a:effectLst>
                <a:latin typeface="Calibri" panose="020F0502020204030204" pitchFamily="34" charset="0"/>
              </a:rPr>
              <a:t>Easement Programs Division</a:t>
            </a:r>
          </a:p>
        </p:txBody>
      </p:sp>
      <p:sp>
        <p:nvSpPr>
          <p:cNvPr id="5" name="Text Placeholder 4"/>
          <p:cNvSpPr>
            <a:spLocks noGrp="1"/>
          </p:cNvSpPr>
          <p:nvPr>
            <p:ph type="body" idx="1"/>
          </p:nvPr>
        </p:nvSpPr>
        <p:spPr>
          <a:xfrm>
            <a:off x="614854" y="2832996"/>
            <a:ext cx="4611902" cy="2505374"/>
          </a:xfrm>
        </p:spPr>
        <p:txBody>
          <a:bodyPr>
            <a:normAutofit/>
          </a:bodyPr>
          <a:lstStyle/>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latin typeface="Calibri" panose="020F0502020204030204" pitchFamily="34" charset="0"/>
              </a:rPr>
              <a:t>Policy Branch</a:t>
            </a:r>
          </a:p>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latin typeface="Calibri" panose="020F0502020204030204" pitchFamily="34" charset="0"/>
              </a:rPr>
              <a:t>Program Implementation Branch</a:t>
            </a:r>
          </a:p>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latin typeface="Calibri" panose="020F0502020204030204" pitchFamily="34" charset="0"/>
              </a:rPr>
              <a:t>Easement Acquisition Branch</a:t>
            </a:r>
          </a:p>
          <a:p>
            <a:endParaRPr lang="en-US" sz="1800" dirty="0">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215217281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5022154" y="2221045"/>
            <a:ext cx="2085910" cy="461665"/>
          </a:xfrm>
          <a:prstGeom prst="rect">
            <a:avLst/>
          </a:prstGeom>
          <a:noFill/>
        </p:spPr>
        <p:txBody>
          <a:bodyPr wrap="square" rtlCol="0">
            <a:spAutoFit/>
          </a:bodyPr>
          <a:lstStyle/>
          <a:p>
            <a:r>
              <a:rPr lang="en-US" sz="2400" dirty="0">
                <a:solidFill>
                  <a:schemeClr val="bg1"/>
                </a:solidFill>
                <a:latin typeface="Gotham Medium" panose="02000604030000020004" pitchFamily="50" charset="0"/>
              </a:rPr>
              <a:t>Data-driven</a:t>
            </a:r>
          </a:p>
        </p:txBody>
      </p:sp>
      <p:sp>
        <p:nvSpPr>
          <p:cNvPr id="5" name="Title 5"/>
          <p:cNvSpPr txBox="1">
            <a:spLocks/>
          </p:cNvSpPr>
          <p:nvPr/>
        </p:nvSpPr>
        <p:spPr>
          <a:xfrm>
            <a:off x="261813"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Easement Programs</a:t>
            </a:r>
          </a:p>
        </p:txBody>
      </p:sp>
      <p:cxnSp>
        <p:nvCxnSpPr>
          <p:cNvPr id="6" name="Straight Connector 5"/>
          <p:cNvCxnSpPr/>
          <p:nvPr/>
        </p:nvCxnSpPr>
        <p:spPr>
          <a:xfrm>
            <a:off x="383822" y="1322370"/>
            <a:ext cx="854787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261813" y="1394262"/>
            <a:ext cx="6996943"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Policy Branch</a:t>
            </a:r>
          </a:p>
        </p:txBody>
      </p:sp>
      <p:sp>
        <p:nvSpPr>
          <p:cNvPr id="15" name="Slide Number Placeholder 2"/>
          <p:cNvSpPr txBox="1">
            <a:spLocks/>
          </p:cNvSpPr>
          <p:nvPr/>
        </p:nvSpPr>
        <p:spPr>
          <a:xfrm>
            <a:off x="6553200" y="6248400"/>
            <a:ext cx="1905000" cy="4572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t>         </a:t>
            </a:r>
            <a:r>
              <a:rPr lang="en-US" sz="1200"/>
              <a:t>Slide </a:t>
            </a:r>
            <a:fld id="{7A2053BF-04E8-4A6E-84C5-12656FE61B89}" type="slidenum">
              <a:rPr lang="en-US" sz="1200" smtClean="0"/>
              <a:pPr>
                <a:defRPr/>
              </a:pPr>
              <a:t>14</a:t>
            </a:fld>
            <a:endParaRPr lang="en-US" dirty="0"/>
          </a:p>
        </p:txBody>
      </p:sp>
      <p:sp>
        <p:nvSpPr>
          <p:cNvPr id="4" name="TextBox 3">
            <a:extLst>
              <a:ext uri="{FF2B5EF4-FFF2-40B4-BE49-F238E27FC236}">
                <a16:creationId xmlns:a16="http://schemas.microsoft.com/office/drawing/2014/main" id="{2B939954-7C45-46BB-A56B-5248A5114A17}"/>
              </a:ext>
            </a:extLst>
          </p:cNvPr>
          <p:cNvSpPr txBox="1"/>
          <p:nvPr/>
        </p:nvSpPr>
        <p:spPr>
          <a:xfrm>
            <a:off x="383822" y="1817845"/>
            <a:ext cx="4180098"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ALE - Buy, Protect, Sell</a:t>
            </a:r>
          </a:p>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ALE – Certification of Eligible Entities</a:t>
            </a:r>
          </a:p>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ALE – Charitable Donation</a:t>
            </a:r>
          </a:p>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ALE – Clarity on agency’s monitoring role</a:t>
            </a:r>
          </a:p>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ALE – Conservation Plans</a:t>
            </a:r>
          </a:p>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ALE – Grasslands of Special Significance</a:t>
            </a:r>
          </a:p>
          <a:p>
            <a:pPr marL="342900" indent="-34290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WRE – State Tech Committee look at alternative vegetative communities</a:t>
            </a:r>
          </a:p>
        </p:txBody>
      </p:sp>
      <p:pic>
        <p:nvPicPr>
          <p:cNvPr id="18" name="Picture 17">
            <a:extLst>
              <a:ext uri="{FF2B5EF4-FFF2-40B4-BE49-F238E27FC236}">
                <a16:creationId xmlns:a16="http://schemas.microsoft.com/office/drawing/2014/main" id="{B1CAE7C5-B0B0-4ACC-8B0E-B60D0CB0DC02}"/>
              </a:ext>
            </a:extLst>
          </p:cNvPr>
          <p:cNvPicPr>
            <a:picLocks noChangeAspect="1"/>
          </p:cNvPicPr>
          <p:nvPr/>
        </p:nvPicPr>
        <p:blipFill rotWithShape="1">
          <a:blip r:embed="rId3">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pic>
        <p:nvPicPr>
          <p:cNvPr id="8" name="Picture 7">
            <a:extLst>
              <a:ext uri="{FF2B5EF4-FFF2-40B4-BE49-F238E27FC236}">
                <a16:creationId xmlns:a16="http://schemas.microsoft.com/office/drawing/2014/main" id="{2FE02270-6637-4201-84CB-70BD5A0F38D9}"/>
              </a:ext>
            </a:extLst>
          </p:cNvPr>
          <p:cNvPicPr>
            <a:picLocks noChangeAspect="1"/>
          </p:cNvPicPr>
          <p:nvPr/>
        </p:nvPicPr>
        <p:blipFill>
          <a:blip r:embed="rId4"/>
          <a:stretch>
            <a:fillRect/>
          </a:stretch>
        </p:blipFill>
        <p:spPr>
          <a:xfrm>
            <a:off x="4533572" y="1944303"/>
            <a:ext cx="4462203" cy="2969394"/>
          </a:xfrm>
          <a:prstGeom prst="rect">
            <a:avLst/>
          </a:prstGeom>
        </p:spPr>
      </p:pic>
    </p:spTree>
    <p:extLst>
      <p:ext uri="{BB962C8B-B14F-4D97-AF65-F5344CB8AC3E}">
        <p14:creationId xmlns:p14="http://schemas.microsoft.com/office/powerpoint/2010/main" val="47114399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7" name="Slide Number Placeholder 6"/>
          <p:cNvSpPr>
            <a:spLocks noGrp="1"/>
          </p:cNvSpPr>
          <p:nvPr>
            <p:ph type="sldNum" sz="quarter" idx="12"/>
          </p:nvPr>
        </p:nvSpPr>
        <p:spPr>
          <a:xfrm>
            <a:off x="7505700" y="6312057"/>
            <a:ext cx="1905000" cy="457200"/>
          </a:xfrm>
        </p:spPr>
        <p:txBody>
          <a:bodyPr/>
          <a:lstStyle/>
          <a:p>
            <a:pPr>
              <a:defRPr/>
            </a:pPr>
            <a:r>
              <a:rPr lang="en-US" dirty="0">
                <a:solidFill>
                  <a:srgbClr val="000000"/>
                </a:solidFill>
              </a:rPr>
              <a:t>         </a:t>
            </a:r>
            <a:r>
              <a:rPr lang="en-US" sz="1200" dirty="0">
                <a:solidFill>
                  <a:srgbClr val="000000"/>
                </a:solidFill>
              </a:rPr>
              <a:t>Slide </a:t>
            </a:r>
            <a:fld id="{EAE5C4D1-2778-4BE0-B041-FBB966D0B994}" type="slidenum">
              <a:rPr lang="en-US" sz="1200" smtClean="0">
                <a:solidFill>
                  <a:srgbClr val="000000"/>
                </a:solidFill>
              </a:rPr>
              <a:pPr>
                <a:defRPr/>
              </a:pPr>
              <a:t>15</a:t>
            </a:fld>
            <a:endParaRPr lang="en-US" dirty="0">
              <a:solidFill>
                <a:srgbClr val="000000"/>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14418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4854" y="1399933"/>
            <a:ext cx="4742006" cy="1851155"/>
          </a:xfrm>
        </p:spPr>
        <p:txBody>
          <a:bodyPr>
            <a:normAutofit/>
          </a:bodyPr>
          <a:lstStyle/>
          <a:p>
            <a:r>
              <a:rPr lang="en-US" sz="3600" dirty="0">
                <a:effectLst>
                  <a:outerShdw blurRad="38100" dist="38100" dir="2700000" algn="tl">
                    <a:srgbClr val="000000">
                      <a:alpha val="43137"/>
                    </a:srgbClr>
                  </a:outerShdw>
                </a:effectLst>
                <a:latin typeface="Calibri" panose="020F0502020204030204" pitchFamily="34" charset="0"/>
              </a:rPr>
              <a:t>Financial Assistance Programs Division</a:t>
            </a:r>
          </a:p>
        </p:txBody>
      </p:sp>
      <p:sp>
        <p:nvSpPr>
          <p:cNvPr id="5" name="Text Placeholder 4"/>
          <p:cNvSpPr>
            <a:spLocks noGrp="1"/>
          </p:cNvSpPr>
          <p:nvPr>
            <p:ph type="body" idx="1"/>
          </p:nvPr>
        </p:nvSpPr>
        <p:spPr>
          <a:xfrm>
            <a:off x="614854" y="2777066"/>
            <a:ext cx="4611902" cy="2505374"/>
          </a:xfrm>
        </p:spPr>
        <p:txBody>
          <a:bodyPr>
            <a:normAutofit/>
          </a:bodyPr>
          <a:lstStyle/>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latin typeface="Calibri" panose="020F0502020204030204" pitchFamily="34" charset="0"/>
              </a:rPr>
              <a:t>Policy Branch</a:t>
            </a:r>
          </a:p>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latin typeface="Calibri" panose="020F0502020204030204" pitchFamily="34" charset="0"/>
              </a:rPr>
              <a:t>Program Implementation Branch</a:t>
            </a:r>
          </a:p>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latin typeface="Calibri" panose="020F0502020204030204" pitchFamily="34" charset="0"/>
              </a:rPr>
              <a:t>Projects Branch</a:t>
            </a:r>
          </a:p>
          <a:p>
            <a:endParaRPr lang="en-US" sz="1800" dirty="0">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90263661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5"/>
          <p:cNvSpPr txBox="1">
            <a:spLocks/>
          </p:cNvSpPr>
          <p:nvPr/>
        </p:nvSpPr>
        <p:spPr>
          <a:xfrm>
            <a:off x="54828"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FAPD – Policy Branch</a:t>
            </a:r>
          </a:p>
        </p:txBody>
      </p:sp>
      <p:cxnSp>
        <p:nvCxnSpPr>
          <p:cNvPr id="22" name="Straight Connector 21"/>
          <p:cNvCxnSpPr>
            <a:cxnSpLocks/>
          </p:cNvCxnSpPr>
          <p:nvPr/>
        </p:nvCxnSpPr>
        <p:spPr>
          <a:xfrm>
            <a:off x="54828" y="1322370"/>
            <a:ext cx="9034344"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3" name="Title 1"/>
          <p:cNvSpPr txBox="1">
            <a:spLocks/>
          </p:cNvSpPr>
          <p:nvPr/>
        </p:nvSpPr>
        <p:spPr>
          <a:xfrm>
            <a:off x="52659" y="1401202"/>
            <a:ext cx="8829528"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Environmental Quality Incentives Program (EQIP)</a:t>
            </a:r>
          </a:p>
        </p:txBody>
      </p:sp>
      <p:sp>
        <p:nvSpPr>
          <p:cNvPr id="24" name="Rectangle 2"/>
          <p:cNvSpPr>
            <a:spLocks noChangeArrowheads="1"/>
          </p:cNvSpPr>
          <p:nvPr/>
        </p:nvSpPr>
        <p:spPr bwMode="auto">
          <a:xfrm>
            <a:off x="1715912" y="3006861"/>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technology.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EEEEEE"/>
                </a:solidFill>
                <a:effectLst/>
                <a:latin typeface="Arial" panose="020B0604020202020204" pitchFamily="34" charset="0"/>
                <a:cs typeface="Arial" panose="020B0604020202020204" pitchFamily="34" charset="0"/>
              </a:rPr>
              <a:t>For</a:t>
            </a:r>
            <a:endParaRPr kumimoji="0" lang="en-US" altLang="en-US" sz="12900" b="1" i="0" u="none" strike="noStrike" cap="none" normalizeH="0" baseline="0">
              <a:ln>
                <a:noFill/>
              </a:ln>
              <a:solidFill>
                <a:srgbClr val="EEEEEE"/>
              </a:solidFill>
              <a:effectLst/>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62CE23B0-A301-464E-9FB3-19D674B18B57}"/>
              </a:ext>
            </a:extLst>
          </p:cNvPr>
          <p:cNvPicPr>
            <a:picLocks noChangeAspect="1"/>
          </p:cNvPicPr>
          <p:nvPr/>
        </p:nvPicPr>
        <p:blipFill rotWithShape="1">
          <a:blip r:embed="rId2">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TextBox 2">
            <a:extLst>
              <a:ext uri="{FF2B5EF4-FFF2-40B4-BE49-F238E27FC236}">
                <a16:creationId xmlns:a16="http://schemas.microsoft.com/office/drawing/2014/main" id="{D13A5BEC-93A1-44A9-AF54-886CBBE651CD}"/>
              </a:ext>
            </a:extLst>
          </p:cNvPr>
          <p:cNvSpPr txBox="1"/>
          <p:nvPr/>
        </p:nvSpPr>
        <p:spPr>
          <a:xfrm>
            <a:off x="154237" y="1855410"/>
            <a:ext cx="5233012"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New or expected resource concerns</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Payments for Soil Remediation</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Payments for Soil Testing</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CNMP – Progressive Planning</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Livestock Threshold from 60% to 50%</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Wildlife Threshold from 5% to 10%</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Water Conservation and Contract with irrigation district…or similar entities</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Organic contract limits increased to $140,000</a:t>
            </a: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Increases authorization to &gt; $2 Billion by 2023</a:t>
            </a:r>
          </a:p>
        </p:txBody>
      </p:sp>
      <p:pic>
        <p:nvPicPr>
          <p:cNvPr id="5" name="Picture 4">
            <a:extLst>
              <a:ext uri="{FF2B5EF4-FFF2-40B4-BE49-F238E27FC236}">
                <a16:creationId xmlns:a16="http://schemas.microsoft.com/office/drawing/2014/main" id="{50B6505C-0FE8-40BD-A554-80F8F79DF391}"/>
              </a:ext>
            </a:extLst>
          </p:cNvPr>
          <p:cNvPicPr>
            <a:picLocks noChangeAspect="1"/>
          </p:cNvPicPr>
          <p:nvPr/>
        </p:nvPicPr>
        <p:blipFill>
          <a:blip r:embed="rId3"/>
          <a:stretch>
            <a:fillRect/>
          </a:stretch>
        </p:blipFill>
        <p:spPr>
          <a:xfrm>
            <a:off x="5285786" y="2266079"/>
            <a:ext cx="3758629" cy="2815344"/>
          </a:xfrm>
          <a:prstGeom prst="rect">
            <a:avLst/>
          </a:prstGeom>
        </p:spPr>
      </p:pic>
    </p:spTree>
    <p:extLst>
      <p:ext uri="{BB962C8B-B14F-4D97-AF65-F5344CB8AC3E}">
        <p14:creationId xmlns:p14="http://schemas.microsoft.com/office/powerpoint/2010/main" val="4119495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p:cNvCxnSpPr>
            <a:cxnSpLocks/>
          </p:cNvCxnSpPr>
          <p:nvPr/>
        </p:nvCxnSpPr>
        <p:spPr>
          <a:xfrm>
            <a:off x="54828" y="1322370"/>
            <a:ext cx="9034344"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3" name="Title 1"/>
          <p:cNvSpPr txBox="1">
            <a:spLocks/>
          </p:cNvSpPr>
          <p:nvPr/>
        </p:nvSpPr>
        <p:spPr>
          <a:xfrm>
            <a:off x="52659" y="1401202"/>
            <a:ext cx="8545688"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Policy Branch – EQIP Incentive Program</a:t>
            </a:r>
          </a:p>
        </p:txBody>
      </p:sp>
      <p:pic>
        <p:nvPicPr>
          <p:cNvPr id="8" name="Picture 7">
            <a:extLst>
              <a:ext uri="{FF2B5EF4-FFF2-40B4-BE49-F238E27FC236}">
                <a16:creationId xmlns:a16="http://schemas.microsoft.com/office/drawing/2014/main" id="{62CE23B0-A301-464E-9FB3-19D674B18B57}"/>
              </a:ext>
            </a:extLst>
          </p:cNvPr>
          <p:cNvPicPr>
            <a:picLocks noChangeAspect="1"/>
          </p:cNvPicPr>
          <p:nvPr/>
        </p:nvPicPr>
        <p:blipFill rotWithShape="1">
          <a:blip r:embed="rId2">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TextBox 2">
            <a:extLst>
              <a:ext uri="{FF2B5EF4-FFF2-40B4-BE49-F238E27FC236}">
                <a16:creationId xmlns:a16="http://schemas.microsoft.com/office/drawing/2014/main" id="{D13A5BEC-93A1-44A9-AF54-886CBBE651CD}"/>
              </a:ext>
            </a:extLst>
          </p:cNvPr>
          <p:cNvSpPr txBox="1"/>
          <p:nvPr/>
        </p:nvSpPr>
        <p:spPr>
          <a:xfrm>
            <a:off x="154236" y="2027760"/>
            <a:ext cx="4417764"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Define Incentive Practice</a:t>
            </a:r>
          </a:p>
          <a:p>
            <a:pPr marL="285750" indent="-285750">
              <a:buFont typeface="Arial" panose="020B0604020202020204" pitchFamily="34" charset="0"/>
              <a:buChar char="•"/>
            </a:pPr>
            <a:endParaRPr lang="en-US" sz="2400" dirty="0">
              <a:solidFill>
                <a:srgbClr val="053773"/>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Remote Telemetry Data as a practice (EQIP-Classic also)</a:t>
            </a:r>
          </a:p>
          <a:p>
            <a:pPr marL="285750" indent="-285750">
              <a:buFont typeface="Arial" panose="020B0604020202020204" pitchFamily="34" charset="0"/>
              <a:buChar char="•"/>
            </a:pPr>
            <a:endParaRPr lang="en-US" sz="2400" dirty="0">
              <a:solidFill>
                <a:srgbClr val="053773"/>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Data on Conservation Practices and Outcomes</a:t>
            </a:r>
          </a:p>
          <a:p>
            <a:pPr marL="285750" indent="-28575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D6E78E47-7C6E-4A10-AAD3-AC46B6464204}"/>
              </a:ext>
            </a:extLst>
          </p:cNvPr>
          <p:cNvPicPr>
            <a:picLocks noChangeAspect="1"/>
          </p:cNvPicPr>
          <p:nvPr/>
        </p:nvPicPr>
        <p:blipFill>
          <a:blip r:embed="rId3"/>
          <a:stretch>
            <a:fillRect/>
          </a:stretch>
        </p:blipFill>
        <p:spPr>
          <a:xfrm>
            <a:off x="4452405" y="2115735"/>
            <a:ext cx="4537359" cy="3046985"/>
          </a:xfrm>
          <a:prstGeom prst="rect">
            <a:avLst/>
          </a:prstGeom>
        </p:spPr>
      </p:pic>
      <p:sp>
        <p:nvSpPr>
          <p:cNvPr id="10" name="Title 5">
            <a:extLst>
              <a:ext uri="{FF2B5EF4-FFF2-40B4-BE49-F238E27FC236}">
                <a16:creationId xmlns:a16="http://schemas.microsoft.com/office/drawing/2014/main" id="{5EE487EB-AC2E-4055-AA30-3039C84CCD24}"/>
              </a:ext>
            </a:extLst>
          </p:cNvPr>
          <p:cNvSpPr txBox="1">
            <a:spLocks/>
          </p:cNvSpPr>
          <p:nvPr/>
        </p:nvSpPr>
        <p:spPr>
          <a:xfrm>
            <a:off x="54828"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FAPD – Policy Branch</a:t>
            </a:r>
          </a:p>
        </p:txBody>
      </p:sp>
    </p:spTree>
    <p:extLst>
      <p:ext uri="{BB962C8B-B14F-4D97-AF65-F5344CB8AC3E}">
        <p14:creationId xmlns:p14="http://schemas.microsoft.com/office/powerpoint/2010/main" val="4200644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p:cNvCxnSpPr>
            <a:cxnSpLocks/>
          </p:cNvCxnSpPr>
          <p:nvPr/>
        </p:nvCxnSpPr>
        <p:spPr>
          <a:xfrm>
            <a:off x="54828" y="1322370"/>
            <a:ext cx="9034344"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3" name="Title 1"/>
          <p:cNvSpPr txBox="1">
            <a:spLocks/>
          </p:cNvSpPr>
          <p:nvPr/>
        </p:nvSpPr>
        <p:spPr>
          <a:xfrm>
            <a:off x="52659" y="1401202"/>
            <a:ext cx="8545688"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Policy Branch – Conservation Stewardship Program</a:t>
            </a:r>
          </a:p>
        </p:txBody>
      </p:sp>
      <p:pic>
        <p:nvPicPr>
          <p:cNvPr id="8" name="Picture 7">
            <a:extLst>
              <a:ext uri="{FF2B5EF4-FFF2-40B4-BE49-F238E27FC236}">
                <a16:creationId xmlns:a16="http://schemas.microsoft.com/office/drawing/2014/main" id="{62CE23B0-A301-464E-9FB3-19D674B18B57}"/>
              </a:ext>
            </a:extLst>
          </p:cNvPr>
          <p:cNvPicPr>
            <a:picLocks noChangeAspect="1"/>
          </p:cNvPicPr>
          <p:nvPr/>
        </p:nvPicPr>
        <p:blipFill rotWithShape="1">
          <a:blip r:embed="rId2">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
        <p:nvSpPr>
          <p:cNvPr id="3" name="TextBox 2">
            <a:extLst>
              <a:ext uri="{FF2B5EF4-FFF2-40B4-BE49-F238E27FC236}">
                <a16:creationId xmlns:a16="http://schemas.microsoft.com/office/drawing/2014/main" id="{D13A5BEC-93A1-44A9-AF54-886CBBE651CD}"/>
              </a:ext>
            </a:extLst>
          </p:cNvPr>
          <p:cNvSpPr txBox="1"/>
          <p:nvPr/>
        </p:nvSpPr>
        <p:spPr>
          <a:xfrm>
            <a:off x="154236" y="1889117"/>
            <a:ext cx="4417764" cy="5201424"/>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053773"/>
                </a:solidFill>
                <a:latin typeface="Calibri" panose="020F0502020204030204" pitchFamily="34" charset="0"/>
                <a:cs typeface="Calibri" panose="020F0502020204030204" pitchFamily="34" charset="0"/>
              </a:rPr>
              <a:t>Acres to Dollars Program</a:t>
            </a:r>
          </a:p>
          <a:p>
            <a:pPr marL="285750" indent="-285750">
              <a:buFont typeface="Arial" panose="020B0604020202020204" pitchFamily="34" charset="0"/>
              <a:buChar char="•"/>
            </a:pPr>
            <a:r>
              <a:rPr lang="en-US" sz="2800" dirty="0">
                <a:solidFill>
                  <a:srgbClr val="053773"/>
                </a:solidFill>
                <a:latin typeface="Calibri" panose="020F0502020204030204" pitchFamily="34" charset="0"/>
                <a:cs typeface="Calibri" panose="020F0502020204030204" pitchFamily="34" charset="0"/>
              </a:rPr>
              <a:t>Grows to $1 Billion by 2023</a:t>
            </a:r>
          </a:p>
          <a:p>
            <a:pPr marL="285750" indent="-285750">
              <a:buFont typeface="Arial" panose="020B0604020202020204" pitchFamily="34" charset="0"/>
              <a:buChar char="•"/>
            </a:pPr>
            <a:r>
              <a:rPr lang="en-US" sz="2800" dirty="0">
                <a:solidFill>
                  <a:srgbClr val="053773"/>
                </a:solidFill>
                <a:latin typeface="Calibri" panose="020F0502020204030204" pitchFamily="34" charset="0"/>
                <a:cs typeface="Calibri" panose="020F0502020204030204" pitchFamily="34" charset="0"/>
              </a:rPr>
              <a:t>Streamline with EQIP</a:t>
            </a:r>
          </a:p>
          <a:p>
            <a:pPr marL="285750" indent="-285750">
              <a:buFont typeface="Arial" panose="020B0604020202020204" pitchFamily="34" charset="0"/>
              <a:buChar char="•"/>
            </a:pPr>
            <a:r>
              <a:rPr lang="en-US" sz="2800" u="sng" dirty="0">
                <a:solidFill>
                  <a:srgbClr val="053773"/>
                </a:solidFill>
                <a:latin typeface="Calibri" panose="020F0502020204030204" pitchFamily="34" charset="0"/>
                <a:cs typeface="Calibri" panose="020F0502020204030204" pitchFamily="34" charset="0"/>
              </a:rPr>
              <a:t>CSP-Grasslands</a:t>
            </a:r>
          </a:p>
          <a:p>
            <a:pPr marL="742950" lvl="1"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Land grass/idle 2009-2017</a:t>
            </a:r>
          </a:p>
          <a:p>
            <a:pPr marL="742950" lvl="1"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Addresses resource concerns related to grassland</a:t>
            </a:r>
          </a:p>
          <a:p>
            <a:pPr marL="742950" lvl="1"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$18/acre for 5-years</a:t>
            </a:r>
          </a:p>
          <a:p>
            <a:pPr marL="742950" lvl="1" indent="-285750">
              <a:buFont typeface="Arial" panose="020B0604020202020204" pitchFamily="34" charset="0"/>
              <a:buChar char="•"/>
            </a:pPr>
            <a:r>
              <a:rPr lang="en-US" sz="2400" dirty="0">
                <a:solidFill>
                  <a:srgbClr val="053773"/>
                </a:solidFill>
                <a:latin typeface="Calibri" panose="020F0502020204030204" pitchFamily="34" charset="0"/>
                <a:cs typeface="Calibri" panose="020F0502020204030204" pitchFamily="34" charset="0"/>
              </a:rPr>
              <a:t>Withdraw with no penalty</a:t>
            </a:r>
          </a:p>
          <a:p>
            <a:pPr marL="285750" indent="-285750">
              <a:buFont typeface="Arial" panose="020B0604020202020204" pitchFamily="34" charset="0"/>
              <a:buChar char="•"/>
            </a:pPr>
            <a:endParaRPr lang="en-US" sz="2400" dirty="0">
              <a:solidFill>
                <a:srgbClr val="053773"/>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9" name="Title 5">
            <a:extLst>
              <a:ext uri="{FF2B5EF4-FFF2-40B4-BE49-F238E27FC236}">
                <a16:creationId xmlns:a16="http://schemas.microsoft.com/office/drawing/2014/main" id="{0B8623BA-6ED6-4EB3-9D28-C33569E504FB}"/>
              </a:ext>
            </a:extLst>
          </p:cNvPr>
          <p:cNvSpPr txBox="1">
            <a:spLocks/>
          </p:cNvSpPr>
          <p:nvPr/>
        </p:nvSpPr>
        <p:spPr>
          <a:xfrm>
            <a:off x="54828"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FAPD – Policy Branch</a:t>
            </a:r>
          </a:p>
        </p:txBody>
      </p:sp>
    </p:spTree>
    <p:extLst>
      <p:ext uri="{BB962C8B-B14F-4D97-AF65-F5344CB8AC3E}">
        <p14:creationId xmlns:p14="http://schemas.microsoft.com/office/powerpoint/2010/main" val="476257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4854" y="1399933"/>
            <a:ext cx="4742006" cy="1851155"/>
          </a:xfrm>
        </p:spPr>
        <p:txBody>
          <a:bodyPr>
            <a:normAutofit/>
          </a:bodyPr>
          <a:lstStyle/>
          <a:p>
            <a:r>
              <a:rPr lang="en-US" sz="3600" dirty="0">
                <a:effectLst>
                  <a:outerShdw blurRad="38100" dist="38100" dir="2700000" algn="tl">
                    <a:srgbClr val="000000">
                      <a:alpha val="43137"/>
                    </a:srgbClr>
                  </a:outerShdw>
                </a:effectLst>
                <a:latin typeface="Calibri" panose="020F0502020204030204" pitchFamily="34" charset="0"/>
              </a:rPr>
              <a:t>Financial Assistance Programs Division</a:t>
            </a:r>
          </a:p>
        </p:txBody>
      </p:sp>
      <p:sp>
        <p:nvSpPr>
          <p:cNvPr id="5" name="Text Placeholder 4"/>
          <p:cNvSpPr>
            <a:spLocks noGrp="1"/>
          </p:cNvSpPr>
          <p:nvPr>
            <p:ph type="body" idx="1"/>
          </p:nvPr>
        </p:nvSpPr>
        <p:spPr>
          <a:xfrm>
            <a:off x="614854" y="2777066"/>
            <a:ext cx="4611902" cy="2505374"/>
          </a:xfrm>
        </p:spPr>
        <p:txBody>
          <a:bodyPr>
            <a:normAutofit/>
          </a:bodyPr>
          <a:lstStyle/>
          <a:p>
            <a:pPr marL="457200" indent="-457200">
              <a:buFont typeface="Arial" panose="020B0604020202020204" pitchFamily="34" charset="0"/>
              <a:buChar char="•"/>
            </a:pPr>
            <a:r>
              <a:rPr lang="en-US" sz="2800" b="1" dirty="0">
                <a:solidFill>
                  <a:srgbClr val="89C32D"/>
                </a:solidFill>
                <a:effectLst>
                  <a:outerShdw blurRad="38100" dist="38100" dir="2700000" algn="tl">
                    <a:srgbClr val="000000">
                      <a:alpha val="43137"/>
                    </a:srgbClr>
                  </a:outerShdw>
                </a:effectLst>
                <a:latin typeface="Calibri" panose="020F0502020204030204" pitchFamily="34" charset="0"/>
              </a:rPr>
              <a:t>Policy Branch</a:t>
            </a:r>
          </a:p>
          <a:p>
            <a:pPr marL="457200" indent="-457200">
              <a:buFont typeface="Arial" panose="020B0604020202020204" pitchFamily="34" charset="0"/>
              <a:buChar char="•"/>
            </a:pPr>
            <a:r>
              <a:rPr lang="en-US" sz="2800" b="1" dirty="0">
                <a:solidFill>
                  <a:srgbClr val="92D050"/>
                </a:solidFill>
                <a:effectLst>
                  <a:outerShdw blurRad="38100" dist="38100" dir="2700000" algn="tl">
                    <a:srgbClr val="000000">
                      <a:alpha val="43137"/>
                    </a:srgbClr>
                  </a:outerShdw>
                </a:effectLst>
                <a:latin typeface="Calibri" panose="020F0502020204030204" pitchFamily="34" charset="0"/>
              </a:rPr>
              <a:t>Program Implementation Branch</a:t>
            </a:r>
          </a:p>
          <a:p>
            <a:pPr marL="457200" indent="-457200">
              <a:buFont typeface="Arial" panose="020B0604020202020204" pitchFamily="34" charset="0"/>
              <a:buChar char="•"/>
            </a:pPr>
            <a:r>
              <a:rPr lang="en-US" sz="2800" b="1" dirty="0">
                <a:solidFill>
                  <a:schemeClr val="bg1"/>
                </a:solidFill>
                <a:effectLst>
                  <a:outerShdw blurRad="38100" dist="38100" dir="2700000" algn="tl">
                    <a:srgbClr val="000000">
                      <a:alpha val="43137"/>
                    </a:srgbClr>
                  </a:outerShdw>
                </a:effectLst>
                <a:latin typeface="Calibri" panose="020F0502020204030204" pitchFamily="34" charset="0"/>
              </a:rPr>
              <a:t>Projects Branch</a:t>
            </a:r>
          </a:p>
          <a:p>
            <a:endParaRPr lang="en-US" sz="1800" dirty="0">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402458761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F3B31-A068-41CA-A883-98B8080C5A0E}"/>
              </a:ext>
            </a:extLst>
          </p:cNvPr>
          <p:cNvSpPr>
            <a:spLocks noGrp="1"/>
          </p:cNvSpPr>
          <p:nvPr>
            <p:ph idx="1"/>
          </p:nvPr>
        </p:nvSpPr>
        <p:spPr>
          <a:xfrm>
            <a:off x="261815" y="1867710"/>
            <a:ext cx="6110993" cy="4202584"/>
          </a:xfrm>
        </p:spPr>
        <p:txBody>
          <a:bodyPr>
            <a:normAutofit lnSpcReduction="10000"/>
          </a:bodyPr>
          <a:lstStyle/>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Increased authorization to $37.5 Million</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On-Farm Trials for $25 Million, including Soil Health Demonstration Trails (farmer-centric)</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CIG-Classic for $12.5 Million</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Requires establishment of a publicly available conservation practice database that provides a compilation and analysis of effective conservation practices for soil health, nutrient management, and source water protection.</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Expedited Revision to Standards (S&amp;T)</a:t>
            </a:r>
          </a:p>
        </p:txBody>
      </p:sp>
      <p:pic>
        <p:nvPicPr>
          <p:cNvPr id="6" name="Picture Placeholder 5">
            <a:extLst>
              <a:ext uri="{FF2B5EF4-FFF2-40B4-BE49-F238E27FC236}">
                <a16:creationId xmlns:a16="http://schemas.microsoft.com/office/drawing/2014/main" id="{8430A8AB-5636-4877-A509-43384DA63CFD}"/>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a:off x="6615404" y="1700384"/>
            <a:ext cx="2393415" cy="3792660"/>
          </a:xfrm>
        </p:spPr>
      </p:pic>
      <p:sp>
        <p:nvSpPr>
          <p:cNvPr id="7" name="Title 5">
            <a:extLst>
              <a:ext uri="{FF2B5EF4-FFF2-40B4-BE49-F238E27FC236}">
                <a16:creationId xmlns:a16="http://schemas.microsoft.com/office/drawing/2014/main" id="{BB7D247E-F259-4853-9F13-1A9A668EA842}"/>
              </a:ext>
            </a:extLst>
          </p:cNvPr>
          <p:cNvSpPr txBox="1">
            <a:spLocks/>
          </p:cNvSpPr>
          <p:nvPr/>
        </p:nvSpPr>
        <p:spPr>
          <a:xfrm>
            <a:off x="261813"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FAPD – Projects Branch</a:t>
            </a:r>
          </a:p>
        </p:txBody>
      </p:sp>
      <p:cxnSp>
        <p:nvCxnSpPr>
          <p:cNvPr id="8" name="Straight Connector 7">
            <a:extLst>
              <a:ext uri="{FF2B5EF4-FFF2-40B4-BE49-F238E27FC236}">
                <a16:creationId xmlns:a16="http://schemas.microsoft.com/office/drawing/2014/main" id="{ACA8F299-40E8-4642-B6BC-89CBD261B6D7}"/>
              </a:ext>
            </a:extLst>
          </p:cNvPr>
          <p:cNvCxnSpPr/>
          <p:nvPr/>
        </p:nvCxnSpPr>
        <p:spPr>
          <a:xfrm>
            <a:off x="383822" y="1322370"/>
            <a:ext cx="854787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EFFE910A-5238-4244-B61A-1C5ECBD23F7A}"/>
              </a:ext>
            </a:extLst>
          </p:cNvPr>
          <p:cNvSpPr txBox="1">
            <a:spLocks/>
          </p:cNvSpPr>
          <p:nvPr/>
        </p:nvSpPr>
        <p:spPr>
          <a:xfrm>
            <a:off x="261813" y="1394262"/>
            <a:ext cx="6996943"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Conservation Innovation Grants (CIG)</a:t>
            </a:r>
          </a:p>
        </p:txBody>
      </p:sp>
      <p:pic>
        <p:nvPicPr>
          <p:cNvPr id="12" name="Picture 11">
            <a:extLst>
              <a:ext uri="{FF2B5EF4-FFF2-40B4-BE49-F238E27FC236}">
                <a16:creationId xmlns:a16="http://schemas.microsoft.com/office/drawing/2014/main" id="{BD5901BB-F347-490F-9946-8F78AF969DE5}"/>
              </a:ext>
            </a:extLst>
          </p:cNvPr>
          <p:cNvPicPr>
            <a:picLocks noChangeAspect="1"/>
          </p:cNvPicPr>
          <p:nvPr/>
        </p:nvPicPr>
        <p:blipFill rotWithShape="1">
          <a:blip r:embed="rId4">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spTree>
    <p:extLst>
      <p:ext uri="{BB962C8B-B14F-4D97-AF65-F5344CB8AC3E}">
        <p14:creationId xmlns:p14="http://schemas.microsoft.com/office/powerpoint/2010/main" val="1683004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F3B31-A068-41CA-A883-98B8080C5A0E}"/>
              </a:ext>
            </a:extLst>
          </p:cNvPr>
          <p:cNvSpPr>
            <a:spLocks noGrp="1"/>
          </p:cNvSpPr>
          <p:nvPr>
            <p:ph idx="1"/>
          </p:nvPr>
        </p:nvSpPr>
        <p:spPr>
          <a:xfrm>
            <a:off x="261815" y="1867710"/>
            <a:ext cx="4310185" cy="4533090"/>
          </a:xfrm>
        </p:spPr>
        <p:txBody>
          <a:bodyPr>
            <a:normAutofit/>
          </a:bodyPr>
          <a:lstStyle/>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May use Availability of Program Funding without regulation</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Removes “donor” program requirements</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Increases funding to $300 Million</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Defines Partnership Agreement (Streamline the Program)</a:t>
            </a:r>
          </a:p>
        </p:txBody>
      </p:sp>
      <p:sp>
        <p:nvSpPr>
          <p:cNvPr id="7" name="Title 5">
            <a:extLst>
              <a:ext uri="{FF2B5EF4-FFF2-40B4-BE49-F238E27FC236}">
                <a16:creationId xmlns:a16="http://schemas.microsoft.com/office/drawing/2014/main" id="{BB7D247E-F259-4853-9F13-1A9A668EA842}"/>
              </a:ext>
            </a:extLst>
          </p:cNvPr>
          <p:cNvSpPr txBox="1">
            <a:spLocks/>
          </p:cNvSpPr>
          <p:nvPr/>
        </p:nvSpPr>
        <p:spPr>
          <a:xfrm>
            <a:off x="261813"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FAPD – Projects Branch</a:t>
            </a:r>
          </a:p>
        </p:txBody>
      </p:sp>
      <p:cxnSp>
        <p:nvCxnSpPr>
          <p:cNvPr id="8" name="Straight Connector 7">
            <a:extLst>
              <a:ext uri="{FF2B5EF4-FFF2-40B4-BE49-F238E27FC236}">
                <a16:creationId xmlns:a16="http://schemas.microsoft.com/office/drawing/2014/main" id="{ACA8F299-40E8-4642-B6BC-89CBD261B6D7}"/>
              </a:ext>
            </a:extLst>
          </p:cNvPr>
          <p:cNvCxnSpPr/>
          <p:nvPr/>
        </p:nvCxnSpPr>
        <p:spPr>
          <a:xfrm>
            <a:off x="383822" y="1322370"/>
            <a:ext cx="854787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EFFE910A-5238-4244-B61A-1C5ECBD23F7A}"/>
              </a:ext>
            </a:extLst>
          </p:cNvPr>
          <p:cNvSpPr txBox="1">
            <a:spLocks/>
          </p:cNvSpPr>
          <p:nvPr/>
        </p:nvSpPr>
        <p:spPr>
          <a:xfrm>
            <a:off x="261813" y="1394262"/>
            <a:ext cx="8044905"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Regional Conservation Partnership Program (RCPP)</a:t>
            </a:r>
          </a:p>
        </p:txBody>
      </p:sp>
      <p:pic>
        <p:nvPicPr>
          <p:cNvPr id="12" name="Picture 11">
            <a:extLst>
              <a:ext uri="{FF2B5EF4-FFF2-40B4-BE49-F238E27FC236}">
                <a16:creationId xmlns:a16="http://schemas.microsoft.com/office/drawing/2014/main" id="{BD5901BB-F347-490F-9946-8F78AF969DE5}"/>
              </a:ext>
            </a:extLst>
          </p:cNvPr>
          <p:cNvPicPr>
            <a:picLocks noChangeAspect="1"/>
          </p:cNvPicPr>
          <p:nvPr/>
        </p:nvPicPr>
        <p:blipFill rotWithShape="1">
          <a:blip r:embed="rId3">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pic>
        <p:nvPicPr>
          <p:cNvPr id="10" name="Content Placeholder 2">
            <a:extLst>
              <a:ext uri="{FF2B5EF4-FFF2-40B4-BE49-F238E27FC236}">
                <a16:creationId xmlns:a16="http://schemas.microsoft.com/office/drawing/2014/main" id="{238DCBFB-FFEF-44F9-8F2E-4C8C105B63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3572" y="2266078"/>
            <a:ext cx="4579361" cy="2711976"/>
          </a:xfrm>
          <a:prstGeom prst="rect">
            <a:avLst/>
          </a:prstGeom>
        </p:spPr>
      </p:pic>
    </p:spTree>
    <p:extLst>
      <p:ext uri="{BB962C8B-B14F-4D97-AF65-F5344CB8AC3E}">
        <p14:creationId xmlns:p14="http://schemas.microsoft.com/office/powerpoint/2010/main" val="541529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F3B31-A068-41CA-A883-98B8080C5A0E}"/>
              </a:ext>
            </a:extLst>
          </p:cNvPr>
          <p:cNvSpPr>
            <a:spLocks noGrp="1"/>
          </p:cNvSpPr>
          <p:nvPr>
            <p:ph idx="1"/>
          </p:nvPr>
        </p:nvSpPr>
        <p:spPr>
          <a:xfrm>
            <a:off x="261815" y="1867710"/>
            <a:ext cx="4310185" cy="4202584"/>
          </a:xfrm>
        </p:spPr>
        <p:txBody>
          <a:bodyPr>
            <a:normAutofit/>
          </a:bodyPr>
          <a:lstStyle/>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Removes National Funding Pool</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Specifies 50% for State and CCA Funding Pools</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Establishes renewal option</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Allows greater than 5-years</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Allows up to 15-Alternative Funding Arrangements</a:t>
            </a:r>
          </a:p>
          <a:p>
            <a:pPr marL="342900" indent="-342900">
              <a:buFont typeface="Arial" panose="020B0604020202020204" pitchFamily="34" charset="0"/>
              <a:buChar char="•"/>
            </a:pPr>
            <a:r>
              <a:rPr lang="en-US" sz="2400" b="0" dirty="0">
                <a:latin typeface="Calibri" panose="020F0502020204030204" pitchFamily="34" charset="0"/>
                <a:cs typeface="Calibri" panose="020F0502020204030204" pitchFamily="34" charset="0"/>
              </a:rPr>
              <a:t>Adds CRP as a “covered program”</a:t>
            </a:r>
          </a:p>
          <a:p>
            <a:pPr marL="342900" indent="-342900">
              <a:buFont typeface="Arial" panose="020B0604020202020204" pitchFamily="34" charset="0"/>
              <a:buChar char="•"/>
            </a:pPr>
            <a:endParaRPr lang="en-US" sz="2400" b="0" dirty="0">
              <a:latin typeface="Calibri" panose="020F0502020204030204" pitchFamily="34" charset="0"/>
              <a:cs typeface="Calibri" panose="020F0502020204030204" pitchFamily="34" charset="0"/>
            </a:endParaRPr>
          </a:p>
        </p:txBody>
      </p:sp>
      <p:sp>
        <p:nvSpPr>
          <p:cNvPr id="7" name="Title 5">
            <a:extLst>
              <a:ext uri="{FF2B5EF4-FFF2-40B4-BE49-F238E27FC236}">
                <a16:creationId xmlns:a16="http://schemas.microsoft.com/office/drawing/2014/main" id="{BB7D247E-F259-4853-9F13-1A9A668EA842}"/>
              </a:ext>
            </a:extLst>
          </p:cNvPr>
          <p:cNvSpPr txBox="1">
            <a:spLocks/>
          </p:cNvSpPr>
          <p:nvPr/>
        </p:nvSpPr>
        <p:spPr>
          <a:xfrm>
            <a:off x="261813" y="566615"/>
            <a:ext cx="8543519" cy="943708"/>
          </a:xfrm>
          <a:prstGeom prst="rect">
            <a:avLst/>
          </a:prstGeom>
        </p:spPr>
        <p:txBody>
          <a:bodyPr>
            <a:norm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dirty="0"/>
              <a:t>FAPD – Projects Branch</a:t>
            </a:r>
          </a:p>
        </p:txBody>
      </p:sp>
      <p:cxnSp>
        <p:nvCxnSpPr>
          <p:cNvPr id="8" name="Straight Connector 7">
            <a:extLst>
              <a:ext uri="{FF2B5EF4-FFF2-40B4-BE49-F238E27FC236}">
                <a16:creationId xmlns:a16="http://schemas.microsoft.com/office/drawing/2014/main" id="{ACA8F299-40E8-4642-B6BC-89CBD261B6D7}"/>
              </a:ext>
            </a:extLst>
          </p:cNvPr>
          <p:cNvCxnSpPr/>
          <p:nvPr/>
        </p:nvCxnSpPr>
        <p:spPr>
          <a:xfrm>
            <a:off x="383822" y="1322370"/>
            <a:ext cx="854787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EFFE910A-5238-4244-B61A-1C5ECBD23F7A}"/>
              </a:ext>
            </a:extLst>
          </p:cNvPr>
          <p:cNvSpPr txBox="1">
            <a:spLocks/>
          </p:cNvSpPr>
          <p:nvPr/>
        </p:nvSpPr>
        <p:spPr>
          <a:xfrm>
            <a:off x="261813" y="1394262"/>
            <a:ext cx="6996943" cy="375377"/>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1" kern="1200">
                <a:solidFill>
                  <a:srgbClr val="89C32D"/>
                </a:solidFill>
                <a:latin typeface="+mj-lt"/>
                <a:ea typeface="+mj-ea"/>
                <a:cs typeface="+mj-cs"/>
              </a:defRPr>
            </a:lvl1pPr>
          </a:lstStyle>
          <a:p>
            <a:r>
              <a:rPr lang="en-US" sz="2400" dirty="0"/>
              <a:t>Regional Conservation Partnership Program</a:t>
            </a:r>
          </a:p>
        </p:txBody>
      </p:sp>
      <p:pic>
        <p:nvPicPr>
          <p:cNvPr id="12" name="Picture 11">
            <a:extLst>
              <a:ext uri="{FF2B5EF4-FFF2-40B4-BE49-F238E27FC236}">
                <a16:creationId xmlns:a16="http://schemas.microsoft.com/office/drawing/2014/main" id="{BD5901BB-F347-490F-9946-8F78AF969DE5}"/>
              </a:ext>
            </a:extLst>
          </p:cNvPr>
          <p:cNvPicPr>
            <a:picLocks noChangeAspect="1"/>
          </p:cNvPicPr>
          <p:nvPr/>
        </p:nvPicPr>
        <p:blipFill rotWithShape="1">
          <a:blip r:embed="rId3">
            <a:alphaModFix/>
          </a:blip>
          <a:srcRect l="1715" r="176" b="-2"/>
          <a:stretch/>
        </p:blipFill>
        <p:spPr>
          <a:xfrm>
            <a:off x="6675142" y="15732"/>
            <a:ext cx="2207045" cy="1265416"/>
          </a:xfrm>
          <a:custGeom>
            <a:avLst/>
            <a:gdLst>
              <a:gd name="connsiteX0" fmla="*/ 21954 w 3674754"/>
              <a:gd name="connsiteY0" fmla="*/ 0 h 2106932"/>
              <a:gd name="connsiteX1" fmla="*/ 3652800 w 3674754"/>
              <a:gd name="connsiteY1" fmla="*/ 0 h 2106932"/>
              <a:gd name="connsiteX2" fmla="*/ 3665268 w 3674754"/>
              <a:gd name="connsiteY2" fmla="*/ 81694 h 2106932"/>
              <a:gd name="connsiteX3" fmla="*/ 3674754 w 3674754"/>
              <a:gd name="connsiteY3" fmla="*/ 269555 h 2106932"/>
              <a:gd name="connsiteX4" fmla="*/ 1837377 w 3674754"/>
              <a:gd name="connsiteY4" fmla="*/ 2106932 h 2106932"/>
              <a:gd name="connsiteX5" fmla="*/ 0 w 3674754"/>
              <a:gd name="connsiteY5" fmla="*/ 269555 h 2106932"/>
              <a:gd name="connsiteX6" fmla="*/ 9486 w 3674754"/>
              <a:gd name="connsiteY6" fmla="*/ 81694 h 2106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effectLst>
            <a:softEdge rad="0"/>
          </a:effectLst>
        </p:spPr>
      </p:pic>
      <p:pic>
        <p:nvPicPr>
          <p:cNvPr id="11" name="Picture 10">
            <a:extLst>
              <a:ext uri="{FF2B5EF4-FFF2-40B4-BE49-F238E27FC236}">
                <a16:creationId xmlns:a16="http://schemas.microsoft.com/office/drawing/2014/main" id="{F9D25DB5-4554-4969-97BD-F0F7FA3F4F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2150018"/>
            <a:ext cx="4233332" cy="3271212"/>
          </a:xfrm>
          <a:prstGeom prst="rect">
            <a:avLst/>
          </a:prstGeom>
        </p:spPr>
      </p:pic>
    </p:spTree>
    <p:extLst>
      <p:ext uri="{BB962C8B-B14F-4D97-AF65-F5344CB8AC3E}">
        <p14:creationId xmlns:p14="http://schemas.microsoft.com/office/powerpoint/2010/main" val="3186429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r="12991"/>
          <a:stretch/>
        </p:blipFill>
        <p:spPr>
          <a:xfrm>
            <a:off x="3445" y="1219200"/>
            <a:ext cx="5410200" cy="4145280"/>
          </a:xfrm>
          <a:prstGeom prst="rect">
            <a:avLst/>
          </a:prstGeom>
        </p:spPr>
      </p:pic>
      <p:sp>
        <p:nvSpPr>
          <p:cNvPr id="2" name="Title 1"/>
          <p:cNvSpPr>
            <a:spLocks noGrp="1"/>
          </p:cNvSpPr>
          <p:nvPr>
            <p:ph type="title"/>
          </p:nvPr>
        </p:nvSpPr>
        <p:spPr>
          <a:xfrm>
            <a:off x="-457200" y="3981630"/>
            <a:ext cx="5721890" cy="1454278"/>
          </a:xfrm>
          <a:effectLst>
            <a:outerShdw blurRad="50800" dist="38100" dir="2700000" algn="tl" rotWithShape="0">
              <a:prstClr val="black">
                <a:alpha val="40000"/>
              </a:prstClr>
            </a:outerShdw>
          </a:effectLst>
        </p:spPr>
        <p:txBody>
          <a:bodyPr>
            <a:normAutofit/>
          </a:bodyPr>
          <a:lstStyle/>
          <a:p>
            <a:pPr algn="r"/>
            <a:r>
              <a:rPr lang="en-US" sz="3200" dirty="0"/>
              <a:t>Voluntary Public Access-Habitat Incentive Program</a:t>
            </a:r>
            <a:endParaRPr lang="en-US" sz="3200" dirty="0">
              <a:effectLst>
                <a:outerShdw blurRad="50800" dist="50800" dir="5400000" algn="ctr" rotWithShape="0">
                  <a:schemeClr val="tx1"/>
                </a:outerShdw>
              </a:effectLst>
            </a:endParaRPr>
          </a:p>
        </p:txBody>
      </p:sp>
      <p:pic>
        <p:nvPicPr>
          <p:cNvPr id="5" name="Picture 4" descr="NRCS-Divider-Slide_Raindrop.png"/>
          <p:cNvPicPr>
            <a:picLocks noChangeAspect="1"/>
          </p:cNvPicPr>
          <p:nvPr/>
        </p:nvPicPr>
        <p:blipFill rotWithShape="1">
          <a:blip r:embed="rId4">
            <a:extLst>
              <a:ext uri="{28A0092B-C50C-407E-A947-70E740481C1C}">
                <a14:useLocalDpi xmlns:a14="http://schemas.microsoft.com/office/drawing/2010/main" val="0"/>
              </a:ext>
            </a:extLst>
          </a:blip>
          <a:srcRect b="42253"/>
          <a:stretch/>
        </p:blipFill>
        <p:spPr>
          <a:xfrm>
            <a:off x="7924800" y="2031999"/>
            <a:ext cx="1258650" cy="2676770"/>
          </a:xfrm>
          <a:prstGeom prst="rect">
            <a:avLst/>
          </a:prstGeom>
        </p:spPr>
      </p:pic>
      <p:sp>
        <p:nvSpPr>
          <p:cNvPr id="6" name="Title 1"/>
          <p:cNvSpPr txBox="1">
            <a:spLocks/>
          </p:cNvSpPr>
          <p:nvPr/>
        </p:nvSpPr>
        <p:spPr>
          <a:xfrm>
            <a:off x="152400" y="1219200"/>
            <a:ext cx="5112290" cy="1200894"/>
          </a:xfrm>
          <a:prstGeom prst="rect">
            <a:avLst/>
          </a:prstGeom>
          <a:effectLst>
            <a:outerShdw blurRad="50800" dist="38100" dir="2700000" algn="tl" rotWithShape="0">
              <a:prstClr val="black">
                <a:alpha val="40000"/>
              </a:prstClr>
            </a:outerShdw>
          </a:effectLst>
        </p:spPr>
        <p:txBody>
          <a:bodyPr vert="horz" lIns="91440" tIns="45720" rIns="91440" bIns="45720" rtlCol="0" anchor="t">
            <a:normAutofit fontScale="92500"/>
          </a:bodyPr>
          <a:lstStyle>
            <a:lvl1pPr algn="l" defTabSz="457200" rtl="0" eaLnBrk="1" latinLnBrk="0" hangingPunct="1">
              <a:lnSpc>
                <a:spcPct val="90000"/>
              </a:lnSpc>
              <a:spcBef>
                <a:spcPct val="0"/>
              </a:spcBef>
              <a:buNone/>
              <a:defRPr sz="4000" b="1" kern="1200" cap="none">
                <a:solidFill>
                  <a:schemeClr val="bg1"/>
                </a:solidFill>
                <a:latin typeface="+mj-lt"/>
                <a:ea typeface="+mj-ea"/>
                <a:cs typeface="+mj-cs"/>
              </a:defRPr>
            </a:lvl1pPr>
          </a:lstStyle>
          <a:p>
            <a:pPr algn="r"/>
            <a:r>
              <a:rPr lang="en-US" altLang="en-US" sz="3200" dirty="0">
                <a:latin typeface="Franklin Gothic Book" panose="020B0503020102020204" pitchFamily="34" charset="0"/>
              </a:rPr>
              <a:t>Delivering Results for Agriculture and Conservation</a:t>
            </a:r>
          </a:p>
        </p:txBody>
      </p:sp>
      <p:sp>
        <p:nvSpPr>
          <p:cNvPr id="7" name="Text Placeholder 6">
            <a:extLst>
              <a:ext uri="{FF2B5EF4-FFF2-40B4-BE49-F238E27FC236}">
                <a16:creationId xmlns:a16="http://schemas.microsoft.com/office/drawing/2014/main" id="{D1A84121-C0C6-496E-9952-B96A90AEB19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487561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9298" y="914400"/>
            <a:ext cx="8757137" cy="2261497"/>
          </a:xfrm>
        </p:spPr>
        <p:txBody>
          <a:bodyPr>
            <a:normAutofit fontScale="90000"/>
          </a:bodyPr>
          <a:lstStyle/>
          <a:p>
            <a:pPr algn="ctr"/>
            <a:r>
              <a:rPr lang="en-US" dirty="0"/>
              <a:t>VPA-HIP Purpose</a:t>
            </a:r>
            <a:br>
              <a:rPr lang="en-US" dirty="0"/>
            </a:br>
            <a:br>
              <a:rPr lang="en-US" dirty="0"/>
            </a:br>
            <a:br>
              <a:rPr lang="en-US" dirty="0"/>
            </a:br>
            <a:br>
              <a:rPr lang="en-US" dirty="0"/>
            </a:br>
            <a:endParaRPr lang="en-US" dirty="0"/>
          </a:p>
        </p:txBody>
      </p:sp>
      <p:sp>
        <p:nvSpPr>
          <p:cNvPr id="6" name="Content Placeholder 5"/>
          <p:cNvSpPr>
            <a:spLocks noGrp="1"/>
          </p:cNvSpPr>
          <p:nvPr>
            <p:ph idx="1"/>
          </p:nvPr>
        </p:nvSpPr>
        <p:spPr>
          <a:xfrm>
            <a:off x="815556" y="2007049"/>
            <a:ext cx="7364622" cy="3022152"/>
          </a:xfrm>
        </p:spPr>
        <p:txBody>
          <a:bodyPr>
            <a:normAutofit/>
          </a:bodyPr>
          <a:lstStyle/>
          <a:p>
            <a:endParaRPr lang="en-US" b="0" dirty="0">
              <a:solidFill>
                <a:schemeClr val="tx1">
                  <a:lumMod val="95000"/>
                  <a:lumOff val="5000"/>
                </a:schemeClr>
              </a:solidFill>
            </a:endParaRPr>
          </a:p>
          <a:p>
            <a:endParaRPr lang="en-US" b="0" dirty="0">
              <a:solidFill>
                <a:schemeClr val="tx1">
                  <a:lumMod val="95000"/>
                  <a:lumOff val="5000"/>
                </a:schemeClr>
              </a:solidFill>
            </a:endParaRPr>
          </a:p>
          <a:p>
            <a:r>
              <a:rPr lang="en-US" sz="2400" dirty="0">
                <a:solidFill>
                  <a:srgbClr val="002C76"/>
                </a:solidFill>
              </a:rPr>
              <a:t>To encourage owners and operators of privately-held farm, ranch and forest land to provide public access for wildlife-dependent recreation, and to encourage wildlife habitat improvement on those lands.</a:t>
            </a:r>
          </a:p>
        </p:txBody>
      </p:sp>
      <p:cxnSp>
        <p:nvCxnSpPr>
          <p:cNvPr id="9" name="Straight Connector 8"/>
          <p:cNvCxnSpPr/>
          <p:nvPr/>
        </p:nvCxnSpPr>
        <p:spPr>
          <a:xfrm>
            <a:off x="560178" y="1828800"/>
            <a:ext cx="7620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60178" y="5257800"/>
            <a:ext cx="7620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3943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B7622-9334-4DC4-A665-BB15F9D4DD1B}"/>
              </a:ext>
            </a:extLst>
          </p:cNvPr>
          <p:cNvSpPr>
            <a:spLocks noGrp="1"/>
          </p:cNvSpPr>
          <p:nvPr>
            <p:ph type="title"/>
          </p:nvPr>
        </p:nvSpPr>
        <p:spPr/>
        <p:txBody>
          <a:bodyPr/>
          <a:lstStyle/>
          <a:p>
            <a:r>
              <a:rPr lang="en-US" dirty="0"/>
              <a:t>VPA-HIP  Existing Projects</a:t>
            </a:r>
          </a:p>
        </p:txBody>
      </p:sp>
      <p:sp>
        <p:nvSpPr>
          <p:cNvPr id="3" name="Content Placeholder 2">
            <a:extLst>
              <a:ext uri="{FF2B5EF4-FFF2-40B4-BE49-F238E27FC236}">
                <a16:creationId xmlns:a16="http://schemas.microsoft.com/office/drawing/2014/main" id="{8FC05E0C-A423-4801-A65C-8FE5679EBD7D}"/>
              </a:ext>
            </a:extLst>
          </p:cNvPr>
          <p:cNvSpPr>
            <a:spLocks noGrp="1"/>
          </p:cNvSpPr>
          <p:nvPr>
            <p:ph idx="1"/>
          </p:nvPr>
        </p:nvSpPr>
        <p:spPr>
          <a:xfrm>
            <a:off x="261815" y="1600200"/>
            <a:ext cx="7631724" cy="4953000"/>
          </a:xfrm>
        </p:spPr>
        <p:txBody>
          <a:bodyPr>
            <a:normAutofit fontScale="92500" lnSpcReduction="10000"/>
          </a:bodyPr>
          <a:lstStyle/>
          <a:p>
            <a:pPr marL="342900" indent="-342900">
              <a:buFont typeface="Arial" panose="020B0604020202020204" pitchFamily="34" charset="0"/>
              <a:buChar char="•"/>
            </a:pPr>
            <a:r>
              <a:rPr lang="en-US" sz="2800" dirty="0"/>
              <a:t>23 States and one Tribe received VPA-HIP awards under the 2014 Farm Bill</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Most awards went to expand the reach of existing public access programs—Illinois, Iowa and Missouri established new programs with the NRCS funding</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Largest award--$6 million to Pennsylvania</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Smallest award--$374,584 to the Yakima Tribe</a:t>
            </a:r>
          </a:p>
        </p:txBody>
      </p:sp>
      <p:sp>
        <p:nvSpPr>
          <p:cNvPr id="4" name="Picture Placeholder 3">
            <a:extLst>
              <a:ext uri="{FF2B5EF4-FFF2-40B4-BE49-F238E27FC236}">
                <a16:creationId xmlns:a16="http://schemas.microsoft.com/office/drawing/2014/main" id="{610340C1-6E09-4EEC-B794-F9CC9C2C4AB3}"/>
              </a:ext>
            </a:extLst>
          </p:cNvPr>
          <p:cNvSpPr>
            <a:spLocks noGrp="1"/>
          </p:cNvSpPr>
          <p:nvPr>
            <p:ph type="pic" sz="quarter" idx="10"/>
          </p:nvPr>
        </p:nvSpPr>
        <p:spPr/>
      </p:sp>
      <p:sp>
        <p:nvSpPr>
          <p:cNvPr id="5" name="Slide Number Placeholder 4">
            <a:extLst>
              <a:ext uri="{FF2B5EF4-FFF2-40B4-BE49-F238E27FC236}">
                <a16:creationId xmlns:a16="http://schemas.microsoft.com/office/drawing/2014/main" id="{E728D841-3617-436F-B856-0BAE03128E51}"/>
              </a:ext>
            </a:extLst>
          </p:cNvPr>
          <p:cNvSpPr>
            <a:spLocks noGrp="1"/>
          </p:cNvSpPr>
          <p:nvPr>
            <p:ph type="sldNum" sz="quarter" idx="4"/>
          </p:nvPr>
        </p:nvSpPr>
        <p:spPr/>
        <p:txBody>
          <a:bodyPr/>
          <a:lstStyle/>
          <a:p>
            <a:fld id="{39FC9244-15B3-8F40-A6D8-795DD2FF1F30}" type="slidenum">
              <a:rPr lang="en-US" smtClean="0"/>
              <a:pPr/>
              <a:t>26</a:t>
            </a:fld>
            <a:endParaRPr lang="en-US" dirty="0"/>
          </a:p>
        </p:txBody>
      </p:sp>
    </p:spTree>
    <p:extLst>
      <p:ext uri="{BB962C8B-B14F-4D97-AF65-F5344CB8AC3E}">
        <p14:creationId xmlns:p14="http://schemas.microsoft.com/office/powerpoint/2010/main" val="1118648141"/>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1F497D"/>
      </a:dk2>
      <a:lt2>
        <a:srgbClr val="EEECE1"/>
      </a:lt2>
      <a:accent1>
        <a:srgbClr val="139AB2"/>
      </a:accent1>
      <a:accent2>
        <a:srgbClr val="78BA22"/>
      </a:accent2>
      <a:accent3>
        <a:srgbClr val="FEC210"/>
      </a:accent3>
      <a:accent4>
        <a:srgbClr val="72A931"/>
      </a:accent4>
      <a:accent5>
        <a:srgbClr val="6989A6"/>
      </a:accent5>
      <a:accent6>
        <a:srgbClr val="4E667B"/>
      </a:accent6>
      <a:hlink>
        <a:srgbClr val="139AB2"/>
      </a:hlink>
      <a:folHlink>
        <a:srgbClr val="10889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8562</TotalTime>
  <Words>1161</Words>
  <Application>Microsoft Office PowerPoint</Application>
  <PresentationFormat>On-screen Show (4:3)</PresentationFormat>
  <Paragraphs>207</Paragraphs>
  <Slides>26</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Calibri Light</vt:lpstr>
      <vt:lpstr>Franklin Gothic Book</vt:lpstr>
      <vt:lpstr>Gotham Medium</vt:lpstr>
      <vt:lpstr>Times New Roman</vt:lpstr>
      <vt:lpstr>Office Theme</vt:lpstr>
      <vt:lpstr>1_Office Theme</vt:lpstr>
      <vt:lpstr>2018 Farm Bill</vt:lpstr>
      <vt:lpstr>Highlights – Snapshot</vt:lpstr>
      <vt:lpstr>Highlights, more</vt:lpstr>
      <vt:lpstr>Conservation Planning and Technical Assistance Division   Easement Programs Division  Financial Assistance Programs Division </vt:lpstr>
      <vt:lpstr>Conservation Planning and Technical Assistance Branch</vt:lpstr>
      <vt:lpstr>National Conservation Planning Partnership</vt:lpstr>
      <vt:lpstr>Areawide Planning Branch</vt:lpstr>
      <vt:lpstr>Areawide Planning Branch</vt:lpstr>
      <vt:lpstr>PowerPoint Presentation</vt:lpstr>
      <vt:lpstr>State Technical Committee</vt:lpstr>
      <vt:lpstr>Watershed and Flood Prevention Operations</vt:lpstr>
      <vt:lpstr>Watershed Rehabilitation Program</vt:lpstr>
      <vt:lpstr>Easement Programs Division</vt:lpstr>
      <vt:lpstr>PowerPoint Presentation</vt:lpstr>
      <vt:lpstr>PowerPoint Presentation</vt:lpstr>
      <vt:lpstr>Financial Assistance Programs Division</vt:lpstr>
      <vt:lpstr>PowerPoint Presentation</vt:lpstr>
      <vt:lpstr>PowerPoint Presentation</vt:lpstr>
      <vt:lpstr>PowerPoint Presentation</vt:lpstr>
      <vt:lpstr>Financial Assistance Programs Division</vt:lpstr>
      <vt:lpstr>PowerPoint Presentation</vt:lpstr>
      <vt:lpstr>PowerPoint Presentation</vt:lpstr>
      <vt:lpstr>PowerPoint Presentation</vt:lpstr>
      <vt:lpstr>Voluntary Public Access-Habitat Incentive Program</vt:lpstr>
      <vt:lpstr>VPA-HIP Purpose    </vt:lpstr>
      <vt:lpstr>VPA-HIP  Existing Projects</vt:lpstr>
    </vt:vector>
  </TitlesOfParts>
  <Company>ketchum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Rachna Patel</dc:creator>
  <cp:lastModifiedBy>Boozer, Astor - NRCS, Washington, DC</cp:lastModifiedBy>
  <cp:revision>267</cp:revision>
  <cp:lastPrinted>2019-06-18T15:44:01Z</cp:lastPrinted>
  <dcterms:created xsi:type="dcterms:W3CDTF">2016-02-17T21:52:56Z</dcterms:created>
  <dcterms:modified xsi:type="dcterms:W3CDTF">2020-05-21T16:27:43Z</dcterms:modified>
</cp:coreProperties>
</file>