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0"/>
  </p:notesMasterIdLst>
  <p:sldIdLst>
    <p:sldId id="256" r:id="rId2"/>
    <p:sldId id="257" r:id="rId3"/>
    <p:sldId id="258" r:id="rId4"/>
    <p:sldId id="286" r:id="rId5"/>
    <p:sldId id="284" r:id="rId6"/>
    <p:sldId id="293" r:id="rId7"/>
    <p:sldId id="296" r:id="rId8"/>
    <p:sldId id="294" r:id="rId9"/>
    <p:sldId id="295" r:id="rId10"/>
    <p:sldId id="297" r:id="rId11"/>
    <p:sldId id="292" r:id="rId12"/>
    <p:sldId id="282" r:id="rId13"/>
    <p:sldId id="299" r:id="rId14"/>
    <p:sldId id="263" r:id="rId15"/>
    <p:sldId id="283" r:id="rId16"/>
    <p:sldId id="264" r:id="rId17"/>
    <p:sldId id="298" r:id="rId18"/>
    <p:sldId id="273" r:id="rId19"/>
  </p:sldIdLst>
  <p:sldSz cx="12192000" cy="6858000"/>
  <p:notesSz cx="6858000" cy="9144000"/>
  <p:embeddedFontLst>
    <p:embeddedFont>
      <p:font typeface="Avenir LT Std 65 Medium" panose="02000503020000020003" pitchFamily="2" charset="0"/>
      <p:regular r:id="rId21"/>
      <p:italic r:id="rId22"/>
    </p:embeddedFont>
    <p:embeddedFont>
      <p:font typeface="Calibri" panose="020F0502020204030204" pitchFamily="34" charset="0"/>
      <p:regular r:id="rId23"/>
      <p:bold r:id="rId24"/>
      <p:italic r:id="rId25"/>
      <p:boldItalic r:id="rId26"/>
    </p:embeddedFont>
    <p:embeddedFont>
      <p:font typeface="Calibri Light" panose="020F0302020204030204" pitchFamily="34" charset="0"/>
      <p:regular r:id="rId27"/>
      <p:italic r:id="rId28"/>
    </p:embeddedFont>
    <p:embeddedFont>
      <p:font typeface="Quicksand" pitchFamily="2" charset="77"/>
      <p:regular r:id="rId29"/>
      <p:bold r:id="rId30"/>
      <p:italic r:id="rId31"/>
      <p:boldItalic r:id="rId32"/>
    </p:embeddedFont>
    <p:embeddedFont>
      <p:font typeface="Segoe UI Black" panose="020F0502020204030204" pitchFamily="34" charset="0"/>
      <p:bold r:id="rId33"/>
      <p:italic r:id="rId34"/>
      <p:boldItalic r:id="rId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78"/>
    <a:srgbClr val="A1C6D5"/>
    <a:srgbClr val="556876"/>
    <a:srgbClr val="000000"/>
    <a:srgbClr val="E600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966" autoAdjust="0"/>
    <p:restoredTop sz="83594" autoAdjust="0"/>
  </p:normalViewPr>
  <p:slideViewPr>
    <p:cSldViewPr snapToGrid="0">
      <p:cViewPr varScale="1">
        <p:scale>
          <a:sx n="81" d="100"/>
          <a:sy n="81" d="100"/>
        </p:scale>
        <p:origin x="152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9" Type="http://schemas.openxmlformats.org/officeDocument/2006/relationships/tableStyles" Target="tableStyles.xml"/><Relationship Id="rId21" Type="http://schemas.openxmlformats.org/officeDocument/2006/relationships/font" Target="fonts/font1.fntdata"/><Relationship Id="rId34" Type="http://schemas.openxmlformats.org/officeDocument/2006/relationships/font" Target="fonts/font1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476640429830011E-2"/>
          <c:y val="9.7013439602719964E-2"/>
          <c:w val="0.91523359570169993"/>
          <c:h val="0.70866416300949431"/>
        </c:manualLayout>
      </c:layout>
      <c:lineChart>
        <c:grouping val="standard"/>
        <c:varyColors val="0"/>
        <c:ser>
          <c:idx val="0"/>
          <c:order val="0"/>
          <c:tx>
            <c:strRef>
              <c:f>Sheet1!$B$1</c:f>
              <c:strCache>
                <c:ptCount val="1"/>
                <c:pt idx="0">
                  <c:v>Series 1</c:v>
                </c:pt>
              </c:strCache>
            </c:strRef>
          </c:tx>
          <c:spPr>
            <a:ln w="28575" cap="rnd">
              <a:solidFill>
                <a:srgbClr val="008078"/>
              </a:solidFill>
              <a:round/>
            </a:ln>
            <a:effectLst/>
          </c:spPr>
          <c:marker>
            <c:symbol val="circle"/>
            <c:size val="5"/>
            <c:spPr>
              <a:solidFill>
                <a:srgbClr val="A1C6D5"/>
              </a:solidFill>
              <a:ln w="9525">
                <a:solidFill>
                  <a:srgbClr val="A1C6D5"/>
                </a:solidFill>
              </a:ln>
              <a:effectLst/>
            </c:spPr>
          </c:marker>
          <c:dLbls>
            <c:delete val="1"/>
          </c:dLbls>
          <c:cat>
            <c:strRef>
              <c:f>Sheet1!$A$2:$A$15</c:f>
              <c:strCache>
                <c:ptCount val="14"/>
                <c:pt idx="0">
                  <c:v>Apr</c:v>
                </c:pt>
                <c:pt idx="1">
                  <c:v>May</c:v>
                </c:pt>
                <c:pt idx="2">
                  <c:v>Jun</c:v>
                </c:pt>
                <c:pt idx="3">
                  <c:v>Jul</c:v>
                </c:pt>
                <c:pt idx="4">
                  <c:v>Aug</c:v>
                </c:pt>
                <c:pt idx="5">
                  <c:v>Sep</c:v>
                </c:pt>
                <c:pt idx="6">
                  <c:v>Oct</c:v>
                </c:pt>
                <c:pt idx="7">
                  <c:v>Nov</c:v>
                </c:pt>
                <c:pt idx="8">
                  <c:v>Dec</c:v>
                </c:pt>
                <c:pt idx="9">
                  <c:v>Jan</c:v>
                </c:pt>
                <c:pt idx="10">
                  <c:v>Feb</c:v>
                </c:pt>
                <c:pt idx="11">
                  <c:v>Mar</c:v>
                </c:pt>
                <c:pt idx="12">
                  <c:v>Apr</c:v>
                </c:pt>
                <c:pt idx="13">
                  <c:v>May</c:v>
                </c:pt>
              </c:strCache>
            </c:strRef>
          </c:cat>
          <c:val>
            <c:numRef>
              <c:f>Sheet1!$B$2:$B$15</c:f>
              <c:numCache>
                <c:formatCode>General</c:formatCode>
                <c:ptCount val="14"/>
                <c:pt idx="0">
                  <c:v>29</c:v>
                </c:pt>
                <c:pt idx="1">
                  <c:v>78</c:v>
                </c:pt>
                <c:pt idx="2">
                  <c:v>85</c:v>
                </c:pt>
                <c:pt idx="3">
                  <c:v>85</c:v>
                </c:pt>
                <c:pt idx="4">
                  <c:v>85</c:v>
                </c:pt>
                <c:pt idx="5">
                  <c:v>92</c:v>
                </c:pt>
                <c:pt idx="6">
                  <c:v>96</c:v>
                </c:pt>
                <c:pt idx="7">
                  <c:v>97</c:v>
                </c:pt>
                <c:pt idx="8">
                  <c:v>118</c:v>
                </c:pt>
                <c:pt idx="9">
                  <c:v>122</c:v>
                </c:pt>
                <c:pt idx="10">
                  <c:v>125</c:v>
                </c:pt>
                <c:pt idx="11">
                  <c:v>131</c:v>
                </c:pt>
                <c:pt idx="12">
                  <c:v>139</c:v>
                </c:pt>
                <c:pt idx="13">
                  <c:v>145</c:v>
                </c:pt>
              </c:numCache>
            </c:numRef>
          </c:val>
          <c:smooth val="0"/>
          <c:extLst>
            <c:ext xmlns:c16="http://schemas.microsoft.com/office/drawing/2014/chart" uri="{C3380CC4-5D6E-409C-BE32-E72D297353CC}">
              <c16:uniqueId val="{00000000-0281-4BE8-8D42-5FF85F2CCCC0}"/>
            </c:ext>
          </c:extLst>
        </c:ser>
        <c:dLbls>
          <c:dLblPos val="t"/>
          <c:showLegendKey val="0"/>
          <c:showVal val="1"/>
          <c:showCatName val="0"/>
          <c:showSerName val="0"/>
          <c:showPercent val="0"/>
          <c:showBubbleSize val="0"/>
        </c:dLbls>
        <c:marker val="1"/>
        <c:smooth val="0"/>
        <c:axId val="553846968"/>
        <c:axId val="553844016"/>
      </c:lineChart>
      <c:catAx>
        <c:axId val="5538469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bg1"/>
                </a:solidFill>
                <a:latin typeface="Quicksand" pitchFamily="2" charset="0"/>
                <a:ea typeface="+mn-ea"/>
                <a:cs typeface="+mn-cs"/>
              </a:defRPr>
            </a:pPr>
            <a:endParaRPr lang="en-US"/>
          </a:p>
        </c:txPr>
        <c:crossAx val="553844016"/>
        <c:crosses val="autoZero"/>
        <c:auto val="1"/>
        <c:lblAlgn val="ctr"/>
        <c:lblOffset val="100"/>
        <c:noMultiLvlLbl val="0"/>
      </c:catAx>
      <c:valAx>
        <c:axId val="553844016"/>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bg1"/>
                </a:solidFill>
                <a:latin typeface="Quicksand" pitchFamily="2" charset="0"/>
                <a:ea typeface="+mn-ea"/>
                <a:cs typeface="+mn-cs"/>
              </a:defRPr>
            </a:pPr>
            <a:endParaRPr lang="en-US"/>
          </a:p>
        </c:txPr>
        <c:crossAx val="5538469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44B6AC-59D2-4936-8D6B-F1E755108723}" type="datetimeFigureOut">
              <a:rPr lang="en-US" smtClean="0"/>
              <a:t>6/22/21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09AA7A-2198-48A7-977A-F0CD7420F695}" type="slidenum">
              <a:rPr lang="en-US" smtClean="0"/>
              <a:t>‹#›</a:t>
            </a:fld>
            <a:endParaRPr lang="en-US"/>
          </a:p>
        </p:txBody>
      </p:sp>
    </p:spTree>
    <p:extLst>
      <p:ext uri="{BB962C8B-B14F-4D97-AF65-F5344CB8AC3E}">
        <p14:creationId xmlns:p14="http://schemas.microsoft.com/office/powerpoint/2010/main" val="1422776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09AA7A-2198-48A7-977A-F0CD7420F695}" type="slidenum">
              <a:rPr lang="en-US" smtClean="0"/>
              <a:t>1</a:t>
            </a:fld>
            <a:endParaRPr lang="en-US"/>
          </a:p>
        </p:txBody>
      </p:sp>
    </p:spTree>
    <p:extLst>
      <p:ext uri="{BB962C8B-B14F-4D97-AF65-F5344CB8AC3E}">
        <p14:creationId xmlns:p14="http://schemas.microsoft.com/office/powerpoint/2010/main" val="39049583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addition to our collaborative projects, the IoW provides a growing community of practice of water data producers and users through our Peer 2 Peer Network which formally includes 145 members from 33 states; and has engaged more than 700 participants </a:t>
            </a:r>
            <a:r>
              <a:rPr lang="en-US" sz="1200" kern="1200" dirty="0" err="1">
                <a:solidFill>
                  <a:schemeClr val="tx1"/>
                </a:solidFill>
                <a:effectLst/>
                <a:latin typeface="+mn-lt"/>
                <a:ea typeface="+mn-ea"/>
                <a:cs typeface="+mn-cs"/>
              </a:rPr>
              <a:t>thougth</a:t>
            </a:r>
            <a:r>
              <a:rPr lang="en-US" sz="1200" kern="1200" dirty="0">
                <a:solidFill>
                  <a:schemeClr val="tx1"/>
                </a:solidFill>
                <a:effectLst/>
                <a:latin typeface="+mn-lt"/>
                <a:ea typeface="+mn-ea"/>
                <a:cs typeface="+mn-cs"/>
              </a:rPr>
              <a:t> the IoW webinar series. The Peer2Peer Network is supported by a rich array of online tools and resources available in the IoW Learning Center on our website. In particular, our Data 101 Guidebook provides critical guidance on water data and metadata standards to advance FAIR data principles.</a:t>
            </a:r>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B09AA7A-2198-48A7-977A-F0CD7420F695}" type="slidenum">
              <a:rPr lang="en-US" smtClean="0"/>
              <a:t>10</a:t>
            </a:fld>
            <a:endParaRPr lang="en-US"/>
          </a:p>
        </p:txBody>
      </p:sp>
    </p:spTree>
    <p:extLst>
      <p:ext uri="{BB962C8B-B14F-4D97-AF65-F5344CB8AC3E}">
        <p14:creationId xmlns:p14="http://schemas.microsoft.com/office/powerpoint/2010/main" val="28879928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Finally, the IoW project is engaging in the development of essential new technologies that will make an internet of water possible</a:t>
            </a:r>
            <a:endParaRPr lang="en-US" sz="14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B09AA7A-2198-48A7-977A-F0CD7420F695}" type="slidenum">
              <a:rPr lang="en-US" smtClean="0"/>
              <a:t>11</a:t>
            </a:fld>
            <a:endParaRPr lang="en-US"/>
          </a:p>
        </p:txBody>
      </p:sp>
    </p:spTree>
    <p:extLst>
      <p:ext uri="{BB962C8B-B14F-4D97-AF65-F5344CB8AC3E}">
        <p14:creationId xmlns:p14="http://schemas.microsoft.com/office/powerpoint/2010/main" val="12112523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First is a system of thematic and geographic hubs, fostering the digital transformation of public water agencies and utilities. These include: </a:t>
            </a:r>
            <a:endParaRPr lang="en-US" sz="14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non-federal thematic hubs --for sensor data at CUAHSI, water rights and water use data at </a:t>
            </a:r>
            <a:r>
              <a:rPr lang="en-US" sz="1200" kern="1200" dirty="0" err="1">
                <a:solidFill>
                  <a:schemeClr val="tx1"/>
                </a:solidFill>
                <a:effectLst/>
                <a:latin typeface="+mn-lt"/>
                <a:ea typeface="+mn-ea"/>
                <a:cs typeface="+mn-cs"/>
              </a:rPr>
              <a:t>WaDE</a:t>
            </a:r>
            <a:r>
              <a:rPr lang="en-US" sz="1200" kern="1200" dirty="0">
                <a:solidFill>
                  <a:schemeClr val="tx1"/>
                </a:solidFill>
                <a:effectLst/>
                <a:latin typeface="+mn-lt"/>
                <a:ea typeface="+mn-ea"/>
                <a:cs typeface="+mn-cs"/>
              </a:rPr>
              <a:t>, and community science  data at the Water Data Collaborative (WDC);</a:t>
            </a:r>
            <a:endParaRPr lang="en-US" sz="14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geographic hubs in the states of New Mexico and Texas;</a:t>
            </a:r>
            <a:endParaRPr lang="en-US" sz="14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 growing list of federal hubs that meet FAIR data standards, including the Water Quality Portal (WQP), the National Water Information System (NWIS), the U.S. Bureau of  Reclamation Information Sharing Environment (RISE), the Oak Ridge National </a:t>
            </a:r>
            <a:r>
              <a:rPr lang="en-US" sz="1200" kern="1200" dirty="0" err="1">
                <a:solidFill>
                  <a:schemeClr val="tx1"/>
                </a:solidFill>
                <a:effectLst/>
                <a:latin typeface="+mn-lt"/>
                <a:ea typeface="+mn-ea"/>
                <a:cs typeface="+mn-cs"/>
              </a:rPr>
              <a:t>Labortory’s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Hydrosource</a:t>
            </a:r>
            <a:r>
              <a:rPr lang="en-US" sz="1200" kern="1200" dirty="0">
                <a:solidFill>
                  <a:schemeClr val="tx1"/>
                </a:solidFill>
                <a:effectLst/>
                <a:latin typeface="+mn-lt"/>
                <a:ea typeface="+mn-ea"/>
                <a:cs typeface="+mn-cs"/>
              </a:rPr>
              <a:t> hub for hydropower data; and </a:t>
            </a:r>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B09AA7A-2198-48A7-977A-F0CD7420F695}" type="slidenum">
              <a:rPr lang="en-US" smtClean="0"/>
              <a:t>12</a:t>
            </a:fld>
            <a:endParaRPr lang="en-US"/>
          </a:p>
        </p:txBody>
      </p:sp>
    </p:spTree>
    <p:extLst>
      <p:ext uri="{BB962C8B-B14F-4D97-AF65-F5344CB8AC3E}">
        <p14:creationId xmlns:p14="http://schemas.microsoft.com/office/powerpoint/2010/main" val="3284124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B09AA7A-2198-48A7-977A-F0CD7420F695}" type="slidenum">
              <a:rPr lang="en-US" smtClean="0"/>
              <a:t>13</a:t>
            </a:fld>
            <a:endParaRPr lang="en-US"/>
          </a:p>
        </p:txBody>
      </p:sp>
    </p:spTree>
    <p:extLst>
      <p:ext uri="{BB962C8B-B14F-4D97-AF65-F5344CB8AC3E}">
        <p14:creationId xmlns:p14="http://schemas.microsoft.com/office/powerpoint/2010/main" val="15396625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Finally, and most importantly, IoW is developing </a:t>
            </a:r>
            <a:r>
              <a:rPr lang="en-US" sz="1200" b="1" kern="1200" dirty="0" err="1">
                <a:solidFill>
                  <a:schemeClr val="tx1"/>
                </a:solidFill>
                <a:effectLst/>
                <a:latin typeface="+mn-lt"/>
                <a:ea typeface="+mn-ea"/>
                <a:cs typeface="+mn-cs"/>
              </a:rPr>
              <a:t>Geoconnex</a:t>
            </a:r>
            <a:r>
              <a:rPr lang="en-US" sz="1200" b="1" kern="1200" dirty="0">
                <a:solidFill>
                  <a:schemeClr val="tx1"/>
                </a:solidFill>
                <a:effectLst/>
                <a:latin typeface="+mn-lt"/>
                <a:ea typeface="+mn-ea"/>
                <a:cs typeface="+mn-cs"/>
              </a:rPr>
              <a:t>, in partnership with the USGS.  The </a:t>
            </a:r>
            <a:r>
              <a:rPr lang="en-US" sz="1200" b="1" kern="1200" dirty="0" err="1">
                <a:solidFill>
                  <a:schemeClr val="tx1"/>
                </a:solidFill>
                <a:effectLst/>
                <a:latin typeface="+mn-lt"/>
                <a:ea typeface="+mn-ea"/>
                <a:cs typeface="+mn-cs"/>
              </a:rPr>
              <a:t>Geoconnex</a:t>
            </a:r>
            <a:r>
              <a:rPr lang="en-US" sz="1200" b="1" kern="1200" dirty="0">
                <a:solidFill>
                  <a:schemeClr val="tx1"/>
                </a:solidFill>
                <a:effectLst/>
                <a:latin typeface="+mn-lt"/>
                <a:ea typeface="+mn-ea"/>
                <a:cs typeface="+mn-cs"/>
              </a:rPr>
              <a:t> system lies at</a:t>
            </a:r>
            <a:r>
              <a:rPr lang="en-US" sz="1200" kern="1200" dirty="0">
                <a:solidFill>
                  <a:schemeClr val="tx1"/>
                </a:solidFill>
                <a:effectLst/>
                <a:latin typeface="+mn-lt"/>
                <a:ea typeface="+mn-ea"/>
                <a:cs typeface="+mn-cs"/>
              </a:rPr>
              <a:t> heart of the Internet of Water,  as a linked data system for cataloging, indexing, and searching for water data, which connects water data via geographic location, from all hubs and other sources using the National Hydrography Infrastructure.</a:t>
            </a:r>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B09AA7A-2198-48A7-977A-F0CD7420F695}" type="slidenum">
              <a:rPr lang="en-US" smtClean="0"/>
              <a:t>14</a:t>
            </a:fld>
            <a:endParaRPr lang="en-US"/>
          </a:p>
        </p:txBody>
      </p:sp>
    </p:spTree>
    <p:extLst>
      <p:ext uri="{BB962C8B-B14F-4D97-AF65-F5344CB8AC3E}">
        <p14:creationId xmlns:p14="http://schemas.microsoft.com/office/powerpoint/2010/main" val="1372041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err="1">
                <a:solidFill>
                  <a:schemeClr val="tx1"/>
                </a:solidFill>
                <a:effectLst/>
                <a:latin typeface="+mn-lt"/>
                <a:ea typeface="+mn-ea"/>
                <a:cs typeface="+mn-cs"/>
              </a:rPr>
              <a:t>Geoconnex</a:t>
            </a:r>
            <a:r>
              <a:rPr lang="en-US" sz="1200" kern="1200" dirty="0">
                <a:solidFill>
                  <a:schemeClr val="tx1"/>
                </a:solidFill>
                <a:effectLst/>
                <a:latin typeface="+mn-lt"/>
                <a:ea typeface="+mn-ea"/>
                <a:cs typeface="+mn-cs"/>
              </a:rPr>
              <a:t>: The Core Technology of the Internet of Water</a:t>
            </a:r>
            <a:endParaRPr lang="en-US" sz="14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 I said at the outset, this system will be capable of searching and retrieving all water metadata held in the United States, and ultimately North America.</a:t>
            </a:r>
            <a:endParaRPr lang="en-US" sz="14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err="1">
                <a:solidFill>
                  <a:schemeClr val="tx1"/>
                </a:solidFill>
                <a:effectLst/>
                <a:latin typeface="+mn-lt"/>
                <a:ea typeface="+mn-ea"/>
                <a:cs typeface="+mn-cs"/>
              </a:rPr>
              <a:t>Geoconnex</a:t>
            </a:r>
            <a:r>
              <a:rPr lang="en-US" sz="1200" kern="1200" dirty="0">
                <a:solidFill>
                  <a:schemeClr val="tx1"/>
                </a:solidFill>
                <a:effectLst/>
                <a:latin typeface="+mn-lt"/>
                <a:ea typeface="+mn-ea"/>
                <a:cs typeface="+mn-cs"/>
              </a:rPr>
              <a:t> relies on a distributed linked data system. Such systems are foundational elements of modern internet search technology, allowing for the search and retrieval of millions of records in an instant.  </a:t>
            </a:r>
            <a:r>
              <a:rPr lang="en-US" sz="1200" b="1" kern="1200" dirty="0">
                <a:solidFill>
                  <a:schemeClr val="tx1"/>
                </a:solidFill>
                <a:effectLst/>
                <a:latin typeface="+mn-lt"/>
                <a:ea typeface="+mn-ea"/>
                <a:cs typeface="+mn-cs"/>
              </a:rPr>
              <a:t>Such a linked data system does not yet exist for water data </a:t>
            </a:r>
            <a:r>
              <a:rPr lang="en-US" sz="1200" kern="1200" dirty="0">
                <a:solidFill>
                  <a:schemeClr val="tx1"/>
                </a:solidFill>
                <a:effectLst/>
                <a:latin typeface="+mn-lt"/>
                <a:ea typeface="+mn-ea"/>
                <a:cs typeface="+mn-cs"/>
              </a:rPr>
              <a:t>but has been an aspiration of the water data informatics community for some years, and the subject of significant research to date. </a:t>
            </a:r>
            <a:endParaRPr lang="en-US" sz="14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err="1">
                <a:solidFill>
                  <a:schemeClr val="tx1"/>
                </a:solidFill>
                <a:effectLst/>
                <a:latin typeface="+mn-lt"/>
                <a:ea typeface="+mn-ea"/>
                <a:cs typeface="+mn-cs"/>
              </a:rPr>
              <a:t>Geoconnex</a:t>
            </a:r>
            <a:r>
              <a:rPr lang="en-US" sz="1200" kern="1200" dirty="0">
                <a:solidFill>
                  <a:schemeClr val="tx1"/>
                </a:solidFill>
                <a:effectLst/>
                <a:latin typeface="+mn-lt"/>
                <a:ea typeface="+mn-ea"/>
                <a:cs typeface="+mn-cs"/>
              </a:rPr>
              <a:t> will improve the discoverability of core water resources information </a:t>
            </a:r>
            <a:r>
              <a:rPr lang="en-US" sz="1200" b="1" kern="1200" dirty="0">
                <a:solidFill>
                  <a:schemeClr val="tx1"/>
                </a:solidFill>
                <a:effectLst/>
                <a:latin typeface="+mn-lt"/>
                <a:ea typeface="+mn-ea"/>
                <a:cs typeface="+mn-cs"/>
              </a:rPr>
              <a:t>currently not readily available to federal agencies </a:t>
            </a:r>
            <a:r>
              <a:rPr lang="en-US" sz="1200" kern="1200" dirty="0">
                <a:solidFill>
                  <a:schemeClr val="tx1"/>
                </a:solidFill>
                <a:effectLst/>
                <a:latin typeface="+mn-lt"/>
                <a:ea typeface="+mn-ea"/>
                <a:cs typeface="+mn-cs"/>
              </a:rPr>
              <a:t>from states, tribes, territories, and local governments. </a:t>
            </a:r>
            <a:r>
              <a:rPr lang="en-US" sz="1200" kern="1200" dirty="0" err="1">
                <a:solidFill>
                  <a:schemeClr val="tx1"/>
                </a:solidFill>
                <a:effectLst/>
                <a:latin typeface="+mn-lt"/>
                <a:ea typeface="+mn-ea"/>
                <a:cs typeface="+mn-cs"/>
              </a:rPr>
              <a:t>Geoconnex</a:t>
            </a:r>
            <a:r>
              <a:rPr lang="en-US" sz="1200" kern="1200" dirty="0">
                <a:solidFill>
                  <a:schemeClr val="tx1"/>
                </a:solidFill>
                <a:effectLst/>
                <a:latin typeface="+mn-lt"/>
                <a:ea typeface="+mn-ea"/>
                <a:cs typeface="+mn-cs"/>
              </a:rPr>
              <a:t> outreach efforts with these local agencies will yield data contributions, insights, and essential community engagement for the broad uptake of this new, lightweight technology.</a:t>
            </a:r>
            <a:endParaRPr lang="en-US" sz="14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err="1">
                <a:solidFill>
                  <a:schemeClr val="tx1"/>
                </a:solidFill>
                <a:effectLst/>
                <a:latin typeface="+mn-lt"/>
                <a:ea typeface="+mn-ea"/>
                <a:cs typeface="+mn-cs"/>
              </a:rPr>
              <a:t>Geoconnex</a:t>
            </a:r>
            <a:r>
              <a:rPr lang="en-US" sz="1200" kern="1200" dirty="0">
                <a:solidFill>
                  <a:schemeClr val="tx1"/>
                </a:solidFill>
                <a:effectLst/>
                <a:latin typeface="+mn-lt"/>
                <a:ea typeface="+mn-ea"/>
                <a:cs typeface="+mn-cs"/>
              </a:rPr>
              <a:t> will cover metadata for all water resources data, including all sensor and sample data on natural systems such as watersheds, rivers, and aquifers, but also anthropogenic data, such drinking and wastewater treatment plant locations, discharge and NPDES permit data,  water rights, use, and diversions data,  as well as related water infrastructure such as bridges, aqueducts, dams, and thermo-electric powerplants. </a:t>
            </a:r>
            <a:endParaRPr lang="en-US" sz="14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err="1">
                <a:solidFill>
                  <a:schemeClr val="tx1"/>
                </a:solidFill>
                <a:effectLst/>
                <a:latin typeface="+mn-lt"/>
                <a:ea typeface="+mn-ea"/>
                <a:cs typeface="+mn-cs"/>
              </a:rPr>
              <a:t>Geoconnex</a:t>
            </a:r>
            <a:r>
              <a:rPr lang="en-US" sz="1200" kern="1200" dirty="0">
                <a:solidFill>
                  <a:schemeClr val="tx1"/>
                </a:solidFill>
                <a:effectLst/>
                <a:latin typeface="+mn-lt"/>
                <a:ea typeface="+mn-ea"/>
                <a:cs typeface="+mn-cs"/>
              </a:rPr>
              <a:t> provides a neutral, third-party mechanism, privileges no particular agency or data set, gives features as small as an individual irrigation ditch an address on the internet.  </a:t>
            </a:r>
            <a:endParaRPr lang="en-US" sz="14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 fully developed as part of the USGS National Hydrography Infrastructure, </a:t>
            </a:r>
            <a:r>
              <a:rPr lang="en-US" sz="1200" kern="1200" dirty="0" err="1">
                <a:solidFill>
                  <a:schemeClr val="tx1"/>
                </a:solidFill>
                <a:effectLst/>
                <a:latin typeface="+mn-lt"/>
                <a:ea typeface="+mn-ea"/>
                <a:cs typeface="+mn-cs"/>
              </a:rPr>
              <a:t>Geoconnex</a:t>
            </a:r>
            <a:r>
              <a:rPr lang="en-US" sz="1200" kern="1200" dirty="0">
                <a:solidFill>
                  <a:schemeClr val="tx1"/>
                </a:solidFill>
                <a:effectLst/>
                <a:latin typeface="+mn-lt"/>
                <a:ea typeface="+mn-ea"/>
                <a:cs typeface="+mn-cs"/>
              </a:rPr>
              <a:t> will become the core technical foundation for "an Internet of Water" to appear, thus closing a critical gap in the nation’s water data infrastructure.</a:t>
            </a:r>
            <a:br>
              <a:rPr lang="en-US" sz="1200" b="1" kern="1200" dirty="0">
                <a:solidFill>
                  <a:schemeClr val="tx1"/>
                </a:solidFill>
                <a:effectLst/>
                <a:latin typeface="+mn-lt"/>
                <a:ea typeface="+mn-ea"/>
                <a:cs typeface="+mn-cs"/>
              </a:rPr>
            </a:br>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B09AA7A-2198-48A7-977A-F0CD7420F695}" type="slidenum">
              <a:rPr lang="en-US" smtClean="0"/>
              <a:t>15</a:t>
            </a:fld>
            <a:endParaRPr lang="en-US"/>
          </a:p>
        </p:txBody>
      </p:sp>
    </p:spTree>
    <p:extLst>
      <p:ext uri="{BB962C8B-B14F-4D97-AF65-F5344CB8AC3E}">
        <p14:creationId xmlns:p14="http://schemas.microsoft.com/office/powerpoint/2010/main" val="14788813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If I wanted to find data from the Pecos Region, </a:t>
            </a:r>
            <a:r>
              <a:rPr lang="en-US" dirty="0" err="1"/>
              <a:t>Geoconnex</a:t>
            </a:r>
            <a:r>
              <a:rPr lang="en-US" dirty="0"/>
              <a:t> will allow me to select this region of interest, and what you see here is a representation of the data available in this selected region. </a:t>
            </a:r>
          </a:p>
          <a:p>
            <a:r>
              <a:rPr lang="en-US" dirty="0"/>
              <a:t>While I’m here, I can then select a datapoint, then the </a:t>
            </a:r>
            <a:r>
              <a:rPr lang="en-US" dirty="0" err="1"/>
              <a:t>Geoconnex</a:t>
            </a:r>
            <a:r>
              <a:rPr lang="en-US" dirty="0"/>
              <a:t> link, which will take me directly to this datapoints </a:t>
            </a:r>
            <a:r>
              <a:rPr lang="en-US" dirty="0" err="1"/>
              <a:t>Geoconnex</a:t>
            </a:r>
            <a:r>
              <a:rPr lang="en-US" dirty="0"/>
              <a:t> page. </a:t>
            </a:r>
          </a:p>
          <a:p>
            <a:r>
              <a:rPr lang="en-US" dirty="0"/>
              <a:t>Here I find descriptive information about the data, including a link to the data provider, in this case the USGS. </a:t>
            </a:r>
          </a:p>
          <a:p>
            <a:r>
              <a:rPr lang="en-US" dirty="0"/>
              <a:t>By selecting the link in the </a:t>
            </a:r>
            <a:r>
              <a:rPr lang="en-US" dirty="0" err="1"/>
              <a:t>Geoconnex</a:t>
            </a:r>
            <a:r>
              <a:rPr lang="en-US" dirty="0"/>
              <a:t> page, I am redirected to the original source. Because </a:t>
            </a:r>
            <a:r>
              <a:rPr lang="en-US" dirty="0" err="1"/>
              <a:t>Geoconnex</a:t>
            </a:r>
            <a:r>
              <a:rPr lang="en-US" dirty="0"/>
              <a:t> is also a persistent identifier service, these links are always up to date, even when the source changes the </a:t>
            </a:r>
            <a:r>
              <a:rPr lang="en-US" dirty="0" err="1"/>
              <a:t>url</a:t>
            </a:r>
            <a:r>
              <a:rPr lang="en-US" dirty="0"/>
              <a:t>. </a:t>
            </a:r>
          </a:p>
          <a:p>
            <a:r>
              <a:rPr lang="en-US" dirty="0"/>
              <a:t>As another example, if I were to select a different type of data source, in this case a Census polygon, I would be again directed to the </a:t>
            </a:r>
            <a:r>
              <a:rPr lang="en-US" dirty="0" err="1"/>
              <a:t>Geoconnex</a:t>
            </a:r>
            <a:r>
              <a:rPr lang="en-US" dirty="0"/>
              <a:t> page, then directly to the data source page, where I can find detailed information about this particular polygon. </a:t>
            </a:r>
          </a:p>
          <a:p>
            <a:r>
              <a:rPr lang="en-US" dirty="0"/>
              <a:t>The point of this is that </a:t>
            </a:r>
            <a:r>
              <a:rPr lang="en-US" dirty="0" err="1"/>
              <a:t>Geoconnex</a:t>
            </a:r>
            <a:r>
              <a:rPr lang="en-US" dirty="0"/>
              <a:t> is machine-readable, so the process that I’ve demonstrated here can be automated and reproducible for any number of analytical workflows, for example if I needed to aggregate all precipitation, streamflow, and groundwater measurement data for a stream segment during a surface-water, groundwater study – I could easily do that with </a:t>
            </a:r>
            <a:r>
              <a:rPr lang="en-US" dirty="0" err="1"/>
              <a:t>Geoconnex</a:t>
            </a:r>
            <a:r>
              <a:rPr lang="en-US" dirty="0"/>
              <a:t>. </a:t>
            </a:r>
          </a:p>
          <a:p>
            <a:r>
              <a:rPr lang="en-US" dirty="0" err="1"/>
              <a:t>Geoconnex</a:t>
            </a:r>
            <a:r>
              <a:rPr lang="en-US" dirty="0"/>
              <a:t> currently holds a variety of collections, representing over 1 million locations across the U.S. </a:t>
            </a:r>
          </a:p>
          <a:p>
            <a:r>
              <a:rPr lang="en-US" dirty="0"/>
              <a:t>In the coming year, we will build a front-facing feature to complete the first edition of this valuable technology.</a:t>
            </a:r>
          </a:p>
        </p:txBody>
      </p:sp>
      <p:sp>
        <p:nvSpPr>
          <p:cNvPr id="4" name="Slide Number Placeholder 3"/>
          <p:cNvSpPr>
            <a:spLocks noGrp="1"/>
          </p:cNvSpPr>
          <p:nvPr>
            <p:ph type="sldNum" sz="quarter" idx="5"/>
          </p:nvPr>
        </p:nvSpPr>
        <p:spPr/>
        <p:txBody>
          <a:bodyPr/>
          <a:lstStyle/>
          <a:p>
            <a:fld id="{EB09AA7A-2198-48A7-977A-F0CD7420F695}" type="slidenum">
              <a:rPr lang="en-US" smtClean="0"/>
              <a:t>16</a:t>
            </a:fld>
            <a:endParaRPr lang="en-US"/>
          </a:p>
        </p:txBody>
      </p:sp>
    </p:spTree>
    <p:extLst>
      <p:ext uri="{BB962C8B-B14F-4D97-AF65-F5344CB8AC3E}">
        <p14:creationId xmlns:p14="http://schemas.microsoft.com/office/powerpoint/2010/main" val="18964569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Why haven’t we built an Internet of </a:t>
            </a:r>
            <a:r>
              <a:rPr lang="en-US" sz="1200" kern="1200">
                <a:solidFill>
                  <a:schemeClr val="tx1"/>
                </a:solidFill>
                <a:effectLst/>
                <a:latin typeface="+mn-lt"/>
                <a:ea typeface="+mn-ea"/>
                <a:cs typeface="+mn-cs"/>
              </a:rPr>
              <a:t>Water before now?</a:t>
            </a:r>
            <a:br>
              <a:rPr lang="en-US" sz="1200" kern="1200">
                <a:solidFill>
                  <a:schemeClr val="tx1"/>
                </a:solidFill>
                <a:effectLst/>
                <a:latin typeface="+mn-lt"/>
                <a:ea typeface="+mn-ea"/>
                <a:cs typeface="+mn-cs"/>
              </a:rPr>
            </a:b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Despite the enormous public benefit such a system might bring, the public sector has not created it because of a lack of data engineering capacity at state, local, and tribal agencies, the high cost of doing so to date, and the absence of a neutral third-party entity with a clear mission to do so across multiple jurisdictions.  The Internet of Water provides that missing capacity for this essential public good.</a:t>
            </a:r>
            <a:endParaRPr lang="en-US" sz="14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private sector has not created an Internet of Water because there is no market demand signal or immediate return on investment for exposing raw water metadata from public agencies.  Emerging low-cost or free open-source software solutions now make such a system possible with relatively modest investment in its initial development and very low costs for long-term operations and maintenance. </a:t>
            </a:r>
            <a:endParaRPr lang="en-US" sz="14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 emerging new federal initiative for the Internet of Water could build on prior research and leverage millions in philanthropic sector contributions to date.  Such a federal initiative would focus on core effort to develop and sustain </a:t>
            </a:r>
            <a:r>
              <a:rPr lang="en-US" sz="1200" kern="1200" dirty="0" err="1">
                <a:solidFill>
                  <a:schemeClr val="tx1"/>
                </a:solidFill>
                <a:effectLst/>
                <a:latin typeface="+mn-lt"/>
                <a:ea typeface="+mn-ea"/>
                <a:cs typeface="+mn-cs"/>
              </a:rPr>
              <a:t>Geoconnex</a:t>
            </a:r>
            <a:r>
              <a:rPr lang="en-US" sz="1200" kern="1200" dirty="0">
                <a:solidFill>
                  <a:schemeClr val="tx1"/>
                </a:solidFill>
                <a:effectLst/>
                <a:latin typeface="+mn-lt"/>
                <a:ea typeface="+mn-ea"/>
                <a:cs typeface="+mn-cs"/>
              </a:rPr>
              <a:t> and the IoW hubs, and could also extend and continue collaborative projects that solve real water problems in communities across the country. </a:t>
            </a:r>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B09AA7A-2198-48A7-977A-F0CD7420F695}" type="slidenum">
              <a:rPr lang="en-US" smtClean="0"/>
              <a:t>17</a:t>
            </a:fld>
            <a:endParaRPr lang="en-US"/>
          </a:p>
        </p:txBody>
      </p:sp>
    </p:spTree>
    <p:extLst>
      <p:ext uri="{BB962C8B-B14F-4D97-AF65-F5344CB8AC3E}">
        <p14:creationId xmlns:p14="http://schemas.microsoft.com/office/powerpoint/2010/main" val="3824785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Thank you for listening, and I’m happy to take your questions.</a:t>
            </a:r>
          </a:p>
        </p:txBody>
      </p:sp>
      <p:sp>
        <p:nvSpPr>
          <p:cNvPr id="4" name="Slide Number Placeholder 3"/>
          <p:cNvSpPr>
            <a:spLocks noGrp="1"/>
          </p:cNvSpPr>
          <p:nvPr>
            <p:ph type="sldNum" sz="quarter" idx="5"/>
          </p:nvPr>
        </p:nvSpPr>
        <p:spPr/>
        <p:txBody>
          <a:bodyPr/>
          <a:lstStyle/>
          <a:p>
            <a:fld id="{EB09AA7A-2198-48A7-977A-F0CD7420F695}" type="slidenum">
              <a:rPr lang="en-US" smtClean="0"/>
              <a:t>18</a:t>
            </a:fld>
            <a:endParaRPr lang="en-US"/>
          </a:p>
        </p:txBody>
      </p:sp>
    </p:spTree>
    <p:extLst>
      <p:ext uri="{BB962C8B-B14F-4D97-AF65-F5344CB8AC3E}">
        <p14:creationId xmlns:p14="http://schemas.microsoft.com/office/powerpoint/2010/main" val="40116932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The Internet of Water is a philosophy, a philanthropic project, and an emerging Federal initiative that has three major goals:  </a:t>
            </a:r>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B09AA7A-2198-48A7-977A-F0CD7420F695}" type="slidenum">
              <a:rPr lang="en-US" smtClean="0"/>
              <a:t>2</a:t>
            </a:fld>
            <a:endParaRPr lang="en-US"/>
          </a:p>
        </p:txBody>
      </p:sp>
    </p:spTree>
    <p:extLst>
      <p:ext uri="{BB962C8B-B14F-4D97-AF65-F5344CB8AC3E}">
        <p14:creationId xmlns:p14="http://schemas.microsoft.com/office/powerpoint/2010/main" val="9906900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to support critical water policy outcomes through collaborative water data  projects; </a:t>
            </a:r>
            <a:endParaRPr lang="en-US" sz="14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to provide a community of practice for implementing the Internet of Water philosophy nationwide, supported by variety of online resources and tools; </a:t>
            </a:r>
            <a:endParaRPr lang="en-US" sz="14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and to build and sustain essential new technologies that will make an Internet of Water possible, both now and into the future.  At the heart of these new technologies is </a:t>
            </a:r>
            <a:r>
              <a:rPr lang="en-US" sz="1200" kern="1200" dirty="0" err="1">
                <a:solidFill>
                  <a:schemeClr val="tx1"/>
                </a:solidFill>
                <a:effectLst/>
                <a:latin typeface="+mn-lt"/>
                <a:ea typeface="+mn-ea"/>
                <a:cs typeface="+mn-cs"/>
              </a:rPr>
              <a:t>Geoconnex</a:t>
            </a:r>
            <a:r>
              <a:rPr lang="en-US" sz="1200" kern="1200" dirty="0">
                <a:solidFill>
                  <a:schemeClr val="tx1"/>
                </a:solidFill>
                <a:effectLst/>
                <a:latin typeface="+mn-lt"/>
                <a:ea typeface="+mn-ea"/>
                <a:cs typeface="+mn-cs"/>
              </a:rPr>
              <a:t>, a prototype catalog and indexing system, that when connected to the USGS National Hydrography Infrastructure, will be capable of searching and retrieving all water metadata held in the United States, and ultimately North America.</a:t>
            </a:r>
            <a:endParaRPr lang="en-US" sz="14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EB09AA7A-2198-48A7-977A-F0CD7420F695}" type="slidenum">
              <a:rPr lang="en-US" smtClean="0"/>
              <a:t>3</a:t>
            </a:fld>
            <a:endParaRPr lang="en-US"/>
          </a:p>
        </p:txBody>
      </p:sp>
    </p:spTree>
    <p:extLst>
      <p:ext uri="{BB962C8B-B14F-4D97-AF65-F5344CB8AC3E}">
        <p14:creationId xmlns:p14="http://schemas.microsoft.com/office/powerpoint/2010/main" val="25034791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ffectLst/>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Internet of Water philosophy is rooted in the idea that greater water data discovery, sharing and integration is necessary to support major areas of water policy and water mission work, such as climate and drought resilience, water equity, clean water, conservation, and regional planning at the land-energy-water nexus. Because data are the food of models, such data sharing is also critical to the science, technology, and modeling activities necessary to achieve those policy outcomes.  Greater water data sharing and integration requires water data become modern and FAIR: meaning findable, accessible, interoperable, and reusable. </a:t>
            </a:r>
            <a:endParaRPr lang="en-US" sz="14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Internet of Water builds on decades of previous work to address the challenge of FAIR water data. These have included USGS and White House efforts around open water data, as well as many years of work in the water informatics community to develop and implement shared standards, especially the formation of CUAHSI in 2005, the formation of the Western States Water Council’s Water Data Exchange (</a:t>
            </a:r>
            <a:r>
              <a:rPr lang="en-US" sz="1200" kern="1200" dirty="0" err="1">
                <a:solidFill>
                  <a:schemeClr val="tx1"/>
                </a:solidFill>
                <a:effectLst/>
                <a:latin typeface="+mn-lt"/>
                <a:ea typeface="+mn-ea"/>
                <a:cs typeface="+mn-cs"/>
              </a:rPr>
              <a:t>WaDE</a:t>
            </a:r>
            <a:r>
              <a:rPr lang="en-US" sz="1200" kern="1200" dirty="0">
                <a:solidFill>
                  <a:schemeClr val="tx1"/>
                </a:solidFill>
                <a:effectLst/>
                <a:latin typeface="+mn-lt"/>
                <a:ea typeface="+mn-ea"/>
                <a:cs typeface="+mn-cs"/>
              </a:rPr>
              <a:t>) in 2011, and the Open Water Data Initiative that began under the Obama Administration. </a:t>
            </a:r>
            <a:endParaRPr lang="en-US" sz="14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Today, the USGS is actively advancing the philosophy of an Internet of Water in its programs.</a:t>
            </a:r>
            <a:endParaRPr lang="en-US" sz="14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While we have made important progress, water data today is still managed on hundreds of independent platforms across multiple agencies and jurisdictions, in thousands of different, often difficult-to-access formats.  These data sets must be cleaned and reorganized for every new use, costing tens of thousands of dollars and months of work each time. </a:t>
            </a:r>
            <a:endParaRPr lang="en-US" sz="14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dedicated effort is needed to overcome continue progress toward making water data more FAIR; the Internet of Water project is just such an effort. </a:t>
            </a:r>
            <a:endParaRPr lang="en-US" sz="14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EB09AA7A-2198-48A7-977A-F0CD7420F695}" type="slidenum">
              <a:rPr lang="en-US" smtClean="0"/>
              <a:t>4</a:t>
            </a:fld>
            <a:endParaRPr lang="en-US"/>
          </a:p>
        </p:txBody>
      </p:sp>
    </p:spTree>
    <p:extLst>
      <p:ext uri="{BB962C8B-B14F-4D97-AF65-F5344CB8AC3E}">
        <p14:creationId xmlns:p14="http://schemas.microsoft.com/office/powerpoint/2010/main" val="38029733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ffectLst/>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Internet of Water philanthropic project was founded at Duke University in 2018 with the support of six private foundations, following an Aspen Institute dialogue series and report that called for its creation.   The Internet of Water Project is completing its 3-year start-up phase this year and has successfully raised funding for a 4-year growth phase through 2025.  The Internet of Water Project, led by Duke, is being implemented in partnership with multiple state and federal agencies and non-profit organizations. </a:t>
            </a:r>
            <a:endParaRPr lang="en-US" sz="14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 I stated out the outset, the Internet of Water project has three goals: 1) to advance collaborative projects; 2) to build a community of practice; 3) and to create essential new technologies. </a:t>
            </a:r>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B09AA7A-2198-48A7-977A-F0CD7420F695}" type="slidenum">
              <a:rPr lang="en-US" smtClean="0"/>
              <a:t>5</a:t>
            </a:fld>
            <a:endParaRPr lang="en-US"/>
          </a:p>
        </p:txBody>
      </p:sp>
    </p:spTree>
    <p:extLst>
      <p:ext uri="{BB962C8B-B14F-4D97-AF65-F5344CB8AC3E}">
        <p14:creationId xmlns:p14="http://schemas.microsoft.com/office/powerpoint/2010/main" val="13957525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At the request of our stakeholders, our collaborative projects have focused mostly on water supply and drought resilience.  For example (1) In North Carolina , we are helping utilities build a water conservation and supply dashboard;</a:t>
            </a:r>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B09AA7A-2198-48A7-977A-F0CD7420F695}" type="slidenum">
              <a:rPr lang="en-US" smtClean="0"/>
              <a:t>6</a:t>
            </a:fld>
            <a:endParaRPr lang="en-US"/>
          </a:p>
        </p:txBody>
      </p:sp>
    </p:spTree>
    <p:extLst>
      <p:ext uri="{BB962C8B-B14F-4D97-AF65-F5344CB8AC3E}">
        <p14:creationId xmlns:p14="http://schemas.microsoft.com/office/powerpoint/2010/main" val="39005616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New Mexico, we are advancing careful monitoring of groundwater wells on the Pecos River</a:t>
            </a:r>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B09AA7A-2198-48A7-977A-F0CD7420F695}" type="slidenum">
              <a:rPr lang="en-US" smtClean="0"/>
              <a:t>7</a:t>
            </a:fld>
            <a:endParaRPr lang="en-US"/>
          </a:p>
        </p:txBody>
      </p:sp>
    </p:spTree>
    <p:extLst>
      <p:ext uri="{BB962C8B-B14F-4D97-AF65-F5344CB8AC3E}">
        <p14:creationId xmlns:p14="http://schemas.microsoft.com/office/powerpoint/2010/main" val="15378338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In the Colorado River Basin, we are providing a Water Budget Navigator Tool, -compare water budgeting formulas and use-estimations across states.</a:t>
            </a:r>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B09AA7A-2198-48A7-977A-F0CD7420F695}" type="slidenum">
              <a:rPr lang="en-US" smtClean="0"/>
              <a:t>8</a:t>
            </a:fld>
            <a:endParaRPr lang="en-US"/>
          </a:p>
        </p:txBody>
      </p:sp>
    </p:spTree>
    <p:extLst>
      <p:ext uri="{BB962C8B-B14F-4D97-AF65-F5344CB8AC3E}">
        <p14:creationId xmlns:p14="http://schemas.microsoft.com/office/powerpoint/2010/main" val="36345549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addition, our projects have supported other policy goals, such as in California, where we are working to integrate tribal and community data sets into California’s state harmful algal bloom monitoring system. Each of these efforts involves a robust participatory engagement process. </a:t>
            </a:r>
          </a:p>
          <a:p>
            <a:pPr lvl="0"/>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B09AA7A-2198-48A7-977A-F0CD7420F695}" type="slidenum">
              <a:rPr lang="en-US" smtClean="0"/>
              <a:t>9</a:t>
            </a:fld>
            <a:endParaRPr lang="en-US"/>
          </a:p>
        </p:txBody>
      </p:sp>
    </p:spTree>
    <p:extLst>
      <p:ext uri="{BB962C8B-B14F-4D97-AF65-F5344CB8AC3E}">
        <p14:creationId xmlns:p14="http://schemas.microsoft.com/office/powerpoint/2010/main" val="34747102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545AA-1163-4241-B918-FAF10BC954B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8AE3E7A-4ACB-4E32-8362-9C69981DA0A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1ABC7D5-93A3-4B0C-A7E8-AA46B00792CB}"/>
              </a:ext>
            </a:extLst>
          </p:cNvPr>
          <p:cNvSpPr>
            <a:spLocks noGrp="1"/>
          </p:cNvSpPr>
          <p:nvPr>
            <p:ph type="dt" sz="half" idx="10"/>
          </p:nvPr>
        </p:nvSpPr>
        <p:spPr/>
        <p:txBody>
          <a:bodyPr/>
          <a:lstStyle/>
          <a:p>
            <a:fld id="{CCCCF9A8-22FE-4147-9ADC-D4BE4BB4AA15}" type="datetimeFigureOut">
              <a:rPr lang="en-US" smtClean="0"/>
              <a:t>6/22/21</a:t>
            </a:fld>
            <a:endParaRPr lang="en-US"/>
          </a:p>
        </p:txBody>
      </p:sp>
      <p:sp>
        <p:nvSpPr>
          <p:cNvPr id="5" name="Footer Placeholder 4">
            <a:extLst>
              <a:ext uri="{FF2B5EF4-FFF2-40B4-BE49-F238E27FC236}">
                <a16:creationId xmlns:a16="http://schemas.microsoft.com/office/drawing/2014/main" id="{05452D72-CB67-4D4A-99BC-25E5804791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5BA5EF-F64C-47B1-9C03-BC65027996AF}"/>
              </a:ext>
            </a:extLst>
          </p:cNvPr>
          <p:cNvSpPr>
            <a:spLocks noGrp="1"/>
          </p:cNvSpPr>
          <p:nvPr>
            <p:ph type="sldNum" sz="quarter" idx="12"/>
          </p:nvPr>
        </p:nvSpPr>
        <p:spPr/>
        <p:txBody>
          <a:bodyPr/>
          <a:lstStyle/>
          <a:p>
            <a:fld id="{F5F4F468-B6C4-4544-BE8B-8CF7680DD9B3}" type="slidenum">
              <a:rPr lang="en-US" smtClean="0"/>
              <a:t>‹#›</a:t>
            </a:fld>
            <a:endParaRPr lang="en-US"/>
          </a:p>
        </p:txBody>
      </p:sp>
    </p:spTree>
    <p:extLst>
      <p:ext uri="{BB962C8B-B14F-4D97-AF65-F5344CB8AC3E}">
        <p14:creationId xmlns:p14="http://schemas.microsoft.com/office/powerpoint/2010/main" val="39919124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023C5-6AC8-4B4E-863D-C89AEF85739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4327E99-206B-4BDE-A956-A1EFF6D76A9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3D6228-E0B8-4098-B79E-35BE06B46290}"/>
              </a:ext>
            </a:extLst>
          </p:cNvPr>
          <p:cNvSpPr>
            <a:spLocks noGrp="1"/>
          </p:cNvSpPr>
          <p:nvPr>
            <p:ph type="dt" sz="half" idx="10"/>
          </p:nvPr>
        </p:nvSpPr>
        <p:spPr/>
        <p:txBody>
          <a:bodyPr/>
          <a:lstStyle/>
          <a:p>
            <a:fld id="{CCCCF9A8-22FE-4147-9ADC-D4BE4BB4AA15}" type="datetimeFigureOut">
              <a:rPr lang="en-US" smtClean="0"/>
              <a:t>6/22/21</a:t>
            </a:fld>
            <a:endParaRPr lang="en-US"/>
          </a:p>
        </p:txBody>
      </p:sp>
      <p:sp>
        <p:nvSpPr>
          <p:cNvPr id="5" name="Footer Placeholder 4">
            <a:extLst>
              <a:ext uri="{FF2B5EF4-FFF2-40B4-BE49-F238E27FC236}">
                <a16:creationId xmlns:a16="http://schemas.microsoft.com/office/drawing/2014/main" id="{5D91A0D0-C9B2-4255-9D0D-81232203B0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5A7850-0487-4F3D-B654-D30D0AFCEA41}"/>
              </a:ext>
            </a:extLst>
          </p:cNvPr>
          <p:cNvSpPr>
            <a:spLocks noGrp="1"/>
          </p:cNvSpPr>
          <p:nvPr>
            <p:ph type="sldNum" sz="quarter" idx="12"/>
          </p:nvPr>
        </p:nvSpPr>
        <p:spPr/>
        <p:txBody>
          <a:bodyPr/>
          <a:lstStyle/>
          <a:p>
            <a:fld id="{F5F4F468-B6C4-4544-BE8B-8CF7680DD9B3}" type="slidenum">
              <a:rPr lang="en-US" smtClean="0"/>
              <a:t>‹#›</a:t>
            </a:fld>
            <a:endParaRPr lang="en-US"/>
          </a:p>
        </p:txBody>
      </p:sp>
    </p:spTree>
    <p:extLst>
      <p:ext uri="{BB962C8B-B14F-4D97-AF65-F5344CB8AC3E}">
        <p14:creationId xmlns:p14="http://schemas.microsoft.com/office/powerpoint/2010/main" val="3073443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6E6F5A1-355B-48A1-A902-2404894112D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80B1F23-B312-4FD2-A971-DB7759DCE07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E88BDA-3430-4EBD-A344-EDF8E70BA9FD}"/>
              </a:ext>
            </a:extLst>
          </p:cNvPr>
          <p:cNvSpPr>
            <a:spLocks noGrp="1"/>
          </p:cNvSpPr>
          <p:nvPr>
            <p:ph type="dt" sz="half" idx="10"/>
          </p:nvPr>
        </p:nvSpPr>
        <p:spPr/>
        <p:txBody>
          <a:bodyPr/>
          <a:lstStyle/>
          <a:p>
            <a:fld id="{CCCCF9A8-22FE-4147-9ADC-D4BE4BB4AA15}" type="datetimeFigureOut">
              <a:rPr lang="en-US" smtClean="0"/>
              <a:t>6/22/21</a:t>
            </a:fld>
            <a:endParaRPr lang="en-US"/>
          </a:p>
        </p:txBody>
      </p:sp>
      <p:sp>
        <p:nvSpPr>
          <p:cNvPr id="5" name="Footer Placeholder 4">
            <a:extLst>
              <a:ext uri="{FF2B5EF4-FFF2-40B4-BE49-F238E27FC236}">
                <a16:creationId xmlns:a16="http://schemas.microsoft.com/office/drawing/2014/main" id="{A4ACF87A-60C0-42B3-811A-9B23677B39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F7A085-EC43-47E6-8AE2-F435ED4B8145}"/>
              </a:ext>
            </a:extLst>
          </p:cNvPr>
          <p:cNvSpPr>
            <a:spLocks noGrp="1"/>
          </p:cNvSpPr>
          <p:nvPr>
            <p:ph type="sldNum" sz="quarter" idx="12"/>
          </p:nvPr>
        </p:nvSpPr>
        <p:spPr/>
        <p:txBody>
          <a:bodyPr/>
          <a:lstStyle/>
          <a:p>
            <a:fld id="{F5F4F468-B6C4-4544-BE8B-8CF7680DD9B3}" type="slidenum">
              <a:rPr lang="en-US" smtClean="0"/>
              <a:t>‹#›</a:t>
            </a:fld>
            <a:endParaRPr lang="en-US"/>
          </a:p>
        </p:txBody>
      </p:sp>
    </p:spTree>
    <p:extLst>
      <p:ext uri="{BB962C8B-B14F-4D97-AF65-F5344CB8AC3E}">
        <p14:creationId xmlns:p14="http://schemas.microsoft.com/office/powerpoint/2010/main" val="2173385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87B5E-CED7-4FC7-BB45-4628290827B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ACEC283-B881-4F72-B7D8-B715928A584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3035EC-595B-43B8-939C-E90ADC706DEB}"/>
              </a:ext>
            </a:extLst>
          </p:cNvPr>
          <p:cNvSpPr>
            <a:spLocks noGrp="1"/>
          </p:cNvSpPr>
          <p:nvPr>
            <p:ph type="dt" sz="half" idx="10"/>
          </p:nvPr>
        </p:nvSpPr>
        <p:spPr/>
        <p:txBody>
          <a:bodyPr/>
          <a:lstStyle/>
          <a:p>
            <a:fld id="{CCCCF9A8-22FE-4147-9ADC-D4BE4BB4AA15}" type="datetimeFigureOut">
              <a:rPr lang="en-US" smtClean="0"/>
              <a:t>6/22/21</a:t>
            </a:fld>
            <a:endParaRPr lang="en-US"/>
          </a:p>
        </p:txBody>
      </p:sp>
      <p:sp>
        <p:nvSpPr>
          <p:cNvPr id="5" name="Footer Placeholder 4">
            <a:extLst>
              <a:ext uri="{FF2B5EF4-FFF2-40B4-BE49-F238E27FC236}">
                <a16:creationId xmlns:a16="http://schemas.microsoft.com/office/drawing/2014/main" id="{BAAFD71E-B899-43F9-ABB0-70A4461F90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EAC80B-EE5E-4F56-88A7-67B4B53166C6}"/>
              </a:ext>
            </a:extLst>
          </p:cNvPr>
          <p:cNvSpPr>
            <a:spLocks noGrp="1"/>
          </p:cNvSpPr>
          <p:nvPr>
            <p:ph type="sldNum" sz="quarter" idx="12"/>
          </p:nvPr>
        </p:nvSpPr>
        <p:spPr/>
        <p:txBody>
          <a:bodyPr/>
          <a:lstStyle/>
          <a:p>
            <a:fld id="{F5F4F468-B6C4-4544-BE8B-8CF7680DD9B3}" type="slidenum">
              <a:rPr lang="en-US" smtClean="0"/>
              <a:t>‹#›</a:t>
            </a:fld>
            <a:endParaRPr lang="en-US"/>
          </a:p>
        </p:txBody>
      </p:sp>
    </p:spTree>
    <p:extLst>
      <p:ext uri="{BB962C8B-B14F-4D97-AF65-F5344CB8AC3E}">
        <p14:creationId xmlns:p14="http://schemas.microsoft.com/office/powerpoint/2010/main" val="3849818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D4E6F-CFC1-4C6D-BB89-A0DC0A7BA6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2B0BB1C-C70B-4CF4-A1F9-23451F13B15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2AEE479-57C2-45FA-A116-97880F116F7C}"/>
              </a:ext>
            </a:extLst>
          </p:cNvPr>
          <p:cNvSpPr>
            <a:spLocks noGrp="1"/>
          </p:cNvSpPr>
          <p:nvPr>
            <p:ph type="dt" sz="half" idx="10"/>
          </p:nvPr>
        </p:nvSpPr>
        <p:spPr/>
        <p:txBody>
          <a:bodyPr/>
          <a:lstStyle/>
          <a:p>
            <a:fld id="{CCCCF9A8-22FE-4147-9ADC-D4BE4BB4AA15}" type="datetimeFigureOut">
              <a:rPr lang="en-US" smtClean="0"/>
              <a:t>6/22/21</a:t>
            </a:fld>
            <a:endParaRPr lang="en-US"/>
          </a:p>
        </p:txBody>
      </p:sp>
      <p:sp>
        <p:nvSpPr>
          <p:cNvPr id="5" name="Footer Placeholder 4">
            <a:extLst>
              <a:ext uri="{FF2B5EF4-FFF2-40B4-BE49-F238E27FC236}">
                <a16:creationId xmlns:a16="http://schemas.microsoft.com/office/drawing/2014/main" id="{44B372FD-6B68-4226-BD81-2BB8CC7031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FD395D-B7C5-4798-87A2-D78D3E265EC6}"/>
              </a:ext>
            </a:extLst>
          </p:cNvPr>
          <p:cNvSpPr>
            <a:spLocks noGrp="1"/>
          </p:cNvSpPr>
          <p:nvPr>
            <p:ph type="sldNum" sz="quarter" idx="12"/>
          </p:nvPr>
        </p:nvSpPr>
        <p:spPr/>
        <p:txBody>
          <a:bodyPr/>
          <a:lstStyle/>
          <a:p>
            <a:fld id="{F5F4F468-B6C4-4544-BE8B-8CF7680DD9B3}" type="slidenum">
              <a:rPr lang="en-US" smtClean="0"/>
              <a:t>‹#›</a:t>
            </a:fld>
            <a:endParaRPr lang="en-US"/>
          </a:p>
        </p:txBody>
      </p:sp>
    </p:spTree>
    <p:extLst>
      <p:ext uri="{BB962C8B-B14F-4D97-AF65-F5344CB8AC3E}">
        <p14:creationId xmlns:p14="http://schemas.microsoft.com/office/powerpoint/2010/main" val="2961031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21DCD-26A7-4ADD-A060-90BAE40F90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1AD8154-F057-444D-B9C3-6236F72FDA1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E39919-8F94-48B0-AC0C-F0CAA04C691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AC5D595-7CC0-4D99-A05A-19B941E5AC4A}"/>
              </a:ext>
            </a:extLst>
          </p:cNvPr>
          <p:cNvSpPr>
            <a:spLocks noGrp="1"/>
          </p:cNvSpPr>
          <p:nvPr>
            <p:ph type="dt" sz="half" idx="10"/>
          </p:nvPr>
        </p:nvSpPr>
        <p:spPr/>
        <p:txBody>
          <a:bodyPr/>
          <a:lstStyle/>
          <a:p>
            <a:fld id="{CCCCF9A8-22FE-4147-9ADC-D4BE4BB4AA15}" type="datetimeFigureOut">
              <a:rPr lang="en-US" smtClean="0"/>
              <a:t>6/22/21</a:t>
            </a:fld>
            <a:endParaRPr lang="en-US"/>
          </a:p>
        </p:txBody>
      </p:sp>
      <p:sp>
        <p:nvSpPr>
          <p:cNvPr id="6" name="Footer Placeholder 5">
            <a:extLst>
              <a:ext uri="{FF2B5EF4-FFF2-40B4-BE49-F238E27FC236}">
                <a16:creationId xmlns:a16="http://schemas.microsoft.com/office/drawing/2014/main" id="{B6A718F0-B45A-4C7C-A8EE-DC0C634D98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907432-5677-4CA1-8D02-E4F4C521CC62}"/>
              </a:ext>
            </a:extLst>
          </p:cNvPr>
          <p:cNvSpPr>
            <a:spLocks noGrp="1"/>
          </p:cNvSpPr>
          <p:nvPr>
            <p:ph type="sldNum" sz="quarter" idx="12"/>
          </p:nvPr>
        </p:nvSpPr>
        <p:spPr/>
        <p:txBody>
          <a:bodyPr/>
          <a:lstStyle/>
          <a:p>
            <a:fld id="{F5F4F468-B6C4-4544-BE8B-8CF7680DD9B3}" type="slidenum">
              <a:rPr lang="en-US" smtClean="0"/>
              <a:t>‹#›</a:t>
            </a:fld>
            <a:endParaRPr lang="en-US"/>
          </a:p>
        </p:txBody>
      </p:sp>
    </p:spTree>
    <p:extLst>
      <p:ext uri="{BB962C8B-B14F-4D97-AF65-F5344CB8AC3E}">
        <p14:creationId xmlns:p14="http://schemas.microsoft.com/office/powerpoint/2010/main" val="3954012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86EF8-CCD1-4727-9B3A-EECA4A49863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82DC8FD-0BA6-4B8C-92B0-D9CA0A65B9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60837FD-E462-4A72-8A6F-6C2A7789ED6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114C86-5124-473A-839F-2DA8B8C1D8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CA3924F-08A1-40B1-A30C-377D2B82FE2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3177A72-058C-4BDD-99AA-442C2D58635F}"/>
              </a:ext>
            </a:extLst>
          </p:cNvPr>
          <p:cNvSpPr>
            <a:spLocks noGrp="1"/>
          </p:cNvSpPr>
          <p:nvPr>
            <p:ph type="dt" sz="half" idx="10"/>
          </p:nvPr>
        </p:nvSpPr>
        <p:spPr/>
        <p:txBody>
          <a:bodyPr/>
          <a:lstStyle/>
          <a:p>
            <a:fld id="{CCCCF9A8-22FE-4147-9ADC-D4BE4BB4AA15}" type="datetimeFigureOut">
              <a:rPr lang="en-US" smtClean="0"/>
              <a:t>6/22/21</a:t>
            </a:fld>
            <a:endParaRPr lang="en-US"/>
          </a:p>
        </p:txBody>
      </p:sp>
      <p:sp>
        <p:nvSpPr>
          <p:cNvPr id="8" name="Footer Placeholder 7">
            <a:extLst>
              <a:ext uri="{FF2B5EF4-FFF2-40B4-BE49-F238E27FC236}">
                <a16:creationId xmlns:a16="http://schemas.microsoft.com/office/drawing/2014/main" id="{1CF48CB1-7EFF-4896-888E-7DF17C51A42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9705A87-9B28-4CBB-8C58-BDD7F26A7A4D}"/>
              </a:ext>
            </a:extLst>
          </p:cNvPr>
          <p:cNvSpPr>
            <a:spLocks noGrp="1"/>
          </p:cNvSpPr>
          <p:nvPr>
            <p:ph type="sldNum" sz="quarter" idx="12"/>
          </p:nvPr>
        </p:nvSpPr>
        <p:spPr/>
        <p:txBody>
          <a:bodyPr/>
          <a:lstStyle/>
          <a:p>
            <a:fld id="{F5F4F468-B6C4-4544-BE8B-8CF7680DD9B3}" type="slidenum">
              <a:rPr lang="en-US" smtClean="0"/>
              <a:t>‹#›</a:t>
            </a:fld>
            <a:endParaRPr lang="en-US"/>
          </a:p>
        </p:txBody>
      </p:sp>
    </p:spTree>
    <p:extLst>
      <p:ext uri="{BB962C8B-B14F-4D97-AF65-F5344CB8AC3E}">
        <p14:creationId xmlns:p14="http://schemas.microsoft.com/office/powerpoint/2010/main" val="1392974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A950C-ACD3-4C68-A36F-F4B0D9B8F1C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1CE8241-B1DF-46E3-8F3F-E2D010EA7CF0}"/>
              </a:ext>
            </a:extLst>
          </p:cNvPr>
          <p:cNvSpPr>
            <a:spLocks noGrp="1"/>
          </p:cNvSpPr>
          <p:nvPr>
            <p:ph type="dt" sz="half" idx="10"/>
          </p:nvPr>
        </p:nvSpPr>
        <p:spPr/>
        <p:txBody>
          <a:bodyPr/>
          <a:lstStyle/>
          <a:p>
            <a:fld id="{CCCCF9A8-22FE-4147-9ADC-D4BE4BB4AA15}" type="datetimeFigureOut">
              <a:rPr lang="en-US" smtClean="0"/>
              <a:t>6/22/21</a:t>
            </a:fld>
            <a:endParaRPr lang="en-US"/>
          </a:p>
        </p:txBody>
      </p:sp>
      <p:sp>
        <p:nvSpPr>
          <p:cNvPr id="4" name="Footer Placeholder 3">
            <a:extLst>
              <a:ext uri="{FF2B5EF4-FFF2-40B4-BE49-F238E27FC236}">
                <a16:creationId xmlns:a16="http://schemas.microsoft.com/office/drawing/2014/main" id="{0EA24546-AA77-4123-BF36-8072BCFE296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2771CD2-DF80-42A5-95C2-364F3AA68723}"/>
              </a:ext>
            </a:extLst>
          </p:cNvPr>
          <p:cNvSpPr>
            <a:spLocks noGrp="1"/>
          </p:cNvSpPr>
          <p:nvPr>
            <p:ph type="sldNum" sz="quarter" idx="12"/>
          </p:nvPr>
        </p:nvSpPr>
        <p:spPr/>
        <p:txBody>
          <a:bodyPr/>
          <a:lstStyle/>
          <a:p>
            <a:fld id="{F5F4F468-B6C4-4544-BE8B-8CF7680DD9B3}" type="slidenum">
              <a:rPr lang="en-US" smtClean="0"/>
              <a:t>‹#›</a:t>
            </a:fld>
            <a:endParaRPr lang="en-US"/>
          </a:p>
        </p:txBody>
      </p:sp>
    </p:spTree>
    <p:extLst>
      <p:ext uri="{BB962C8B-B14F-4D97-AF65-F5344CB8AC3E}">
        <p14:creationId xmlns:p14="http://schemas.microsoft.com/office/powerpoint/2010/main" val="7492419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35800DD-9F39-4505-9DED-2CC5385A502D}"/>
              </a:ext>
            </a:extLst>
          </p:cNvPr>
          <p:cNvSpPr>
            <a:spLocks noGrp="1"/>
          </p:cNvSpPr>
          <p:nvPr>
            <p:ph type="dt" sz="half" idx="10"/>
          </p:nvPr>
        </p:nvSpPr>
        <p:spPr/>
        <p:txBody>
          <a:bodyPr/>
          <a:lstStyle/>
          <a:p>
            <a:fld id="{CCCCF9A8-22FE-4147-9ADC-D4BE4BB4AA15}" type="datetimeFigureOut">
              <a:rPr lang="en-US" smtClean="0"/>
              <a:t>6/22/21</a:t>
            </a:fld>
            <a:endParaRPr lang="en-US"/>
          </a:p>
        </p:txBody>
      </p:sp>
      <p:sp>
        <p:nvSpPr>
          <p:cNvPr id="3" name="Footer Placeholder 2">
            <a:extLst>
              <a:ext uri="{FF2B5EF4-FFF2-40B4-BE49-F238E27FC236}">
                <a16:creationId xmlns:a16="http://schemas.microsoft.com/office/drawing/2014/main" id="{F98BA911-6FFA-4385-806D-D6A08AAA617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613E079-2144-4AF7-9E82-636C7298D415}"/>
              </a:ext>
            </a:extLst>
          </p:cNvPr>
          <p:cNvSpPr>
            <a:spLocks noGrp="1"/>
          </p:cNvSpPr>
          <p:nvPr>
            <p:ph type="sldNum" sz="quarter" idx="12"/>
          </p:nvPr>
        </p:nvSpPr>
        <p:spPr/>
        <p:txBody>
          <a:bodyPr/>
          <a:lstStyle/>
          <a:p>
            <a:fld id="{F5F4F468-B6C4-4544-BE8B-8CF7680DD9B3}" type="slidenum">
              <a:rPr lang="en-US" smtClean="0"/>
              <a:t>‹#›</a:t>
            </a:fld>
            <a:endParaRPr lang="en-US"/>
          </a:p>
        </p:txBody>
      </p:sp>
    </p:spTree>
    <p:extLst>
      <p:ext uri="{BB962C8B-B14F-4D97-AF65-F5344CB8AC3E}">
        <p14:creationId xmlns:p14="http://schemas.microsoft.com/office/powerpoint/2010/main" val="3485205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8FD57-CC5A-41BB-BA57-0296A3A026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571F850-35B0-4DB3-A9F7-BC402F20283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584EE60-3453-433C-8362-CC750D58BF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294ED6D-E5EE-4B1D-8095-3E9BDC2C15F9}"/>
              </a:ext>
            </a:extLst>
          </p:cNvPr>
          <p:cNvSpPr>
            <a:spLocks noGrp="1"/>
          </p:cNvSpPr>
          <p:nvPr>
            <p:ph type="dt" sz="half" idx="10"/>
          </p:nvPr>
        </p:nvSpPr>
        <p:spPr/>
        <p:txBody>
          <a:bodyPr/>
          <a:lstStyle/>
          <a:p>
            <a:fld id="{CCCCF9A8-22FE-4147-9ADC-D4BE4BB4AA15}" type="datetimeFigureOut">
              <a:rPr lang="en-US" smtClean="0"/>
              <a:t>6/22/21</a:t>
            </a:fld>
            <a:endParaRPr lang="en-US"/>
          </a:p>
        </p:txBody>
      </p:sp>
      <p:sp>
        <p:nvSpPr>
          <p:cNvPr id="6" name="Footer Placeholder 5">
            <a:extLst>
              <a:ext uri="{FF2B5EF4-FFF2-40B4-BE49-F238E27FC236}">
                <a16:creationId xmlns:a16="http://schemas.microsoft.com/office/drawing/2014/main" id="{CAB77EAF-A52C-4EE6-ACB1-FA24FBA9B2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03F3F1D-2B37-40EC-BA42-C69CB2A43833}"/>
              </a:ext>
            </a:extLst>
          </p:cNvPr>
          <p:cNvSpPr>
            <a:spLocks noGrp="1"/>
          </p:cNvSpPr>
          <p:nvPr>
            <p:ph type="sldNum" sz="quarter" idx="12"/>
          </p:nvPr>
        </p:nvSpPr>
        <p:spPr/>
        <p:txBody>
          <a:bodyPr/>
          <a:lstStyle/>
          <a:p>
            <a:fld id="{F5F4F468-B6C4-4544-BE8B-8CF7680DD9B3}" type="slidenum">
              <a:rPr lang="en-US" smtClean="0"/>
              <a:t>‹#›</a:t>
            </a:fld>
            <a:endParaRPr lang="en-US"/>
          </a:p>
        </p:txBody>
      </p:sp>
    </p:spTree>
    <p:extLst>
      <p:ext uri="{BB962C8B-B14F-4D97-AF65-F5344CB8AC3E}">
        <p14:creationId xmlns:p14="http://schemas.microsoft.com/office/powerpoint/2010/main" val="870741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6D52D-51CD-4EAC-92B2-0BFD0C1981B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23C0C49-A38A-40F7-AAA5-A6D62AEFFFC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F10320C-E4DE-4C57-A34F-832E540E07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546046F-D22D-460E-92FD-7D1485F32B6A}"/>
              </a:ext>
            </a:extLst>
          </p:cNvPr>
          <p:cNvSpPr>
            <a:spLocks noGrp="1"/>
          </p:cNvSpPr>
          <p:nvPr>
            <p:ph type="dt" sz="half" idx="10"/>
          </p:nvPr>
        </p:nvSpPr>
        <p:spPr/>
        <p:txBody>
          <a:bodyPr/>
          <a:lstStyle/>
          <a:p>
            <a:fld id="{CCCCF9A8-22FE-4147-9ADC-D4BE4BB4AA15}" type="datetimeFigureOut">
              <a:rPr lang="en-US" smtClean="0"/>
              <a:t>6/22/21</a:t>
            </a:fld>
            <a:endParaRPr lang="en-US"/>
          </a:p>
        </p:txBody>
      </p:sp>
      <p:sp>
        <p:nvSpPr>
          <p:cNvPr id="6" name="Footer Placeholder 5">
            <a:extLst>
              <a:ext uri="{FF2B5EF4-FFF2-40B4-BE49-F238E27FC236}">
                <a16:creationId xmlns:a16="http://schemas.microsoft.com/office/drawing/2014/main" id="{A772BE37-4B46-4154-8734-990631202E8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EEC222-A719-447B-8940-47CE510C6229}"/>
              </a:ext>
            </a:extLst>
          </p:cNvPr>
          <p:cNvSpPr>
            <a:spLocks noGrp="1"/>
          </p:cNvSpPr>
          <p:nvPr>
            <p:ph type="sldNum" sz="quarter" idx="12"/>
          </p:nvPr>
        </p:nvSpPr>
        <p:spPr/>
        <p:txBody>
          <a:bodyPr/>
          <a:lstStyle/>
          <a:p>
            <a:fld id="{F5F4F468-B6C4-4544-BE8B-8CF7680DD9B3}" type="slidenum">
              <a:rPr lang="en-US" smtClean="0"/>
              <a:t>‹#›</a:t>
            </a:fld>
            <a:endParaRPr lang="en-US"/>
          </a:p>
        </p:txBody>
      </p:sp>
    </p:spTree>
    <p:extLst>
      <p:ext uri="{BB962C8B-B14F-4D97-AF65-F5344CB8AC3E}">
        <p14:creationId xmlns:p14="http://schemas.microsoft.com/office/powerpoint/2010/main" val="368265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1B6864A-043E-4D56-BE3C-85110E5675D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DF0236E-1755-4591-843B-6C09BF68E8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2EDE4C-D752-4DC3-B216-5A36DA7AFB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CCF9A8-22FE-4147-9ADC-D4BE4BB4AA15}" type="datetimeFigureOut">
              <a:rPr lang="en-US" smtClean="0"/>
              <a:t>6/22/21</a:t>
            </a:fld>
            <a:endParaRPr lang="en-US"/>
          </a:p>
        </p:txBody>
      </p:sp>
      <p:sp>
        <p:nvSpPr>
          <p:cNvPr id="5" name="Footer Placeholder 4">
            <a:extLst>
              <a:ext uri="{FF2B5EF4-FFF2-40B4-BE49-F238E27FC236}">
                <a16:creationId xmlns:a16="http://schemas.microsoft.com/office/drawing/2014/main" id="{A4993535-6574-4150-9432-E92B2EE827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ACC43B0-2482-4818-998D-14949AE6B0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F4F468-B6C4-4544-BE8B-8CF7680DD9B3}" type="slidenum">
              <a:rPr lang="en-US" smtClean="0"/>
              <a:t>‹#›</a:t>
            </a:fld>
            <a:endParaRPr lang="en-US"/>
          </a:p>
        </p:txBody>
      </p:sp>
    </p:spTree>
    <p:extLst>
      <p:ext uri="{BB962C8B-B14F-4D97-AF65-F5344CB8AC3E}">
        <p14:creationId xmlns:p14="http://schemas.microsoft.com/office/powerpoint/2010/main" val="4122866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3.png"/><Relationship Id="rId7"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7.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7.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11.png"/><Relationship Id="rId3" Type="http://schemas.openxmlformats.org/officeDocument/2006/relationships/image" Target="../media/image18.png"/><Relationship Id="rId7" Type="http://schemas.microsoft.com/office/2007/relationships/hdphoto" Target="../media/hdphoto4.wdp"/><Relationship Id="rId12"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23.png"/><Relationship Id="rId5" Type="http://schemas.microsoft.com/office/2007/relationships/hdphoto" Target="../media/hdphoto3.wdp"/><Relationship Id="rId15" Type="http://schemas.microsoft.com/office/2007/relationships/hdphoto" Target="../media/hdphoto2.wdp"/><Relationship Id="rId10" Type="http://schemas.openxmlformats.org/officeDocument/2006/relationships/image" Target="../media/image22.png"/><Relationship Id="rId4" Type="http://schemas.openxmlformats.org/officeDocument/2006/relationships/image" Target="../media/image19.png"/><Relationship Id="rId9" Type="http://schemas.microsoft.com/office/2007/relationships/hdphoto" Target="../media/hdphoto5.wdp"/><Relationship Id="rId14" Type="http://schemas.openxmlformats.org/officeDocument/2006/relationships/image" Target="../media/image7.png"/></Relationships>
</file>

<file path=ppt/slides/_rels/slide1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8.png"/><Relationship Id="rId7"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png"/><Relationship Id="rId5" Type="http://schemas.microsoft.com/office/2007/relationships/hdphoto" Target="../media/hdphoto3.wdp"/><Relationship Id="rId4" Type="http://schemas.openxmlformats.org/officeDocument/2006/relationships/image" Target="../media/image19.png"/><Relationship Id="rId9" Type="http://schemas.microsoft.com/office/2007/relationships/hdphoto" Target="../media/hdphoto2.wdp"/></Relationships>
</file>

<file path=ppt/slides/_rels/slide1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4.png"/><Relationship Id="rId7" Type="http://schemas.microsoft.com/office/2007/relationships/hdphoto" Target="../media/hdphoto2.wdp"/><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image" Target="../media/image26.png"/></Relationships>
</file>

<file path=ppt/slides/_rels/slide1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7.png"/><Relationship Id="rId7" Type="http://schemas.microsoft.com/office/2007/relationships/hdphoto" Target="../media/hdphoto2.wdp"/><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8.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0.png"/><Relationship Id="rId5" Type="http://schemas.microsoft.com/office/2007/relationships/hdphoto" Target="../media/hdphoto1.wdp"/><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microsoft.com/office/2007/relationships/hdphoto" Target="../media/hdphoto2.wdp"/><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png"/><Relationship Id="rId5" Type="http://schemas.microsoft.com/office/2007/relationships/hdphoto" Target="../media/hdphoto1.wdp"/><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9.pn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3.png"/><Relationship Id="rId4" Type="http://schemas.openxmlformats.org/officeDocument/2006/relationships/image" Target="../media/image10.png"/><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7.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3.png"/><Relationship Id="rId7"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7.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7.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7.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BA2FB03-FBFE-455F-90B6-403DA5FBCF43}"/>
              </a:ext>
            </a:extLst>
          </p:cNvPr>
          <p:cNvPicPr>
            <a:picLocks noChangeAspect="1"/>
          </p:cNvPicPr>
          <p:nvPr/>
        </p:nvPicPr>
        <p:blipFill rotWithShape="1">
          <a:blip r:embed="rId3">
            <a:extLst>
              <a:ext uri="{28A0092B-C50C-407E-A947-70E740481C1C}">
                <a14:useLocalDpi xmlns:a14="http://schemas.microsoft.com/office/drawing/2010/main" val="0"/>
              </a:ext>
            </a:extLst>
          </a:blip>
          <a:srcRect t="7812" b="7812"/>
          <a:stretch/>
        </p:blipFill>
        <p:spPr>
          <a:xfrm>
            <a:off x="0" y="0"/>
            <a:ext cx="12192000" cy="6858000"/>
          </a:xfrm>
          <a:prstGeom prst="rect">
            <a:avLst/>
          </a:prstGeom>
        </p:spPr>
      </p:pic>
      <p:sp>
        <p:nvSpPr>
          <p:cNvPr id="6" name="Rectangle 5">
            <a:extLst>
              <a:ext uri="{FF2B5EF4-FFF2-40B4-BE49-F238E27FC236}">
                <a16:creationId xmlns:a16="http://schemas.microsoft.com/office/drawing/2014/main" id="{D2BBA321-9C9C-4E5E-9791-D37AF677A842}"/>
              </a:ext>
            </a:extLst>
          </p:cNvPr>
          <p:cNvSpPr/>
          <p:nvPr/>
        </p:nvSpPr>
        <p:spPr>
          <a:xfrm>
            <a:off x="0" y="0"/>
            <a:ext cx="12192000" cy="6858000"/>
          </a:xfrm>
          <a:prstGeom prst="rect">
            <a:avLst/>
          </a:prstGeom>
          <a:solidFill>
            <a:srgbClr val="000000">
              <a:alpha val="40000"/>
            </a:srgb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0F9C202-FD1B-4CF8-A4DB-B8AF4EF20408}"/>
              </a:ext>
            </a:extLst>
          </p:cNvPr>
          <p:cNvSpPr>
            <a:spLocks noGrp="1"/>
          </p:cNvSpPr>
          <p:nvPr>
            <p:ph type="ctrTitle"/>
          </p:nvPr>
        </p:nvSpPr>
        <p:spPr>
          <a:xfrm>
            <a:off x="1524000" y="1122363"/>
            <a:ext cx="9144000" cy="1876701"/>
          </a:xfrm>
        </p:spPr>
        <p:txBody>
          <a:bodyPr>
            <a:normAutofit/>
          </a:bodyPr>
          <a:lstStyle/>
          <a:p>
            <a:r>
              <a:rPr lang="en-US" sz="7200" spc="600" dirty="0">
                <a:solidFill>
                  <a:schemeClr val="bg1"/>
                </a:solidFill>
                <a:latin typeface="Quicksand" pitchFamily="2" charset="0"/>
              </a:rPr>
              <a:t>Internet of Water</a:t>
            </a:r>
          </a:p>
        </p:txBody>
      </p:sp>
      <p:sp>
        <p:nvSpPr>
          <p:cNvPr id="3" name="Subtitle 2">
            <a:extLst>
              <a:ext uri="{FF2B5EF4-FFF2-40B4-BE49-F238E27FC236}">
                <a16:creationId xmlns:a16="http://schemas.microsoft.com/office/drawing/2014/main" id="{640B0554-63A1-4B86-B61F-FF4B89D038CA}"/>
              </a:ext>
            </a:extLst>
          </p:cNvPr>
          <p:cNvSpPr>
            <a:spLocks noGrp="1"/>
          </p:cNvSpPr>
          <p:nvPr>
            <p:ph type="subTitle" idx="1"/>
          </p:nvPr>
        </p:nvSpPr>
        <p:spPr>
          <a:xfrm>
            <a:off x="1524000" y="3582099"/>
            <a:ext cx="9144000" cy="1398863"/>
          </a:xfrm>
        </p:spPr>
        <p:txBody>
          <a:bodyPr>
            <a:normAutofit/>
          </a:bodyPr>
          <a:lstStyle/>
          <a:p>
            <a:r>
              <a:rPr lang="en-US" sz="2000" dirty="0">
                <a:solidFill>
                  <a:schemeClr val="bg1"/>
                </a:solidFill>
                <a:latin typeface="Quicksand" pitchFamily="2" charset="0"/>
              </a:rPr>
              <a:t>Nicholas Institute for Environmental Policy Solutions, Duke University</a:t>
            </a:r>
          </a:p>
        </p:txBody>
      </p:sp>
      <p:pic>
        <p:nvPicPr>
          <p:cNvPr id="10" name="Picture 9">
            <a:extLst>
              <a:ext uri="{FF2B5EF4-FFF2-40B4-BE49-F238E27FC236}">
                <a16:creationId xmlns:a16="http://schemas.microsoft.com/office/drawing/2014/main" id="{36464124-F4A0-4038-B029-ECF18BFB47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03339" y="5612234"/>
            <a:ext cx="812532" cy="976167"/>
          </a:xfrm>
          <a:prstGeom prst="rect">
            <a:avLst/>
          </a:prstGeom>
        </p:spPr>
      </p:pic>
    </p:spTree>
    <p:extLst>
      <p:ext uri="{BB962C8B-B14F-4D97-AF65-F5344CB8AC3E}">
        <p14:creationId xmlns:p14="http://schemas.microsoft.com/office/powerpoint/2010/main" val="29247011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94C386-5A04-4A5C-A958-5479DC756910}"/>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3CAADD7-8D30-4BDC-BB82-AC8C1827EDAD}"/>
              </a:ext>
            </a:extLst>
          </p:cNvPr>
          <p:cNvSpPr/>
          <p:nvPr/>
        </p:nvSpPr>
        <p:spPr>
          <a:xfrm>
            <a:off x="0" y="0"/>
            <a:ext cx="2090057"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CC999156-DD90-4584-87A5-3D2B14BBDE15}"/>
              </a:ext>
            </a:extLst>
          </p:cNvPr>
          <p:cNvGrpSpPr/>
          <p:nvPr/>
        </p:nvGrpSpPr>
        <p:grpSpPr>
          <a:xfrm>
            <a:off x="61599" y="406769"/>
            <a:ext cx="1966859" cy="6244517"/>
            <a:chOff x="61599" y="371424"/>
            <a:chExt cx="1966859" cy="6244517"/>
          </a:xfrm>
        </p:grpSpPr>
        <p:grpSp>
          <p:nvGrpSpPr>
            <p:cNvPr id="13" name="Group 12">
              <a:extLst>
                <a:ext uri="{FF2B5EF4-FFF2-40B4-BE49-F238E27FC236}">
                  <a16:creationId xmlns:a16="http://schemas.microsoft.com/office/drawing/2014/main" id="{A02B7574-0894-4467-823D-C0B1FF9A0624}"/>
                </a:ext>
              </a:extLst>
            </p:cNvPr>
            <p:cNvGrpSpPr/>
            <p:nvPr/>
          </p:nvGrpSpPr>
          <p:grpSpPr>
            <a:xfrm>
              <a:off x="236491" y="371424"/>
              <a:ext cx="1617074" cy="1742517"/>
              <a:chOff x="1131314" y="1597328"/>
              <a:chExt cx="3010202" cy="3243714"/>
            </a:xfrm>
          </p:grpSpPr>
          <p:pic>
            <p:nvPicPr>
              <p:cNvPr id="22" name="Picture 21">
                <a:extLst>
                  <a:ext uri="{FF2B5EF4-FFF2-40B4-BE49-F238E27FC236}">
                    <a16:creationId xmlns:a16="http://schemas.microsoft.com/office/drawing/2014/main" id="{D95796A4-F006-498B-B64F-4BA3503EEE2F}"/>
                  </a:ext>
                </a:extLst>
              </p:cNvPr>
              <p:cNvPicPr>
                <a:picLocks noChangeAspect="1"/>
              </p:cNvPicPr>
              <p:nvPr/>
            </p:nvPicPr>
            <p:blipFill>
              <a:blip r:embed="rId3">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1131314" y="1597328"/>
                <a:ext cx="3010202" cy="2714505"/>
              </a:xfrm>
              <a:prstGeom prst="rect">
                <a:avLst/>
              </a:prstGeom>
            </p:spPr>
          </p:pic>
          <p:sp>
            <p:nvSpPr>
              <p:cNvPr id="23" name="TextBox 22">
                <a:extLst>
                  <a:ext uri="{FF2B5EF4-FFF2-40B4-BE49-F238E27FC236}">
                    <a16:creationId xmlns:a16="http://schemas.microsoft.com/office/drawing/2014/main" id="{B6EB6E7A-0AA3-4E55-A9C1-98B96F28AA01}"/>
                  </a:ext>
                </a:extLst>
              </p:cNvPr>
              <p:cNvSpPr txBox="1"/>
              <p:nvPr/>
            </p:nvSpPr>
            <p:spPr>
              <a:xfrm>
                <a:off x="1147020" y="4296759"/>
                <a:ext cx="2978789" cy="544283"/>
              </a:xfrm>
              <a:prstGeom prst="rect">
                <a:avLst/>
              </a:prstGeom>
              <a:noFill/>
            </p:spPr>
            <p:txBody>
              <a:bodyPr wrap="square" rtlCol="0">
                <a:spAutoFit/>
              </a:bodyPr>
              <a:lstStyle/>
              <a:p>
                <a:pPr algn="ctr"/>
                <a:r>
                  <a:rPr lang="en-US" sz="1300" spc="300" dirty="0">
                    <a:solidFill>
                      <a:schemeClr val="bg1">
                        <a:lumMod val="50000"/>
                      </a:schemeClr>
                    </a:solidFill>
                    <a:latin typeface="Quicksand" pitchFamily="2" charset="0"/>
                  </a:rPr>
                  <a:t>PHILOSOPHY</a:t>
                </a:r>
              </a:p>
            </p:txBody>
          </p:sp>
        </p:grpSp>
        <p:grpSp>
          <p:nvGrpSpPr>
            <p:cNvPr id="15" name="Group 14">
              <a:extLst>
                <a:ext uri="{FF2B5EF4-FFF2-40B4-BE49-F238E27FC236}">
                  <a16:creationId xmlns:a16="http://schemas.microsoft.com/office/drawing/2014/main" id="{66F72CC2-71A0-46C6-AD68-83A6B9274B9F}"/>
                </a:ext>
              </a:extLst>
            </p:cNvPr>
            <p:cNvGrpSpPr/>
            <p:nvPr/>
          </p:nvGrpSpPr>
          <p:grpSpPr>
            <a:xfrm>
              <a:off x="61599" y="2388464"/>
              <a:ext cx="1966859" cy="1848111"/>
              <a:chOff x="4473249" y="1773168"/>
              <a:chExt cx="3661330" cy="3440279"/>
            </a:xfrm>
          </p:grpSpPr>
          <p:pic>
            <p:nvPicPr>
              <p:cNvPr id="20" name="Picture 19">
                <a:extLst>
                  <a:ext uri="{FF2B5EF4-FFF2-40B4-BE49-F238E27FC236}">
                    <a16:creationId xmlns:a16="http://schemas.microsoft.com/office/drawing/2014/main" id="{3BAF1ED8-B79D-4D81-9627-6A5344CBF6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98812" y="1773168"/>
                <a:ext cx="3010201" cy="2714506"/>
              </a:xfrm>
              <a:prstGeom prst="rect">
                <a:avLst/>
              </a:prstGeom>
            </p:spPr>
          </p:pic>
          <p:sp>
            <p:nvSpPr>
              <p:cNvPr id="21" name="TextBox 20">
                <a:extLst>
                  <a:ext uri="{FF2B5EF4-FFF2-40B4-BE49-F238E27FC236}">
                    <a16:creationId xmlns:a16="http://schemas.microsoft.com/office/drawing/2014/main" id="{2F4025FF-5ECD-4F05-8196-CF149C4131C9}"/>
                  </a:ext>
                </a:extLst>
              </p:cNvPr>
              <p:cNvSpPr txBox="1"/>
              <p:nvPr/>
            </p:nvSpPr>
            <p:spPr>
              <a:xfrm>
                <a:off x="4473249" y="4296759"/>
                <a:ext cx="3661330" cy="916688"/>
              </a:xfrm>
              <a:prstGeom prst="rect">
                <a:avLst/>
              </a:prstGeom>
              <a:noFill/>
            </p:spPr>
            <p:txBody>
              <a:bodyPr wrap="square" rtlCol="0">
                <a:spAutoFit/>
              </a:bodyPr>
              <a:lstStyle/>
              <a:p>
                <a:pPr algn="ctr"/>
                <a:r>
                  <a:rPr lang="en-US" sz="1300" spc="300" dirty="0">
                    <a:solidFill>
                      <a:schemeClr val="bg1"/>
                    </a:solidFill>
                    <a:latin typeface="Quicksand" pitchFamily="2" charset="0"/>
                  </a:rPr>
                  <a:t>PHILANTHROPIC</a:t>
                </a:r>
                <a:r>
                  <a:rPr lang="en-US" sz="1300" spc="300" dirty="0">
                    <a:solidFill>
                      <a:schemeClr val="bg1">
                        <a:lumMod val="50000"/>
                      </a:schemeClr>
                    </a:solidFill>
                    <a:latin typeface="Quicksand" pitchFamily="2" charset="0"/>
                  </a:rPr>
                  <a:t> </a:t>
                </a:r>
                <a:r>
                  <a:rPr lang="en-US" sz="1300" spc="300" dirty="0">
                    <a:solidFill>
                      <a:schemeClr val="bg1"/>
                    </a:solidFill>
                    <a:latin typeface="Quicksand" pitchFamily="2" charset="0"/>
                  </a:rPr>
                  <a:t>PROJECT</a:t>
                </a:r>
              </a:p>
            </p:txBody>
          </p:sp>
        </p:grpSp>
        <p:grpSp>
          <p:nvGrpSpPr>
            <p:cNvPr id="16" name="Group 15">
              <a:extLst>
                <a:ext uri="{FF2B5EF4-FFF2-40B4-BE49-F238E27FC236}">
                  <a16:creationId xmlns:a16="http://schemas.microsoft.com/office/drawing/2014/main" id="{FDF216FB-DEBD-4874-B27F-AB36E13EFE2D}"/>
                </a:ext>
              </a:extLst>
            </p:cNvPr>
            <p:cNvGrpSpPr/>
            <p:nvPr/>
          </p:nvGrpSpPr>
          <p:grpSpPr>
            <a:xfrm>
              <a:off x="234902" y="4511099"/>
              <a:ext cx="1620252" cy="2104842"/>
              <a:chOff x="8083253" y="1667664"/>
              <a:chExt cx="3016116" cy="3918185"/>
            </a:xfrm>
          </p:grpSpPr>
          <p:pic>
            <p:nvPicPr>
              <p:cNvPr id="18" name="Picture 17">
                <a:extLst>
                  <a:ext uri="{FF2B5EF4-FFF2-40B4-BE49-F238E27FC236}">
                    <a16:creationId xmlns:a16="http://schemas.microsoft.com/office/drawing/2014/main" id="{BBCBE2D1-0F51-4881-89D7-E0AFA874D19A}"/>
                  </a:ext>
                </a:extLst>
              </p:cNvPr>
              <p:cNvPicPr>
                <a:picLocks noChangeAspect="1"/>
              </p:cNvPicPr>
              <p:nvPr/>
            </p:nvPicPr>
            <p:blipFill>
              <a:blip r:embed="rId5">
                <a:duotone>
                  <a:prstClr val="black"/>
                  <a:schemeClr val="tx2">
                    <a:tint val="45000"/>
                    <a:satMod val="400000"/>
                  </a:schemeClr>
                </a:duotone>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tretch>
                <a:fillRect/>
              </a:stretch>
            </p:blipFill>
            <p:spPr>
              <a:xfrm>
                <a:off x="8083253" y="1667664"/>
                <a:ext cx="3016116" cy="2714505"/>
              </a:xfrm>
              <a:prstGeom prst="rect">
                <a:avLst/>
              </a:prstGeom>
            </p:spPr>
          </p:pic>
          <p:sp>
            <p:nvSpPr>
              <p:cNvPr id="19" name="TextBox 18">
                <a:extLst>
                  <a:ext uri="{FF2B5EF4-FFF2-40B4-BE49-F238E27FC236}">
                    <a16:creationId xmlns:a16="http://schemas.microsoft.com/office/drawing/2014/main" id="{F8AAE4EB-245C-4EEA-B7A5-6B9DA525B018}"/>
                  </a:ext>
                </a:extLst>
              </p:cNvPr>
              <p:cNvSpPr txBox="1"/>
              <p:nvPr/>
            </p:nvSpPr>
            <p:spPr>
              <a:xfrm>
                <a:off x="8101917" y="4296759"/>
                <a:ext cx="2978789" cy="1289090"/>
              </a:xfrm>
              <a:prstGeom prst="rect">
                <a:avLst/>
              </a:prstGeom>
              <a:noFill/>
            </p:spPr>
            <p:txBody>
              <a:bodyPr wrap="square" rtlCol="0">
                <a:spAutoFit/>
              </a:bodyPr>
              <a:lstStyle/>
              <a:p>
                <a:pPr algn="ctr"/>
                <a:r>
                  <a:rPr lang="en-US" sz="1300" spc="300" dirty="0">
                    <a:solidFill>
                      <a:schemeClr val="bg1">
                        <a:lumMod val="50000"/>
                      </a:schemeClr>
                    </a:solidFill>
                    <a:latin typeface="Quicksand" pitchFamily="2" charset="0"/>
                  </a:rPr>
                  <a:t>EMERGING FEDERAL INITIATIVE</a:t>
                </a:r>
              </a:p>
            </p:txBody>
          </p:sp>
        </p:grpSp>
      </p:grpSp>
      <p:graphicFrame>
        <p:nvGraphicFramePr>
          <p:cNvPr id="5" name="Chart 4">
            <a:extLst>
              <a:ext uri="{FF2B5EF4-FFF2-40B4-BE49-F238E27FC236}">
                <a16:creationId xmlns:a16="http://schemas.microsoft.com/office/drawing/2014/main" id="{E3952584-AC0B-482C-9870-3764DA543CEA}"/>
              </a:ext>
            </a:extLst>
          </p:cNvPr>
          <p:cNvGraphicFramePr/>
          <p:nvPr>
            <p:extLst>
              <p:ext uri="{D42A27DB-BD31-4B8C-83A1-F6EECF244321}">
                <p14:modId xmlns:p14="http://schemas.microsoft.com/office/powerpoint/2010/main" val="467446610"/>
              </p:ext>
            </p:extLst>
          </p:nvPr>
        </p:nvGraphicFramePr>
        <p:xfrm>
          <a:off x="2569571" y="1983033"/>
          <a:ext cx="4350507" cy="3055781"/>
        </p:xfrm>
        <a:graphic>
          <a:graphicData uri="http://schemas.openxmlformats.org/drawingml/2006/chart">
            <c:chart xmlns:c="http://schemas.openxmlformats.org/drawingml/2006/chart" xmlns:r="http://schemas.openxmlformats.org/officeDocument/2006/relationships" r:id="rId7"/>
          </a:graphicData>
        </a:graphic>
      </p:graphicFrame>
      <p:pic>
        <p:nvPicPr>
          <p:cNvPr id="7" name="Picture 6">
            <a:extLst>
              <a:ext uri="{FF2B5EF4-FFF2-40B4-BE49-F238E27FC236}">
                <a16:creationId xmlns:a16="http://schemas.microsoft.com/office/drawing/2014/main" id="{031BAA11-C548-4144-BEAD-9FC6CF94290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04991" y="2267503"/>
            <a:ext cx="4199793" cy="2322994"/>
          </a:xfrm>
          <a:prstGeom prst="rect">
            <a:avLst/>
          </a:prstGeom>
        </p:spPr>
      </p:pic>
      <p:sp>
        <p:nvSpPr>
          <p:cNvPr id="8" name="TextBox 7">
            <a:extLst>
              <a:ext uri="{FF2B5EF4-FFF2-40B4-BE49-F238E27FC236}">
                <a16:creationId xmlns:a16="http://schemas.microsoft.com/office/drawing/2014/main" id="{C7E72132-A2A4-4E67-A274-C485CD053A22}"/>
              </a:ext>
            </a:extLst>
          </p:cNvPr>
          <p:cNvSpPr txBox="1"/>
          <p:nvPr/>
        </p:nvSpPr>
        <p:spPr>
          <a:xfrm>
            <a:off x="2569571" y="406769"/>
            <a:ext cx="8875502" cy="584775"/>
          </a:xfrm>
          <a:prstGeom prst="rect">
            <a:avLst/>
          </a:prstGeom>
          <a:noFill/>
        </p:spPr>
        <p:txBody>
          <a:bodyPr wrap="square" rtlCol="0">
            <a:spAutoFit/>
          </a:bodyPr>
          <a:lstStyle/>
          <a:p>
            <a:r>
              <a:rPr lang="en-US" sz="3200" spc="300" dirty="0">
                <a:solidFill>
                  <a:schemeClr val="bg1"/>
                </a:solidFill>
                <a:latin typeface="Quicksand" pitchFamily="2" charset="0"/>
              </a:rPr>
              <a:t>COMMUNITY OF PRACTICE</a:t>
            </a:r>
          </a:p>
        </p:txBody>
      </p:sp>
      <p:sp>
        <p:nvSpPr>
          <p:cNvPr id="10" name="TextBox 9">
            <a:extLst>
              <a:ext uri="{FF2B5EF4-FFF2-40B4-BE49-F238E27FC236}">
                <a16:creationId xmlns:a16="http://schemas.microsoft.com/office/drawing/2014/main" id="{DBB9814C-84DD-409C-8AEA-9C402282367D}"/>
              </a:ext>
            </a:extLst>
          </p:cNvPr>
          <p:cNvSpPr txBox="1"/>
          <p:nvPr/>
        </p:nvSpPr>
        <p:spPr>
          <a:xfrm>
            <a:off x="2918026" y="5275557"/>
            <a:ext cx="3911616" cy="646331"/>
          </a:xfrm>
          <a:prstGeom prst="rect">
            <a:avLst/>
          </a:prstGeom>
          <a:noFill/>
        </p:spPr>
        <p:txBody>
          <a:bodyPr wrap="square" rtlCol="0">
            <a:spAutoFit/>
          </a:bodyPr>
          <a:lstStyle/>
          <a:p>
            <a:pPr algn="ctr"/>
            <a:r>
              <a:rPr lang="en-US" sz="3600" spc="300" dirty="0">
                <a:solidFill>
                  <a:srgbClr val="A1C6D5"/>
                </a:solidFill>
                <a:latin typeface="Segoe UI Black" panose="020B0A02040204020203" pitchFamily="34" charset="0"/>
                <a:ea typeface="Segoe UI Black" panose="020B0A02040204020203" pitchFamily="34" charset="0"/>
              </a:rPr>
              <a:t>145</a:t>
            </a:r>
            <a:r>
              <a:rPr lang="en-US" sz="3600" spc="300" dirty="0">
                <a:solidFill>
                  <a:srgbClr val="A1C6D5"/>
                </a:solidFill>
                <a:latin typeface="Quicksand" pitchFamily="2" charset="0"/>
              </a:rPr>
              <a:t> members</a:t>
            </a:r>
          </a:p>
        </p:txBody>
      </p:sp>
      <p:sp>
        <p:nvSpPr>
          <p:cNvPr id="24" name="TextBox 23">
            <a:extLst>
              <a:ext uri="{FF2B5EF4-FFF2-40B4-BE49-F238E27FC236}">
                <a16:creationId xmlns:a16="http://schemas.microsoft.com/office/drawing/2014/main" id="{24A9E52D-A753-4DA5-8E58-40DB05F4462A}"/>
              </a:ext>
            </a:extLst>
          </p:cNvPr>
          <p:cNvSpPr txBox="1"/>
          <p:nvPr/>
        </p:nvSpPr>
        <p:spPr>
          <a:xfrm>
            <a:off x="8035456" y="5312630"/>
            <a:ext cx="3911616" cy="646331"/>
          </a:xfrm>
          <a:prstGeom prst="rect">
            <a:avLst/>
          </a:prstGeom>
          <a:noFill/>
        </p:spPr>
        <p:txBody>
          <a:bodyPr wrap="square" rtlCol="0">
            <a:spAutoFit/>
          </a:bodyPr>
          <a:lstStyle/>
          <a:p>
            <a:pPr algn="ctr"/>
            <a:r>
              <a:rPr lang="en-US" sz="3200" spc="300" dirty="0">
                <a:solidFill>
                  <a:srgbClr val="A1C6D5"/>
                </a:solidFill>
                <a:latin typeface="Segoe UI Black" panose="020B0A02040204020203" pitchFamily="34" charset="0"/>
                <a:ea typeface="Segoe UI Black" panose="020B0A02040204020203" pitchFamily="34" charset="0"/>
              </a:rPr>
              <a:t>33</a:t>
            </a:r>
            <a:r>
              <a:rPr lang="en-US" sz="3200" spc="300" dirty="0">
                <a:solidFill>
                  <a:srgbClr val="A1C6D5"/>
                </a:solidFill>
                <a:latin typeface="Quicksand" pitchFamily="2" charset="0"/>
              </a:rPr>
              <a:t> </a:t>
            </a:r>
            <a:r>
              <a:rPr lang="en-US" sz="3600" spc="300" dirty="0">
                <a:solidFill>
                  <a:srgbClr val="A1C6D5"/>
                </a:solidFill>
                <a:latin typeface="Quicksand" pitchFamily="2" charset="0"/>
              </a:rPr>
              <a:t>states</a:t>
            </a:r>
            <a:endParaRPr lang="en-US" sz="3200" spc="300" dirty="0">
              <a:solidFill>
                <a:srgbClr val="A1C6D5"/>
              </a:solidFill>
              <a:latin typeface="Quicksand" pitchFamily="2" charset="0"/>
            </a:endParaRPr>
          </a:p>
        </p:txBody>
      </p:sp>
      <p:cxnSp>
        <p:nvCxnSpPr>
          <p:cNvPr id="26" name="Straight Arrow Connector 25">
            <a:extLst>
              <a:ext uri="{FF2B5EF4-FFF2-40B4-BE49-F238E27FC236}">
                <a16:creationId xmlns:a16="http://schemas.microsoft.com/office/drawing/2014/main" id="{28AA65EE-36D3-490B-88A5-041307A80F85}"/>
              </a:ext>
            </a:extLst>
          </p:cNvPr>
          <p:cNvCxnSpPr>
            <a:cxnSpLocks/>
          </p:cNvCxnSpPr>
          <p:nvPr/>
        </p:nvCxnSpPr>
        <p:spPr>
          <a:xfrm flipV="1">
            <a:off x="6739207" y="2388640"/>
            <a:ext cx="180871" cy="70338"/>
          </a:xfrm>
          <a:prstGeom prst="straightConnector1">
            <a:avLst/>
          </a:prstGeom>
          <a:ln w="25400">
            <a:solidFill>
              <a:srgbClr val="008078"/>
            </a:solidFill>
            <a:headEnd w="lg" len="lg"/>
            <a:tailEnd type="arrow"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64431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94C386-5A04-4A5C-A958-5479DC756910}"/>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FDADB72-0FB6-44C5-AC46-7E2843A3F3E8}"/>
              </a:ext>
            </a:extLst>
          </p:cNvPr>
          <p:cNvSpPr/>
          <p:nvPr/>
        </p:nvSpPr>
        <p:spPr>
          <a:xfrm>
            <a:off x="0" y="0"/>
            <a:ext cx="2090057"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1959FEA7-17F9-49D2-A3D0-2A81CCD3DC63}"/>
              </a:ext>
            </a:extLst>
          </p:cNvPr>
          <p:cNvGrpSpPr/>
          <p:nvPr/>
        </p:nvGrpSpPr>
        <p:grpSpPr>
          <a:xfrm>
            <a:off x="61599" y="406769"/>
            <a:ext cx="1966859" cy="6244517"/>
            <a:chOff x="61599" y="371424"/>
            <a:chExt cx="1966859" cy="6244517"/>
          </a:xfrm>
        </p:grpSpPr>
        <p:grpSp>
          <p:nvGrpSpPr>
            <p:cNvPr id="11" name="Group 10">
              <a:extLst>
                <a:ext uri="{FF2B5EF4-FFF2-40B4-BE49-F238E27FC236}">
                  <a16:creationId xmlns:a16="http://schemas.microsoft.com/office/drawing/2014/main" id="{FD6C5135-5F16-4F56-BC22-CAA8FC1E5089}"/>
                </a:ext>
              </a:extLst>
            </p:cNvPr>
            <p:cNvGrpSpPr/>
            <p:nvPr/>
          </p:nvGrpSpPr>
          <p:grpSpPr>
            <a:xfrm>
              <a:off x="236491" y="371424"/>
              <a:ext cx="1617074" cy="1742517"/>
              <a:chOff x="1131314" y="1597328"/>
              <a:chExt cx="3010202" cy="3243714"/>
            </a:xfrm>
          </p:grpSpPr>
          <p:pic>
            <p:nvPicPr>
              <p:cNvPr id="18" name="Picture 17">
                <a:extLst>
                  <a:ext uri="{FF2B5EF4-FFF2-40B4-BE49-F238E27FC236}">
                    <a16:creationId xmlns:a16="http://schemas.microsoft.com/office/drawing/2014/main" id="{C5B20AB1-35DF-4E90-B50D-9F03C9B8DF63}"/>
                  </a:ext>
                </a:extLst>
              </p:cNvPr>
              <p:cNvPicPr>
                <a:picLocks noChangeAspect="1"/>
              </p:cNvPicPr>
              <p:nvPr/>
            </p:nvPicPr>
            <p:blipFill>
              <a:blip r:embed="rId3">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1131314" y="1597328"/>
                <a:ext cx="3010202" cy="2714505"/>
              </a:xfrm>
              <a:prstGeom prst="rect">
                <a:avLst/>
              </a:prstGeom>
            </p:spPr>
          </p:pic>
          <p:sp>
            <p:nvSpPr>
              <p:cNvPr id="19" name="TextBox 18">
                <a:extLst>
                  <a:ext uri="{FF2B5EF4-FFF2-40B4-BE49-F238E27FC236}">
                    <a16:creationId xmlns:a16="http://schemas.microsoft.com/office/drawing/2014/main" id="{230A5257-5380-4732-A031-EA0BF24F16C1}"/>
                  </a:ext>
                </a:extLst>
              </p:cNvPr>
              <p:cNvSpPr txBox="1"/>
              <p:nvPr/>
            </p:nvSpPr>
            <p:spPr>
              <a:xfrm>
                <a:off x="1147020" y="4296759"/>
                <a:ext cx="2978789" cy="544283"/>
              </a:xfrm>
              <a:prstGeom prst="rect">
                <a:avLst/>
              </a:prstGeom>
              <a:noFill/>
            </p:spPr>
            <p:txBody>
              <a:bodyPr wrap="square" rtlCol="0">
                <a:spAutoFit/>
              </a:bodyPr>
              <a:lstStyle/>
              <a:p>
                <a:pPr algn="ctr"/>
                <a:r>
                  <a:rPr lang="en-US" sz="1300" spc="300" dirty="0">
                    <a:solidFill>
                      <a:schemeClr val="bg1">
                        <a:lumMod val="50000"/>
                      </a:schemeClr>
                    </a:solidFill>
                    <a:latin typeface="Quicksand" pitchFamily="2" charset="0"/>
                  </a:rPr>
                  <a:t>PHILOSOPHY</a:t>
                </a:r>
              </a:p>
            </p:txBody>
          </p:sp>
        </p:grpSp>
        <p:grpSp>
          <p:nvGrpSpPr>
            <p:cNvPr id="12" name="Group 11">
              <a:extLst>
                <a:ext uri="{FF2B5EF4-FFF2-40B4-BE49-F238E27FC236}">
                  <a16:creationId xmlns:a16="http://schemas.microsoft.com/office/drawing/2014/main" id="{ADDF409E-AEE0-40DF-91A3-88FD481A9268}"/>
                </a:ext>
              </a:extLst>
            </p:cNvPr>
            <p:cNvGrpSpPr/>
            <p:nvPr/>
          </p:nvGrpSpPr>
          <p:grpSpPr>
            <a:xfrm>
              <a:off x="61599" y="2388464"/>
              <a:ext cx="1966859" cy="1848111"/>
              <a:chOff x="4473249" y="1773168"/>
              <a:chExt cx="3661330" cy="3440279"/>
            </a:xfrm>
          </p:grpSpPr>
          <p:pic>
            <p:nvPicPr>
              <p:cNvPr id="16" name="Picture 15">
                <a:extLst>
                  <a:ext uri="{FF2B5EF4-FFF2-40B4-BE49-F238E27FC236}">
                    <a16:creationId xmlns:a16="http://schemas.microsoft.com/office/drawing/2014/main" id="{E581A642-2CC1-40B8-ABD1-4B9CFB21C8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98812" y="1773168"/>
                <a:ext cx="3010201" cy="2714506"/>
              </a:xfrm>
              <a:prstGeom prst="rect">
                <a:avLst/>
              </a:prstGeom>
            </p:spPr>
          </p:pic>
          <p:sp>
            <p:nvSpPr>
              <p:cNvPr id="17" name="TextBox 16">
                <a:extLst>
                  <a:ext uri="{FF2B5EF4-FFF2-40B4-BE49-F238E27FC236}">
                    <a16:creationId xmlns:a16="http://schemas.microsoft.com/office/drawing/2014/main" id="{D5DFE69F-E75B-4A59-991B-585BA7376C65}"/>
                  </a:ext>
                </a:extLst>
              </p:cNvPr>
              <p:cNvSpPr txBox="1"/>
              <p:nvPr/>
            </p:nvSpPr>
            <p:spPr>
              <a:xfrm>
                <a:off x="4473249" y="4296759"/>
                <a:ext cx="3661330" cy="916688"/>
              </a:xfrm>
              <a:prstGeom prst="rect">
                <a:avLst/>
              </a:prstGeom>
              <a:noFill/>
            </p:spPr>
            <p:txBody>
              <a:bodyPr wrap="square" rtlCol="0">
                <a:spAutoFit/>
              </a:bodyPr>
              <a:lstStyle/>
              <a:p>
                <a:pPr algn="ctr"/>
                <a:r>
                  <a:rPr lang="en-US" sz="1300" spc="300" dirty="0">
                    <a:solidFill>
                      <a:schemeClr val="bg1"/>
                    </a:solidFill>
                    <a:latin typeface="Quicksand" pitchFamily="2" charset="0"/>
                  </a:rPr>
                  <a:t>PHILANTHROPIC</a:t>
                </a:r>
                <a:r>
                  <a:rPr lang="en-US" sz="1300" spc="300" dirty="0">
                    <a:solidFill>
                      <a:schemeClr val="bg1">
                        <a:lumMod val="50000"/>
                      </a:schemeClr>
                    </a:solidFill>
                    <a:latin typeface="Quicksand" pitchFamily="2" charset="0"/>
                  </a:rPr>
                  <a:t> </a:t>
                </a:r>
                <a:r>
                  <a:rPr lang="en-US" sz="1300" spc="300" dirty="0">
                    <a:solidFill>
                      <a:schemeClr val="bg1"/>
                    </a:solidFill>
                    <a:latin typeface="Quicksand" pitchFamily="2" charset="0"/>
                  </a:rPr>
                  <a:t>PROJECT</a:t>
                </a:r>
              </a:p>
            </p:txBody>
          </p:sp>
        </p:grpSp>
        <p:grpSp>
          <p:nvGrpSpPr>
            <p:cNvPr id="13" name="Group 12">
              <a:extLst>
                <a:ext uri="{FF2B5EF4-FFF2-40B4-BE49-F238E27FC236}">
                  <a16:creationId xmlns:a16="http://schemas.microsoft.com/office/drawing/2014/main" id="{20A4D460-A241-4544-BA32-E9D197F4CB4C}"/>
                </a:ext>
              </a:extLst>
            </p:cNvPr>
            <p:cNvGrpSpPr/>
            <p:nvPr/>
          </p:nvGrpSpPr>
          <p:grpSpPr>
            <a:xfrm>
              <a:off x="234902" y="4511099"/>
              <a:ext cx="1620252" cy="2104842"/>
              <a:chOff x="8083253" y="1667664"/>
              <a:chExt cx="3016116" cy="3918185"/>
            </a:xfrm>
          </p:grpSpPr>
          <p:pic>
            <p:nvPicPr>
              <p:cNvPr id="14" name="Picture 13">
                <a:extLst>
                  <a:ext uri="{FF2B5EF4-FFF2-40B4-BE49-F238E27FC236}">
                    <a16:creationId xmlns:a16="http://schemas.microsoft.com/office/drawing/2014/main" id="{594610B0-EB2D-4AFF-A475-DFA3A15FD15B}"/>
                  </a:ext>
                </a:extLst>
              </p:cNvPr>
              <p:cNvPicPr>
                <a:picLocks noChangeAspect="1"/>
              </p:cNvPicPr>
              <p:nvPr/>
            </p:nvPicPr>
            <p:blipFill>
              <a:blip r:embed="rId5">
                <a:duotone>
                  <a:prstClr val="black"/>
                  <a:schemeClr val="tx2">
                    <a:tint val="45000"/>
                    <a:satMod val="400000"/>
                  </a:schemeClr>
                </a:duotone>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tretch>
                <a:fillRect/>
              </a:stretch>
            </p:blipFill>
            <p:spPr>
              <a:xfrm>
                <a:off x="8083253" y="1667664"/>
                <a:ext cx="3016116" cy="2714505"/>
              </a:xfrm>
              <a:prstGeom prst="rect">
                <a:avLst/>
              </a:prstGeom>
            </p:spPr>
          </p:pic>
          <p:sp>
            <p:nvSpPr>
              <p:cNvPr id="15" name="TextBox 14">
                <a:extLst>
                  <a:ext uri="{FF2B5EF4-FFF2-40B4-BE49-F238E27FC236}">
                    <a16:creationId xmlns:a16="http://schemas.microsoft.com/office/drawing/2014/main" id="{0EEE492D-4893-48F8-BD4C-391D50B3FF04}"/>
                  </a:ext>
                </a:extLst>
              </p:cNvPr>
              <p:cNvSpPr txBox="1"/>
              <p:nvPr/>
            </p:nvSpPr>
            <p:spPr>
              <a:xfrm>
                <a:off x="8101917" y="4296759"/>
                <a:ext cx="2978789" cy="1289090"/>
              </a:xfrm>
              <a:prstGeom prst="rect">
                <a:avLst/>
              </a:prstGeom>
              <a:noFill/>
            </p:spPr>
            <p:txBody>
              <a:bodyPr wrap="square" rtlCol="0">
                <a:spAutoFit/>
              </a:bodyPr>
              <a:lstStyle/>
              <a:p>
                <a:pPr algn="ctr"/>
                <a:r>
                  <a:rPr lang="en-US" sz="1300" spc="300" dirty="0">
                    <a:solidFill>
                      <a:schemeClr val="bg1">
                        <a:lumMod val="50000"/>
                      </a:schemeClr>
                    </a:solidFill>
                    <a:latin typeface="Quicksand" pitchFamily="2" charset="0"/>
                  </a:rPr>
                  <a:t>EMERGING FEDERAL INITIATIVE</a:t>
                </a:r>
              </a:p>
            </p:txBody>
          </p:sp>
        </p:grpSp>
      </p:grpSp>
      <p:grpSp>
        <p:nvGrpSpPr>
          <p:cNvPr id="20" name="Group 19">
            <a:extLst>
              <a:ext uri="{FF2B5EF4-FFF2-40B4-BE49-F238E27FC236}">
                <a16:creationId xmlns:a16="http://schemas.microsoft.com/office/drawing/2014/main" id="{7273B7AB-F954-4C0F-8AC9-5F7D21B7D714}"/>
              </a:ext>
            </a:extLst>
          </p:cNvPr>
          <p:cNvGrpSpPr/>
          <p:nvPr/>
        </p:nvGrpSpPr>
        <p:grpSpPr>
          <a:xfrm>
            <a:off x="4906158" y="1401076"/>
            <a:ext cx="4469741" cy="4055847"/>
            <a:chOff x="8619271" y="1523958"/>
            <a:chExt cx="2978789" cy="2702956"/>
          </a:xfrm>
        </p:grpSpPr>
        <p:pic>
          <p:nvPicPr>
            <p:cNvPr id="21" name="Picture 20">
              <a:extLst>
                <a:ext uri="{FF2B5EF4-FFF2-40B4-BE49-F238E27FC236}">
                  <a16:creationId xmlns:a16="http://schemas.microsoft.com/office/drawing/2014/main" id="{46AF732E-9B56-40FD-97AF-C45CD8DD548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63162" y="1523958"/>
              <a:ext cx="2291006" cy="2061905"/>
            </a:xfrm>
            <a:prstGeom prst="rect">
              <a:avLst/>
            </a:prstGeom>
          </p:spPr>
        </p:pic>
        <p:sp>
          <p:nvSpPr>
            <p:cNvPr id="22" name="TextBox 21">
              <a:extLst>
                <a:ext uri="{FF2B5EF4-FFF2-40B4-BE49-F238E27FC236}">
                  <a16:creationId xmlns:a16="http://schemas.microsoft.com/office/drawing/2014/main" id="{857599A2-DC41-4A79-9E7D-9F44BF523406}"/>
                </a:ext>
              </a:extLst>
            </p:cNvPr>
            <p:cNvSpPr txBox="1"/>
            <p:nvPr/>
          </p:nvSpPr>
          <p:spPr>
            <a:xfrm>
              <a:off x="8619271" y="3878222"/>
              <a:ext cx="2978789" cy="348692"/>
            </a:xfrm>
            <a:prstGeom prst="rect">
              <a:avLst/>
            </a:prstGeom>
            <a:noFill/>
          </p:spPr>
          <p:txBody>
            <a:bodyPr wrap="square" rtlCol="0">
              <a:spAutoFit/>
            </a:bodyPr>
            <a:lstStyle/>
            <a:p>
              <a:pPr algn="ctr"/>
              <a:r>
                <a:rPr lang="en-US" sz="2800" spc="400" dirty="0">
                  <a:solidFill>
                    <a:schemeClr val="bg1"/>
                  </a:solidFill>
                  <a:latin typeface="Quicksand" pitchFamily="2" charset="0"/>
                </a:rPr>
                <a:t>NEW TECHNOLOGY</a:t>
              </a:r>
            </a:p>
          </p:txBody>
        </p:sp>
      </p:grpSp>
    </p:spTree>
    <p:extLst>
      <p:ext uri="{BB962C8B-B14F-4D97-AF65-F5344CB8AC3E}">
        <p14:creationId xmlns:p14="http://schemas.microsoft.com/office/powerpoint/2010/main" val="7491831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94C386-5A04-4A5C-A958-5479DC756910}"/>
              </a:ext>
            </a:extLst>
          </p:cNvPr>
          <p:cNvSpPr/>
          <p:nvPr/>
        </p:nvSpPr>
        <p:spPr>
          <a:xfrm>
            <a:off x="0" y="0"/>
            <a:ext cx="856119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00C9AB24-DF8C-4629-A63C-29F1C6EECA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61412" y="1648038"/>
            <a:ext cx="4514808" cy="3523568"/>
          </a:xfrm>
          <a:prstGeom prst="rect">
            <a:avLst/>
          </a:prstGeom>
        </p:spPr>
      </p:pic>
      <p:pic>
        <p:nvPicPr>
          <p:cNvPr id="8" name="Picture 7">
            <a:extLst>
              <a:ext uri="{FF2B5EF4-FFF2-40B4-BE49-F238E27FC236}">
                <a16:creationId xmlns:a16="http://schemas.microsoft.com/office/drawing/2014/main" id="{105CE3D1-2FD5-451A-AC12-2EFF894C5015}"/>
              </a:ext>
            </a:extLst>
          </p:cNvPr>
          <p:cNvPicPr>
            <a:picLocks noChangeAspect="1"/>
          </p:cNvPicPr>
          <p:nvPr/>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tretch>
            <a:fillRect/>
          </a:stretch>
        </p:blipFill>
        <p:spPr>
          <a:xfrm>
            <a:off x="9569043" y="371072"/>
            <a:ext cx="1615954" cy="2361943"/>
          </a:xfrm>
          <a:prstGeom prst="rect">
            <a:avLst/>
          </a:prstGeom>
        </p:spPr>
      </p:pic>
      <p:grpSp>
        <p:nvGrpSpPr>
          <p:cNvPr id="22" name="Group 21">
            <a:extLst>
              <a:ext uri="{FF2B5EF4-FFF2-40B4-BE49-F238E27FC236}">
                <a16:creationId xmlns:a16="http://schemas.microsoft.com/office/drawing/2014/main" id="{A8A31AB0-2774-43AA-B887-F62062D21E72}"/>
              </a:ext>
            </a:extLst>
          </p:cNvPr>
          <p:cNvGrpSpPr/>
          <p:nvPr/>
        </p:nvGrpSpPr>
        <p:grpSpPr>
          <a:xfrm>
            <a:off x="8662521" y="2989361"/>
            <a:ext cx="3428999" cy="3868640"/>
            <a:chOff x="8662521" y="2989361"/>
            <a:chExt cx="3428999" cy="3868640"/>
          </a:xfrm>
        </p:grpSpPr>
        <p:pic>
          <p:nvPicPr>
            <p:cNvPr id="10" name="Picture 9">
              <a:extLst>
                <a:ext uri="{FF2B5EF4-FFF2-40B4-BE49-F238E27FC236}">
                  <a16:creationId xmlns:a16="http://schemas.microsoft.com/office/drawing/2014/main" id="{173CF3DC-3C99-44DB-88F5-F94D2E40412D}"/>
                </a:ext>
              </a:extLst>
            </p:cNvPr>
            <p:cNvPicPr>
              <a:picLocks noChangeAspect="1"/>
            </p:cNvPicPr>
            <p:nvPr/>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tretch>
              <a:fillRect/>
            </a:stretch>
          </p:blipFill>
          <p:spPr>
            <a:xfrm>
              <a:off x="9146871" y="2989361"/>
              <a:ext cx="2460298" cy="840922"/>
            </a:xfrm>
            <a:prstGeom prst="rect">
              <a:avLst/>
            </a:prstGeom>
          </p:spPr>
        </p:pic>
        <p:pic>
          <p:nvPicPr>
            <p:cNvPr id="12" name="Picture 11">
              <a:extLst>
                <a:ext uri="{FF2B5EF4-FFF2-40B4-BE49-F238E27FC236}">
                  <a16:creationId xmlns:a16="http://schemas.microsoft.com/office/drawing/2014/main" id="{9D3550A6-728B-4680-A483-40C3E6F25985}"/>
                </a:ext>
              </a:extLst>
            </p:cNvPr>
            <p:cNvPicPr>
              <a:picLocks noChangeAspect="1"/>
            </p:cNvPicPr>
            <p:nvPr/>
          </p:nvPicPr>
          <p:blipFill rotWithShape="1">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l="6967" t="23297" r="2998" b="33480"/>
            <a:stretch/>
          </p:blipFill>
          <p:spPr>
            <a:xfrm>
              <a:off x="9195138" y="4081670"/>
              <a:ext cx="2363764" cy="842348"/>
            </a:xfrm>
            <a:prstGeom prst="rect">
              <a:avLst/>
            </a:prstGeom>
          </p:spPr>
        </p:pic>
        <p:grpSp>
          <p:nvGrpSpPr>
            <p:cNvPr id="21" name="Group 20">
              <a:extLst>
                <a:ext uri="{FF2B5EF4-FFF2-40B4-BE49-F238E27FC236}">
                  <a16:creationId xmlns:a16="http://schemas.microsoft.com/office/drawing/2014/main" id="{972D6C51-A5B6-4C0E-978F-0A93BC78C0FF}"/>
                </a:ext>
              </a:extLst>
            </p:cNvPr>
            <p:cNvGrpSpPr/>
            <p:nvPr/>
          </p:nvGrpSpPr>
          <p:grpSpPr>
            <a:xfrm>
              <a:off x="8662521" y="4857581"/>
              <a:ext cx="3428999" cy="2000420"/>
              <a:chOff x="8763001" y="4857581"/>
              <a:chExt cx="3428999" cy="2000420"/>
            </a:xfrm>
          </p:grpSpPr>
          <p:grpSp>
            <p:nvGrpSpPr>
              <p:cNvPr id="19" name="Group 18">
                <a:extLst>
                  <a:ext uri="{FF2B5EF4-FFF2-40B4-BE49-F238E27FC236}">
                    <a16:creationId xmlns:a16="http://schemas.microsoft.com/office/drawing/2014/main" id="{AC99577A-E02E-4721-BC8D-39A98EA09EDD}"/>
                  </a:ext>
                </a:extLst>
              </p:cNvPr>
              <p:cNvGrpSpPr/>
              <p:nvPr/>
            </p:nvGrpSpPr>
            <p:grpSpPr>
              <a:xfrm>
                <a:off x="8763001" y="4857581"/>
                <a:ext cx="2000420" cy="2000420"/>
                <a:chOff x="8763001" y="4857581"/>
                <a:chExt cx="2000420" cy="2000420"/>
              </a:xfrm>
            </p:grpSpPr>
            <p:pic>
              <p:nvPicPr>
                <p:cNvPr id="16" name="Picture 15">
                  <a:extLst>
                    <a:ext uri="{FF2B5EF4-FFF2-40B4-BE49-F238E27FC236}">
                      <a16:creationId xmlns:a16="http://schemas.microsoft.com/office/drawing/2014/main" id="{AC34D966-FFD6-41A3-B09C-8D880935C3B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763001" y="4857581"/>
                  <a:ext cx="2000420" cy="2000420"/>
                </a:xfrm>
                <a:prstGeom prst="rect">
                  <a:avLst/>
                </a:prstGeom>
              </p:spPr>
            </p:pic>
            <p:sp>
              <p:nvSpPr>
                <p:cNvPr id="17" name="TextBox 16">
                  <a:extLst>
                    <a:ext uri="{FF2B5EF4-FFF2-40B4-BE49-F238E27FC236}">
                      <a16:creationId xmlns:a16="http://schemas.microsoft.com/office/drawing/2014/main" id="{F681FA3E-C480-4EFF-8C3A-5E71B89638E7}"/>
                    </a:ext>
                  </a:extLst>
                </p:cNvPr>
                <p:cNvSpPr txBox="1"/>
                <p:nvPr/>
              </p:nvSpPr>
              <p:spPr>
                <a:xfrm>
                  <a:off x="9614262" y="5649623"/>
                  <a:ext cx="574767" cy="400110"/>
                </a:xfrm>
                <a:prstGeom prst="rect">
                  <a:avLst/>
                </a:prstGeom>
                <a:noFill/>
              </p:spPr>
              <p:txBody>
                <a:bodyPr wrap="square" rtlCol="0">
                  <a:spAutoFit/>
                </a:bodyPr>
                <a:lstStyle/>
                <a:p>
                  <a:r>
                    <a:rPr lang="en-US" sz="2000" spc="300" dirty="0">
                      <a:solidFill>
                        <a:schemeClr val="bg1"/>
                      </a:solidFill>
                      <a:latin typeface="Quicksand" pitchFamily="2" charset="0"/>
                    </a:rPr>
                    <a:t>TX</a:t>
                  </a:r>
                  <a:endParaRPr lang="en-US" sz="1400" spc="300" dirty="0">
                    <a:solidFill>
                      <a:schemeClr val="bg1"/>
                    </a:solidFill>
                    <a:latin typeface="Quicksand" pitchFamily="2" charset="0"/>
                  </a:endParaRPr>
                </a:p>
              </p:txBody>
            </p:sp>
          </p:grpSp>
          <p:grpSp>
            <p:nvGrpSpPr>
              <p:cNvPr id="20" name="Group 19">
                <a:extLst>
                  <a:ext uri="{FF2B5EF4-FFF2-40B4-BE49-F238E27FC236}">
                    <a16:creationId xmlns:a16="http://schemas.microsoft.com/office/drawing/2014/main" id="{406827E2-E81A-41F9-9657-A76E7190D405}"/>
                  </a:ext>
                </a:extLst>
              </p:cNvPr>
              <p:cNvGrpSpPr/>
              <p:nvPr/>
            </p:nvGrpSpPr>
            <p:grpSpPr>
              <a:xfrm>
                <a:off x="10650080" y="5130114"/>
                <a:ext cx="1541920" cy="1541920"/>
                <a:chOff x="10650080" y="5130114"/>
                <a:chExt cx="1541920" cy="1541920"/>
              </a:xfrm>
            </p:grpSpPr>
            <p:pic>
              <p:nvPicPr>
                <p:cNvPr id="14" name="Picture 13">
                  <a:extLst>
                    <a:ext uri="{FF2B5EF4-FFF2-40B4-BE49-F238E27FC236}">
                      <a16:creationId xmlns:a16="http://schemas.microsoft.com/office/drawing/2014/main" id="{E5DA84AE-769E-4B67-971F-A7D0FEA6D5D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650080" y="5130114"/>
                  <a:ext cx="1541920" cy="1541920"/>
                </a:xfrm>
                <a:prstGeom prst="rect">
                  <a:avLst/>
                </a:prstGeom>
              </p:spPr>
            </p:pic>
            <p:sp>
              <p:nvSpPr>
                <p:cNvPr id="18" name="TextBox 17">
                  <a:extLst>
                    <a:ext uri="{FF2B5EF4-FFF2-40B4-BE49-F238E27FC236}">
                      <a16:creationId xmlns:a16="http://schemas.microsoft.com/office/drawing/2014/main" id="{F539E0C4-C9C5-4DE4-A9B5-A1D16728748C}"/>
                    </a:ext>
                  </a:extLst>
                </p:cNvPr>
                <p:cNvSpPr txBox="1"/>
                <p:nvPr/>
              </p:nvSpPr>
              <p:spPr>
                <a:xfrm>
                  <a:off x="11118810" y="5649623"/>
                  <a:ext cx="695278" cy="400110"/>
                </a:xfrm>
                <a:prstGeom prst="rect">
                  <a:avLst/>
                </a:prstGeom>
                <a:noFill/>
              </p:spPr>
              <p:txBody>
                <a:bodyPr wrap="square" rtlCol="0">
                  <a:spAutoFit/>
                </a:bodyPr>
                <a:lstStyle/>
                <a:p>
                  <a:r>
                    <a:rPr lang="en-US" sz="2000" spc="300" dirty="0">
                      <a:solidFill>
                        <a:schemeClr val="bg1"/>
                      </a:solidFill>
                      <a:latin typeface="Quicksand" pitchFamily="2" charset="0"/>
                    </a:rPr>
                    <a:t>NM</a:t>
                  </a:r>
                  <a:endParaRPr lang="en-US" sz="1400" spc="300" dirty="0">
                    <a:solidFill>
                      <a:schemeClr val="bg1"/>
                    </a:solidFill>
                    <a:latin typeface="Quicksand" pitchFamily="2" charset="0"/>
                  </a:endParaRPr>
                </a:p>
              </p:txBody>
            </p:sp>
          </p:grpSp>
        </p:grpSp>
      </p:grpSp>
      <p:sp>
        <p:nvSpPr>
          <p:cNvPr id="15" name="Rectangle 14">
            <a:extLst>
              <a:ext uri="{FF2B5EF4-FFF2-40B4-BE49-F238E27FC236}">
                <a16:creationId xmlns:a16="http://schemas.microsoft.com/office/drawing/2014/main" id="{BF70FAB4-C520-4FA9-A25F-53879F8ADECC}"/>
              </a:ext>
            </a:extLst>
          </p:cNvPr>
          <p:cNvSpPr/>
          <p:nvPr/>
        </p:nvSpPr>
        <p:spPr>
          <a:xfrm>
            <a:off x="0" y="0"/>
            <a:ext cx="2090057"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15DB1A62-E8B1-475C-A6DD-594C126211C5}"/>
              </a:ext>
            </a:extLst>
          </p:cNvPr>
          <p:cNvGrpSpPr/>
          <p:nvPr/>
        </p:nvGrpSpPr>
        <p:grpSpPr>
          <a:xfrm>
            <a:off x="61599" y="406769"/>
            <a:ext cx="1966859" cy="6244517"/>
            <a:chOff x="61599" y="371424"/>
            <a:chExt cx="1966859" cy="6244517"/>
          </a:xfrm>
        </p:grpSpPr>
        <p:grpSp>
          <p:nvGrpSpPr>
            <p:cNvPr id="24" name="Group 23">
              <a:extLst>
                <a:ext uri="{FF2B5EF4-FFF2-40B4-BE49-F238E27FC236}">
                  <a16:creationId xmlns:a16="http://schemas.microsoft.com/office/drawing/2014/main" id="{81F5830B-9AAF-404F-9E30-764519299133}"/>
                </a:ext>
              </a:extLst>
            </p:cNvPr>
            <p:cNvGrpSpPr/>
            <p:nvPr/>
          </p:nvGrpSpPr>
          <p:grpSpPr>
            <a:xfrm>
              <a:off x="236491" y="371424"/>
              <a:ext cx="1617074" cy="1742517"/>
              <a:chOff x="1131314" y="1597328"/>
              <a:chExt cx="3010202" cy="3243714"/>
            </a:xfrm>
          </p:grpSpPr>
          <p:pic>
            <p:nvPicPr>
              <p:cNvPr id="31" name="Picture 30">
                <a:extLst>
                  <a:ext uri="{FF2B5EF4-FFF2-40B4-BE49-F238E27FC236}">
                    <a16:creationId xmlns:a16="http://schemas.microsoft.com/office/drawing/2014/main" id="{BE988A46-340F-457C-917B-EC87A337A5B2}"/>
                  </a:ext>
                </a:extLst>
              </p:cNvPr>
              <p:cNvPicPr>
                <a:picLocks noChangeAspect="1"/>
              </p:cNvPicPr>
              <p:nvPr/>
            </p:nvPicPr>
            <p:blipFill>
              <a:blip r:embed="rId12">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1131314" y="1597328"/>
                <a:ext cx="3010202" cy="2714505"/>
              </a:xfrm>
              <a:prstGeom prst="rect">
                <a:avLst/>
              </a:prstGeom>
            </p:spPr>
          </p:pic>
          <p:sp>
            <p:nvSpPr>
              <p:cNvPr id="32" name="TextBox 31">
                <a:extLst>
                  <a:ext uri="{FF2B5EF4-FFF2-40B4-BE49-F238E27FC236}">
                    <a16:creationId xmlns:a16="http://schemas.microsoft.com/office/drawing/2014/main" id="{0342CF92-77AE-4090-8C1D-C578B48C51BE}"/>
                  </a:ext>
                </a:extLst>
              </p:cNvPr>
              <p:cNvSpPr txBox="1"/>
              <p:nvPr/>
            </p:nvSpPr>
            <p:spPr>
              <a:xfrm>
                <a:off x="1147020" y="4296759"/>
                <a:ext cx="2978789" cy="544283"/>
              </a:xfrm>
              <a:prstGeom prst="rect">
                <a:avLst/>
              </a:prstGeom>
              <a:noFill/>
            </p:spPr>
            <p:txBody>
              <a:bodyPr wrap="square" rtlCol="0">
                <a:spAutoFit/>
              </a:bodyPr>
              <a:lstStyle/>
              <a:p>
                <a:pPr algn="ctr"/>
                <a:r>
                  <a:rPr lang="en-US" sz="1300" spc="300" dirty="0">
                    <a:solidFill>
                      <a:schemeClr val="bg1">
                        <a:lumMod val="50000"/>
                      </a:schemeClr>
                    </a:solidFill>
                    <a:latin typeface="Quicksand" pitchFamily="2" charset="0"/>
                  </a:rPr>
                  <a:t>PHILOSOPHY</a:t>
                </a:r>
              </a:p>
            </p:txBody>
          </p:sp>
        </p:grpSp>
        <p:grpSp>
          <p:nvGrpSpPr>
            <p:cNvPr id="25" name="Group 24">
              <a:extLst>
                <a:ext uri="{FF2B5EF4-FFF2-40B4-BE49-F238E27FC236}">
                  <a16:creationId xmlns:a16="http://schemas.microsoft.com/office/drawing/2014/main" id="{DA1BF29A-F0DD-4EBE-B7A2-4F7289D620F5}"/>
                </a:ext>
              </a:extLst>
            </p:cNvPr>
            <p:cNvGrpSpPr/>
            <p:nvPr/>
          </p:nvGrpSpPr>
          <p:grpSpPr>
            <a:xfrm>
              <a:off x="61599" y="2388464"/>
              <a:ext cx="1966859" cy="1848111"/>
              <a:chOff x="4473249" y="1773168"/>
              <a:chExt cx="3661330" cy="3440279"/>
            </a:xfrm>
          </p:grpSpPr>
          <p:pic>
            <p:nvPicPr>
              <p:cNvPr id="29" name="Picture 28">
                <a:extLst>
                  <a:ext uri="{FF2B5EF4-FFF2-40B4-BE49-F238E27FC236}">
                    <a16:creationId xmlns:a16="http://schemas.microsoft.com/office/drawing/2014/main" id="{73CA1743-5A18-4EC3-ACFA-E6DFB2F9E92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798812" y="1773168"/>
                <a:ext cx="3010201" cy="2714506"/>
              </a:xfrm>
              <a:prstGeom prst="rect">
                <a:avLst/>
              </a:prstGeom>
            </p:spPr>
          </p:pic>
          <p:sp>
            <p:nvSpPr>
              <p:cNvPr id="30" name="TextBox 29">
                <a:extLst>
                  <a:ext uri="{FF2B5EF4-FFF2-40B4-BE49-F238E27FC236}">
                    <a16:creationId xmlns:a16="http://schemas.microsoft.com/office/drawing/2014/main" id="{73CDE9EF-8CEC-4E1C-8344-21E6BC9CFC10}"/>
                  </a:ext>
                </a:extLst>
              </p:cNvPr>
              <p:cNvSpPr txBox="1"/>
              <p:nvPr/>
            </p:nvSpPr>
            <p:spPr>
              <a:xfrm>
                <a:off x="4473249" y="4296759"/>
                <a:ext cx="3661330" cy="916688"/>
              </a:xfrm>
              <a:prstGeom prst="rect">
                <a:avLst/>
              </a:prstGeom>
              <a:noFill/>
            </p:spPr>
            <p:txBody>
              <a:bodyPr wrap="square" rtlCol="0">
                <a:spAutoFit/>
              </a:bodyPr>
              <a:lstStyle/>
              <a:p>
                <a:pPr algn="ctr"/>
                <a:r>
                  <a:rPr lang="en-US" sz="1300" spc="300" dirty="0">
                    <a:solidFill>
                      <a:schemeClr val="bg1"/>
                    </a:solidFill>
                    <a:latin typeface="Quicksand" pitchFamily="2" charset="0"/>
                  </a:rPr>
                  <a:t>PHILANTHROPIC</a:t>
                </a:r>
                <a:r>
                  <a:rPr lang="en-US" sz="1300" spc="300" dirty="0">
                    <a:solidFill>
                      <a:schemeClr val="bg1">
                        <a:lumMod val="50000"/>
                      </a:schemeClr>
                    </a:solidFill>
                    <a:latin typeface="Quicksand" pitchFamily="2" charset="0"/>
                  </a:rPr>
                  <a:t> </a:t>
                </a:r>
                <a:r>
                  <a:rPr lang="en-US" sz="1300" spc="300" dirty="0">
                    <a:solidFill>
                      <a:schemeClr val="bg1"/>
                    </a:solidFill>
                    <a:latin typeface="Quicksand" pitchFamily="2" charset="0"/>
                  </a:rPr>
                  <a:t>PROJECT</a:t>
                </a:r>
              </a:p>
            </p:txBody>
          </p:sp>
        </p:grpSp>
        <p:grpSp>
          <p:nvGrpSpPr>
            <p:cNvPr id="26" name="Group 25">
              <a:extLst>
                <a:ext uri="{FF2B5EF4-FFF2-40B4-BE49-F238E27FC236}">
                  <a16:creationId xmlns:a16="http://schemas.microsoft.com/office/drawing/2014/main" id="{B8F3019A-155C-4D0E-ADDA-7821CE1EB122}"/>
                </a:ext>
              </a:extLst>
            </p:cNvPr>
            <p:cNvGrpSpPr/>
            <p:nvPr/>
          </p:nvGrpSpPr>
          <p:grpSpPr>
            <a:xfrm>
              <a:off x="234902" y="4511099"/>
              <a:ext cx="1620252" cy="2104842"/>
              <a:chOff x="8083253" y="1667664"/>
              <a:chExt cx="3016116" cy="3918185"/>
            </a:xfrm>
          </p:grpSpPr>
          <p:pic>
            <p:nvPicPr>
              <p:cNvPr id="27" name="Picture 26">
                <a:extLst>
                  <a:ext uri="{FF2B5EF4-FFF2-40B4-BE49-F238E27FC236}">
                    <a16:creationId xmlns:a16="http://schemas.microsoft.com/office/drawing/2014/main" id="{AB2A7EE0-D5D3-423A-9305-A2259A077422}"/>
                  </a:ext>
                </a:extLst>
              </p:cNvPr>
              <p:cNvPicPr>
                <a:picLocks noChangeAspect="1"/>
              </p:cNvPicPr>
              <p:nvPr/>
            </p:nvPicPr>
            <p:blipFill>
              <a:blip r:embed="rId14">
                <a:duotone>
                  <a:prstClr val="black"/>
                  <a:schemeClr val="tx2">
                    <a:tint val="45000"/>
                    <a:satMod val="400000"/>
                  </a:schemeClr>
                </a:duotone>
                <a:extLst>
                  <a:ext uri="{BEBA8EAE-BF5A-486C-A8C5-ECC9F3942E4B}">
                    <a14:imgProps xmlns:a14="http://schemas.microsoft.com/office/drawing/2010/main">
                      <a14:imgLayer r:embed="rId15">
                        <a14:imgEffect>
                          <a14:saturation sat="0"/>
                        </a14:imgEffect>
                      </a14:imgLayer>
                    </a14:imgProps>
                  </a:ext>
                  <a:ext uri="{28A0092B-C50C-407E-A947-70E740481C1C}">
                    <a14:useLocalDpi xmlns:a14="http://schemas.microsoft.com/office/drawing/2010/main" val="0"/>
                  </a:ext>
                </a:extLst>
              </a:blip>
              <a:stretch>
                <a:fillRect/>
              </a:stretch>
            </p:blipFill>
            <p:spPr>
              <a:xfrm>
                <a:off x="8083253" y="1667664"/>
                <a:ext cx="3016116" cy="2714505"/>
              </a:xfrm>
              <a:prstGeom prst="rect">
                <a:avLst/>
              </a:prstGeom>
            </p:spPr>
          </p:pic>
          <p:sp>
            <p:nvSpPr>
              <p:cNvPr id="28" name="TextBox 27">
                <a:extLst>
                  <a:ext uri="{FF2B5EF4-FFF2-40B4-BE49-F238E27FC236}">
                    <a16:creationId xmlns:a16="http://schemas.microsoft.com/office/drawing/2014/main" id="{F86544DA-C6C7-43C7-B6F0-39A4C1E43D65}"/>
                  </a:ext>
                </a:extLst>
              </p:cNvPr>
              <p:cNvSpPr txBox="1"/>
              <p:nvPr/>
            </p:nvSpPr>
            <p:spPr>
              <a:xfrm>
                <a:off x="8101917" y="4296759"/>
                <a:ext cx="2978789" cy="1289090"/>
              </a:xfrm>
              <a:prstGeom prst="rect">
                <a:avLst/>
              </a:prstGeom>
              <a:noFill/>
            </p:spPr>
            <p:txBody>
              <a:bodyPr wrap="square" rtlCol="0">
                <a:spAutoFit/>
              </a:bodyPr>
              <a:lstStyle/>
              <a:p>
                <a:pPr algn="ctr"/>
                <a:r>
                  <a:rPr lang="en-US" sz="1300" spc="300" dirty="0">
                    <a:solidFill>
                      <a:schemeClr val="bg1">
                        <a:lumMod val="50000"/>
                      </a:schemeClr>
                    </a:solidFill>
                    <a:latin typeface="Quicksand" pitchFamily="2" charset="0"/>
                  </a:rPr>
                  <a:t>EMERGING FEDERAL INITIATIVE</a:t>
                </a:r>
              </a:p>
            </p:txBody>
          </p:sp>
        </p:grpSp>
      </p:grpSp>
    </p:spTree>
    <p:extLst>
      <p:ext uri="{BB962C8B-B14F-4D97-AF65-F5344CB8AC3E}">
        <p14:creationId xmlns:p14="http://schemas.microsoft.com/office/powerpoint/2010/main" val="10806806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94C386-5A04-4A5C-A958-5479DC756910}"/>
              </a:ext>
            </a:extLst>
          </p:cNvPr>
          <p:cNvSpPr/>
          <p:nvPr/>
        </p:nvSpPr>
        <p:spPr>
          <a:xfrm>
            <a:off x="0" y="0"/>
            <a:ext cx="856119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00C9AB24-DF8C-4629-A63C-29F1C6EECA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61412" y="1742634"/>
            <a:ext cx="4514808" cy="3523568"/>
          </a:xfrm>
          <a:prstGeom prst="rect">
            <a:avLst/>
          </a:prstGeom>
        </p:spPr>
      </p:pic>
      <p:pic>
        <p:nvPicPr>
          <p:cNvPr id="8" name="Picture 7">
            <a:extLst>
              <a:ext uri="{FF2B5EF4-FFF2-40B4-BE49-F238E27FC236}">
                <a16:creationId xmlns:a16="http://schemas.microsoft.com/office/drawing/2014/main" id="{105CE3D1-2FD5-451A-AC12-2EFF894C5015}"/>
              </a:ext>
            </a:extLst>
          </p:cNvPr>
          <p:cNvPicPr>
            <a:picLocks noChangeAspect="1"/>
          </p:cNvPicPr>
          <p:nvPr/>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tretch>
            <a:fillRect/>
          </a:stretch>
        </p:blipFill>
        <p:spPr>
          <a:xfrm>
            <a:off x="9569043" y="371072"/>
            <a:ext cx="1615954" cy="2361943"/>
          </a:xfrm>
          <a:prstGeom prst="rect">
            <a:avLst/>
          </a:prstGeom>
        </p:spPr>
      </p:pic>
      <p:sp>
        <p:nvSpPr>
          <p:cNvPr id="15" name="Rectangle 14">
            <a:extLst>
              <a:ext uri="{FF2B5EF4-FFF2-40B4-BE49-F238E27FC236}">
                <a16:creationId xmlns:a16="http://schemas.microsoft.com/office/drawing/2014/main" id="{BF70FAB4-C520-4FA9-A25F-53879F8ADECC}"/>
              </a:ext>
            </a:extLst>
          </p:cNvPr>
          <p:cNvSpPr/>
          <p:nvPr/>
        </p:nvSpPr>
        <p:spPr>
          <a:xfrm>
            <a:off x="0" y="0"/>
            <a:ext cx="2090057"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15DB1A62-E8B1-475C-A6DD-594C126211C5}"/>
              </a:ext>
            </a:extLst>
          </p:cNvPr>
          <p:cNvGrpSpPr/>
          <p:nvPr/>
        </p:nvGrpSpPr>
        <p:grpSpPr>
          <a:xfrm>
            <a:off x="61599" y="406769"/>
            <a:ext cx="1966859" cy="6244517"/>
            <a:chOff x="61599" y="371424"/>
            <a:chExt cx="1966859" cy="6244517"/>
          </a:xfrm>
        </p:grpSpPr>
        <p:grpSp>
          <p:nvGrpSpPr>
            <p:cNvPr id="24" name="Group 23">
              <a:extLst>
                <a:ext uri="{FF2B5EF4-FFF2-40B4-BE49-F238E27FC236}">
                  <a16:creationId xmlns:a16="http://schemas.microsoft.com/office/drawing/2014/main" id="{81F5830B-9AAF-404F-9E30-764519299133}"/>
                </a:ext>
              </a:extLst>
            </p:cNvPr>
            <p:cNvGrpSpPr/>
            <p:nvPr/>
          </p:nvGrpSpPr>
          <p:grpSpPr>
            <a:xfrm>
              <a:off x="236491" y="371424"/>
              <a:ext cx="1617074" cy="1742517"/>
              <a:chOff x="1131314" y="1597328"/>
              <a:chExt cx="3010202" cy="3243714"/>
            </a:xfrm>
          </p:grpSpPr>
          <p:pic>
            <p:nvPicPr>
              <p:cNvPr id="31" name="Picture 30">
                <a:extLst>
                  <a:ext uri="{FF2B5EF4-FFF2-40B4-BE49-F238E27FC236}">
                    <a16:creationId xmlns:a16="http://schemas.microsoft.com/office/drawing/2014/main" id="{BE988A46-340F-457C-917B-EC87A337A5B2}"/>
                  </a:ext>
                </a:extLst>
              </p:cNvPr>
              <p:cNvPicPr>
                <a:picLocks noChangeAspect="1"/>
              </p:cNvPicPr>
              <p:nvPr/>
            </p:nvPicPr>
            <p:blipFill>
              <a:blip r:embed="rId6">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1131314" y="1597328"/>
                <a:ext cx="3010202" cy="2714505"/>
              </a:xfrm>
              <a:prstGeom prst="rect">
                <a:avLst/>
              </a:prstGeom>
            </p:spPr>
          </p:pic>
          <p:sp>
            <p:nvSpPr>
              <p:cNvPr id="32" name="TextBox 31">
                <a:extLst>
                  <a:ext uri="{FF2B5EF4-FFF2-40B4-BE49-F238E27FC236}">
                    <a16:creationId xmlns:a16="http://schemas.microsoft.com/office/drawing/2014/main" id="{0342CF92-77AE-4090-8C1D-C578B48C51BE}"/>
                  </a:ext>
                </a:extLst>
              </p:cNvPr>
              <p:cNvSpPr txBox="1"/>
              <p:nvPr/>
            </p:nvSpPr>
            <p:spPr>
              <a:xfrm>
                <a:off x="1147020" y="4296759"/>
                <a:ext cx="2978789" cy="544283"/>
              </a:xfrm>
              <a:prstGeom prst="rect">
                <a:avLst/>
              </a:prstGeom>
              <a:noFill/>
            </p:spPr>
            <p:txBody>
              <a:bodyPr wrap="square" rtlCol="0">
                <a:spAutoFit/>
              </a:bodyPr>
              <a:lstStyle/>
              <a:p>
                <a:pPr algn="ctr"/>
                <a:r>
                  <a:rPr lang="en-US" sz="1300" spc="300" dirty="0">
                    <a:solidFill>
                      <a:schemeClr val="bg1">
                        <a:lumMod val="50000"/>
                      </a:schemeClr>
                    </a:solidFill>
                    <a:latin typeface="Quicksand" pitchFamily="2" charset="0"/>
                  </a:rPr>
                  <a:t>PHILOSOPHY</a:t>
                </a:r>
              </a:p>
            </p:txBody>
          </p:sp>
        </p:grpSp>
        <p:grpSp>
          <p:nvGrpSpPr>
            <p:cNvPr id="25" name="Group 24">
              <a:extLst>
                <a:ext uri="{FF2B5EF4-FFF2-40B4-BE49-F238E27FC236}">
                  <a16:creationId xmlns:a16="http://schemas.microsoft.com/office/drawing/2014/main" id="{DA1BF29A-F0DD-4EBE-B7A2-4F7289D620F5}"/>
                </a:ext>
              </a:extLst>
            </p:cNvPr>
            <p:cNvGrpSpPr/>
            <p:nvPr/>
          </p:nvGrpSpPr>
          <p:grpSpPr>
            <a:xfrm>
              <a:off x="61599" y="2388464"/>
              <a:ext cx="1966859" cy="1848111"/>
              <a:chOff x="4473249" y="1773168"/>
              <a:chExt cx="3661330" cy="3440279"/>
            </a:xfrm>
          </p:grpSpPr>
          <p:pic>
            <p:nvPicPr>
              <p:cNvPr id="29" name="Picture 28">
                <a:extLst>
                  <a:ext uri="{FF2B5EF4-FFF2-40B4-BE49-F238E27FC236}">
                    <a16:creationId xmlns:a16="http://schemas.microsoft.com/office/drawing/2014/main" id="{73CA1743-5A18-4EC3-ACFA-E6DFB2F9E92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98812" y="1773168"/>
                <a:ext cx="3010201" cy="2714506"/>
              </a:xfrm>
              <a:prstGeom prst="rect">
                <a:avLst/>
              </a:prstGeom>
            </p:spPr>
          </p:pic>
          <p:sp>
            <p:nvSpPr>
              <p:cNvPr id="30" name="TextBox 29">
                <a:extLst>
                  <a:ext uri="{FF2B5EF4-FFF2-40B4-BE49-F238E27FC236}">
                    <a16:creationId xmlns:a16="http://schemas.microsoft.com/office/drawing/2014/main" id="{73CDE9EF-8CEC-4E1C-8344-21E6BC9CFC10}"/>
                  </a:ext>
                </a:extLst>
              </p:cNvPr>
              <p:cNvSpPr txBox="1"/>
              <p:nvPr/>
            </p:nvSpPr>
            <p:spPr>
              <a:xfrm>
                <a:off x="4473249" y="4296759"/>
                <a:ext cx="3661330" cy="916688"/>
              </a:xfrm>
              <a:prstGeom prst="rect">
                <a:avLst/>
              </a:prstGeom>
              <a:noFill/>
            </p:spPr>
            <p:txBody>
              <a:bodyPr wrap="square" rtlCol="0">
                <a:spAutoFit/>
              </a:bodyPr>
              <a:lstStyle/>
              <a:p>
                <a:pPr algn="ctr"/>
                <a:r>
                  <a:rPr lang="en-US" sz="1300" spc="300" dirty="0">
                    <a:solidFill>
                      <a:schemeClr val="bg1"/>
                    </a:solidFill>
                    <a:latin typeface="Quicksand" pitchFamily="2" charset="0"/>
                  </a:rPr>
                  <a:t>PHILANTHROPIC</a:t>
                </a:r>
                <a:r>
                  <a:rPr lang="en-US" sz="1300" spc="300" dirty="0">
                    <a:solidFill>
                      <a:schemeClr val="bg1">
                        <a:lumMod val="50000"/>
                      </a:schemeClr>
                    </a:solidFill>
                    <a:latin typeface="Quicksand" pitchFamily="2" charset="0"/>
                  </a:rPr>
                  <a:t> </a:t>
                </a:r>
                <a:r>
                  <a:rPr lang="en-US" sz="1300" spc="300" dirty="0">
                    <a:solidFill>
                      <a:schemeClr val="bg1"/>
                    </a:solidFill>
                    <a:latin typeface="Quicksand" pitchFamily="2" charset="0"/>
                  </a:rPr>
                  <a:t>PROJECT</a:t>
                </a:r>
              </a:p>
            </p:txBody>
          </p:sp>
        </p:grpSp>
        <p:grpSp>
          <p:nvGrpSpPr>
            <p:cNvPr id="26" name="Group 25">
              <a:extLst>
                <a:ext uri="{FF2B5EF4-FFF2-40B4-BE49-F238E27FC236}">
                  <a16:creationId xmlns:a16="http://schemas.microsoft.com/office/drawing/2014/main" id="{B8F3019A-155C-4D0E-ADDA-7821CE1EB122}"/>
                </a:ext>
              </a:extLst>
            </p:cNvPr>
            <p:cNvGrpSpPr/>
            <p:nvPr/>
          </p:nvGrpSpPr>
          <p:grpSpPr>
            <a:xfrm>
              <a:off x="234902" y="4511099"/>
              <a:ext cx="1620252" cy="2104842"/>
              <a:chOff x="8083253" y="1667664"/>
              <a:chExt cx="3016116" cy="3918185"/>
            </a:xfrm>
          </p:grpSpPr>
          <p:pic>
            <p:nvPicPr>
              <p:cNvPr id="27" name="Picture 26">
                <a:extLst>
                  <a:ext uri="{FF2B5EF4-FFF2-40B4-BE49-F238E27FC236}">
                    <a16:creationId xmlns:a16="http://schemas.microsoft.com/office/drawing/2014/main" id="{AB2A7EE0-D5D3-423A-9305-A2259A077422}"/>
                  </a:ext>
                </a:extLst>
              </p:cNvPr>
              <p:cNvPicPr>
                <a:picLocks noChangeAspect="1"/>
              </p:cNvPicPr>
              <p:nvPr/>
            </p:nvPicPr>
            <p:blipFill>
              <a:blip r:embed="rId8">
                <a:duotone>
                  <a:prstClr val="black"/>
                  <a:schemeClr val="tx2">
                    <a:tint val="45000"/>
                    <a:satMod val="400000"/>
                  </a:schemeClr>
                </a:duotone>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tretch>
                <a:fillRect/>
              </a:stretch>
            </p:blipFill>
            <p:spPr>
              <a:xfrm>
                <a:off x="8083253" y="1667664"/>
                <a:ext cx="3016116" cy="2714505"/>
              </a:xfrm>
              <a:prstGeom prst="rect">
                <a:avLst/>
              </a:prstGeom>
            </p:spPr>
          </p:pic>
          <p:sp>
            <p:nvSpPr>
              <p:cNvPr id="28" name="TextBox 27">
                <a:extLst>
                  <a:ext uri="{FF2B5EF4-FFF2-40B4-BE49-F238E27FC236}">
                    <a16:creationId xmlns:a16="http://schemas.microsoft.com/office/drawing/2014/main" id="{F86544DA-C6C7-43C7-B6F0-39A4C1E43D65}"/>
                  </a:ext>
                </a:extLst>
              </p:cNvPr>
              <p:cNvSpPr txBox="1"/>
              <p:nvPr/>
            </p:nvSpPr>
            <p:spPr>
              <a:xfrm>
                <a:off x="8101917" y="4296759"/>
                <a:ext cx="2978789" cy="1289090"/>
              </a:xfrm>
              <a:prstGeom prst="rect">
                <a:avLst/>
              </a:prstGeom>
              <a:noFill/>
            </p:spPr>
            <p:txBody>
              <a:bodyPr wrap="square" rtlCol="0">
                <a:spAutoFit/>
              </a:bodyPr>
              <a:lstStyle/>
              <a:p>
                <a:pPr algn="ctr"/>
                <a:r>
                  <a:rPr lang="en-US" sz="1300" spc="300" dirty="0">
                    <a:solidFill>
                      <a:schemeClr val="bg1">
                        <a:lumMod val="50000"/>
                      </a:schemeClr>
                    </a:solidFill>
                    <a:latin typeface="Quicksand" pitchFamily="2" charset="0"/>
                  </a:rPr>
                  <a:t>EMERGING FEDERAL INITIATIVE</a:t>
                </a:r>
              </a:p>
            </p:txBody>
          </p:sp>
        </p:grpSp>
      </p:grpSp>
      <p:sp>
        <p:nvSpPr>
          <p:cNvPr id="33" name="TextBox 32">
            <a:extLst>
              <a:ext uri="{FF2B5EF4-FFF2-40B4-BE49-F238E27FC236}">
                <a16:creationId xmlns:a16="http://schemas.microsoft.com/office/drawing/2014/main" id="{8DC5836B-59B3-4F4E-916C-15DD7D854AE2}"/>
              </a:ext>
            </a:extLst>
          </p:cNvPr>
          <p:cNvSpPr txBox="1"/>
          <p:nvPr/>
        </p:nvSpPr>
        <p:spPr>
          <a:xfrm>
            <a:off x="8806124" y="2719474"/>
            <a:ext cx="3385876" cy="2877711"/>
          </a:xfrm>
          <a:prstGeom prst="rect">
            <a:avLst/>
          </a:prstGeom>
          <a:noFill/>
        </p:spPr>
        <p:txBody>
          <a:bodyPr wrap="square" rtlCol="0">
            <a:spAutoFit/>
          </a:bodyPr>
          <a:lstStyle/>
          <a:p>
            <a:pPr algn="ctr"/>
            <a:endParaRPr lang="en-US" sz="2800" spc="300" dirty="0">
              <a:latin typeface="Quicksand" pitchFamily="2" charset="0"/>
            </a:endParaRPr>
          </a:p>
          <a:p>
            <a:pPr algn="ctr"/>
            <a:r>
              <a:rPr lang="en-US" sz="2800" spc="300" dirty="0">
                <a:latin typeface="Quicksand" pitchFamily="2" charset="0"/>
              </a:rPr>
              <a:t>Western Cornerstone </a:t>
            </a:r>
            <a:br>
              <a:rPr lang="en-US" sz="2800" spc="300" dirty="0">
                <a:latin typeface="Quicksand" pitchFamily="2" charset="0"/>
              </a:rPr>
            </a:br>
            <a:r>
              <a:rPr lang="en-US" sz="2800" spc="300" dirty="0">
                <a:latin typeface="Quicksand" pitchFamily="2" charset="0"/>
              </a:rPr>
              <a:t>of the </a:t>
            </a:r>
            <a:br>
              <a:rPr lang="en-US" sz="2800" spc="300" dirty="0">
                <a:latin typeface="Quicksand" pitchFamily="2" charset="0"/>
              </a:rPr>
            </a:br>
            <a:r>
              <a:rPr lang="en-US" sz="2800" spc="300" dirty="0">
                <a:latin typeface="Quicksand" pitchFamily="2" charset="0"/>
              </a:rPr>
              <a:t>Internet of Water</a:t>
            </a:r>
          </a:p>
          <a:p>
            <a:pPr algn="ctr"/>
            <a:endParaRPr lang="en-US" sz="1300" spc="300" dirty="0">
              <a:latin typeface="Quicksand" pitchFamily="2" charset="0"/>
            </a:endParaRPr>
          </a:p>
        </p:txBody>
      </p:sp>
      <p:sp>
        <p:nvSpPr>
          <p:cNvPr id="34" name="TextBox 33">
            <a:extLst>
              <a:ext uri="{FF2B5EF4-FFF2-40B4-BE49-F238E27FC236}">
                <a16:creationId xmlns:a16="http://schemas.microsoft.com/office/drawing/2014/main" id="{AE9EE7A6-32C1-3C45-A5DE-BA308E51FCB8}"/>
              </a:ext>
            </a:extLst>
          </p:cNvPr>
          <p:cNvSpPr txBox="1"/>
          <p:nvPr/>
        </p:nvSpPr>
        <p:spPr>
          <a:xfrm>
            <a:off x="2932382" y="109851"/>
            <a:ext cx="4875677" cy="1585049"/>
          </a:xfrm>
          <a:prstGeom prst="rect">
            <a:avLst/>
          </a:prstGeom>
          <a:noFill/>
        </p:spPr>
        <p:txBody>
          <a:bodyPr wrap="square" rtlCol="0">
            <a:spAutoFit/>
          </a:bodyPr>
          <a:lstStyle/>
          <a:p>
            <a:pPr algn="ctr"/>
            <a:endParaRPr lang="en-US" sz="2800" spc="300" dirty="0">
              <a:latin typeface="Quicksand" pitchFamily="2" charset="0"/>
            </a:endParaRPr>
          </a:p>
          <a:p>
            <a:pPr algn="ctr"/>
            <a:r>
              <a:rPr lang="en-US" sz="2800" spc="300" dirty="0">
                <a:solidFill>
                  <a:schemeClr val="bg1"/>
                </a:solidFill>
                <a:latin typeface="Quicksand" pitchFamily="2" charset="0"/>
              </a:rPr>
              <a:t>Water Data Exchange (</a:t>
            </a:r>
            <a:r>
              <a:rPr lang="en-US" sz="2800" spc="300" dirty="0" err="1">
                <a:solidFill>
                  <a:schemeClr val="bg1"/>
                </a:solidFill>
                <a:latin typeface="Quicksand" pitchFamily="2" charset="0"/>
              </a:rPr>
              <a:t>WaDE</a:t>
            </a:r>
            <a:r>
              <a:rPr lang="en-US" sz="2800" spc="300" dirty="0">
                <a:solidFill>
                  <a:schemeClr val="bg1"/>
                </a:solidFill>
                <a:latin typeface="Quicksand" pitchFamily="2" charset="0"/>
              </a:rPr>
              <a:t>)</a:t>
            </a:r>
          </a:p>
          <a:p>
            <a:pPr algn="ctr"/>
            <a:endParaRPr lang="en-US" sz="1300" spc="300" dirty="0">
              <a:latin typeface="Quicksand" pitchFamily="2" charset="0"/>
            </a:endParaRPr>
          </a:p>
        </p:txBody>
      </p:sp>
    </p:spTree>
    <p:extLst>
      <p:ext uri="{BB962C8B-B14F-4D97-AF65-F5344CB8AC3E}">
        <p14:creationId xmlns:p14="http://schemas.microsoft.com/office/powerpoint/2010/main" val="27969435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94C386-5A04-4A5C-A958-5479DC756910}"/>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FFAAB3-D276-4C2B-944A-DF06877DF95D}"/>
              </a:ext>
            </a:extLst>
          </p:cNvPr>
          <p:cNvPicPr>
            <a:picLocks noChangeAspect="1"/>
          </p:cNvPicPr>
          <p:nvPr/>
        </p:nvPicPr>
        <p:blipFill rotWithShape="1">
          <a:blip r:embed="rId3">
            <a:extLst>
              <a:ext uri="{28A0092B-C50C-407E-A947-70E740481C1C}">
                <a14:useLocalDpi xmlns:a14="http://schemas.microsoft.com/office/drawing/2010/main" val="0"/>
              </a:ext>
            </a:extLst>
          </a:blip>
          <a:srcRect l="21717" t="8533" r="19192" b="17982"/>
          <a:stretch/>
        </p:blipFill>
        <p:spPr>
          <a:xfrm>
            <a:off x="2826931" y="1044870"/>
            <a:ext cx="4308539" cy="5358053"/>
          </a:xfrm>
          <a:prstGeom prst="rect">
            <a:avLst/>
          </a:prstGeom>
        </p:spPr>
      </p:pic>
      <p:sp>
        <p:nvSpPr>
          <p:cNvPr id="13" name="TextBox 12">
            <a:extLst>
              <a:ext uri="{FF2B5EF4-FFF2-40B4-BE49-F238E27FC236}">
                <a16:creationId xmlns:a16="http://schemas.microsoft.com/office/drawing/2014/main" id="{EA76A3F2-264F-4D1F-9EE2-2DEE15C37CE0}"/>
              </a:ext>
            </a:extLst>
          </p:cNvPr>
          <p:cNvSpPr txBox="1"/>
          <p:nvPr/>
        </p:nvSpPr>
        <p:spPr>
          <a:xfrm>
            <a:off x="7509465" y="2316000"/>
            <a:ext cx="4308539" cy="3248582"/>
          </a:xfrm>
          <a:prstGeom prst="rect">
            <a:avLst/>
          </a:prstGeom>
          <a:noFill/>
        </p:spPr>
        <p:txBody>
          <a:bodyPr wrap="square" rtlCol="0">
            <a:spAutoFit/>
          </a:bodyPr>
          <a:lstStyle/>
          <a:p>
            <a:pPr>
              <a:lnSpc>
                <a:spcPct val="150000"/>
              </a:lnSpc>
            </a:pPr>
            <a:r>
              <a:rPr lang="en-US" sz="2800" spc="300" dirty="0">
                <a:solidFill>
                  <a:schemeClr val="bg1"/>
                </a:solidFill>
                <a:latin typeface="Quicksand" pitchFamily="2" charset="0"/>
              </a:rPr>
              <a:t>A search index for water data from all organizations, built in partnership with USGS</a:t>
            </a:r>
          </a:p>
        </p:txBody>
      </p:sp>
      <p:sp>
        <p:nvSpPr>
          <p:cNvPr id="5" name="Rectangle 4">
            <a:extLst>
              <a:ext uri="{FF2B5EF4-FFF2-40B4-BE49-F238E27FC236}">
                <a16:creationId xmlns:a16="http://schemas.microsoft.com/office/drawing/2014/main" id="{3A1E984E-F8D4-4762-A2B6-0558A890CA64}"/>
              </a:ext>
            </a:extLst>
          </p:cNvPr>
          <p:cNvSpPr/>
          <p:nvPr/>
        </p:nvSpPr>
        <p:spPr>
          <a:xfrm>
            <a:off x="0" y="0"/>
            <a:ext cx="2090057"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BA5B0391-BCD4-416F-8C8D-781DDA6958B0}"/>
              </a:ext>
            </a:extLst>
          </p:cNvPr>
          <p:cNvGrpSpPr/>
          <p:nvPr/>
        </p:nvGrpSpPr>
        <p:grpSpPr>
          <a:xfrm>
            <a:off x="61599" y="406769"/>
            <a:ext cx="1966859" cy="6244517"/>
            <a:chOff x="61599" y="371424"/>
            <a:chExt cx="1966859" cy="6244517"/>
          </a:xfrm>
        </p:grpSpPr>
        <p:grpSp>
          <p:nvGrpSpPr>
            <p:cNvPr id="7" name="Group 6">
              <a:extLst>
                <a:ext uri="{FF2B5EF4-FFF2-40B4-BE49-F238E27FC236}">
                  <a16:creationId xmlns:a16="http://schemas.microsoft.com/office/drawing/2014/main" id="{5C4D038C-86AD-4241-93C9-DE6077BBB1BB}"/>
                </a:ext>
              </a:extLst>
            </p:cNvPr>
            <p:cNvGrpSpPr/>
            <p:nvPr/>
          </p:nvGrpSpPr>
          <p:grpSpPr>
            <a:xfrm>
              <a:off x="236491" y="371424"/>
              <a:ext cx="1617074" cy="1742517"/>
              <a:chOff x="1131314" y="1597328"/>
              <a:chExt cx="3010202" cy="3243714"/>
            </a:xfrm>
          </p:grpSpPr>
          <p:pic>
            <p:nvPicPr>
              <p:cNvPr id="16" name="Picture 15">
                <a:extLst>
                  <a:ext uri="{FF2B5EF4-FFF2-40B4-BE49-F238E27FC236}">
                    <a16:creationId xmlns:a16="http://schemas.microsoft.com/office/drawing/2014/main" id="{437BE830-87B6-4D8E-A38C-084736B8D0E2}"/>
                  </a:ext>
                </a:extLst>
              </p:cNvPr>
              <p:cNvPicPr>
                <a:picLocks noChangeAspect="1"/>
              </p:cNvPicPr>
              <p:nvPr/>
            </p:nvPicPr>
            <p:blipFill>
              <a:blip r:embed="rId4">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1131314" y="1597328"/>
                <a:ext cx="3010202" cy="2714505"/>
              </a:xfrm>
              <a:prstGeom prst="rect">
                <a:avLst/>
              </a:prstGeom>
            </p:spPr>
          </p:pic>
          <p:sp>
            <p:nvSpPr>
              <p:cNvPr id="17" name="TextBox 16">
                <a:extLst>
                  <a:ext uri="{FF2B5EF4-FFF2-40B4-BE49-F238E27FC236}">
                    <a16:creationId xmlns:a16="http://schemas.microsoft.com/office/drawing/2014/main" id="{D89DD34E-D22F-4847-89FE-61FA344C4D11}"/>
                  </a:ext>
                </a:extLst>
              </p:cNvPr>
              <p:cNvSpPr txBox="1"/>
              <p:nvPr/>
            </p:nvSpPr>
            <p:spPr>
              <a:xfrm>
                <a:off x="1147020" y="4296759"/>
                <a:ext cx="2978789" cy="544283"/>
              </a:xfrm>
              <a:prstGeom prst="rect">
                <a:avLst/>
              </a:prstGeom>
              <a:noFill/>
            </p:spPr>
            <p:txBody>
              <a:bodyPr wrap="square" rtlCol="0">
                <a:spAutoFit/>
              </a:bodyPr>
              <a:lstStyle/>
              <a:p>
                <a:pPr algn="ctr"/>
                <a:r>
                  <a:rPr lang="en-US" sz="1300" spc="300" dirty="0">
                    <a:solidFill>
                      <a:schemeClr val="bg1">
                        <a:lumMod val="50000"/>
                      </a:schemeClr>
                    </a:solidFill>
                    <a:latin typeface="Quicksand" pitchFamily="2" charset="0"/>
                  </a:rPr>
                  <a:t>PHILOSOPHY</a:t>
                </a:r>
              </a:p>
            </p:txBody>
          </p:sp>
        </p:grpSp>
        <p:grpSp>
          <p:nvGrpSpPr>
            <p:cNvPr id="8" name="Group 7">
              <a:extLst>
                <a:ext uri="{FF2B5EF4-FFF2-40B4-BE49-F238E27FC236}">
                  <a16:creationId xmlns:a16="http://schemas.microsoft.com/office/drawing/2014/main" id="{9A0B4E6E-C618-4EA6-BAD3-2BC0D065048F}"/>
                </a:ext>
              </a:extLst>
            </p:cNvPr>
            <p:cNvGrpSpPr/>
            <p:nvPr/>
          </p:nvGrpSpPr>
          <p:grpSpPr>
            <a:xfrm>
              <a:off x="61599" y="2388464"/>
              <a:ext cx="1966859" cy="1848111"/>
              <a:chOff x="4473249" y="1773168"/>
              <a:chExt cx="3661330" cy="3440279"/>
            </a:xfrm>
          </p:grpSpPr>
          <p:pic>
            <p:nvPicPr>
              <p:cNvPr id="14" name="Picture 13">
                <a:extLst>
                  <a:ext uri="{FF2B5EF4-FFF2-40B4-BE49-F238E27FC236}">
                    <a16:creationId xmlns:a16="http://schemas.microsoft.com/office/drawing/2014/main" id="{821F366E-6792-4ABB-99A8-CD2202DF0B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98812" y="1773168"/>
                <a:ext cx="3010201" cy="2714506"/>
              </a:xfrm>
              <a:prstGeom prst="rect">
                <a:avLst/>
              </a:prstGeom>
            </p:spPr>
          </p:pic>
          <p:sp>
            <p:nvSpPr>
              <p:cNvPr id="15" name="TextBox 14">
                <a:extLst>
                  <a:ext uri="{FF2B5EF4-FFF2-40B4-BE49-F238E27FC236}">
                    <a16:creationId xmlns:a16="http://schemas.microsoft.com/office/drawing/2014/main" id="{06FE57E6-8830-400A-8161-A091C7A8CBBE}"/>
                  </a:ext>
                </a:extLst>
              </p:cNvPr>
              <p:cNvSpPr txBox="1"/>
              <p:nvPr/>
            </p:nvSpPr>
            <p:spPr>
              <a:xfrm>
                <a:off x="4473249" y="4296759"/>
                <a:ext cx="3661330" cy="916688"/>
              </a:xfrm>
              <a:prstGeom prst="rect">
                <a:avLst/>
              </a:prstGeom>
              <a:noFill/>
            </p:spPr>
            <p:txBody>
              <a:bodyPr wrap="square" rtlCol="0">
                <a:spAutoFit/>
              </a:bodyPr>
              <a:lstStyle/>
              <a:p>
                <a:pPr algn="ctr"/>
                <a:r>
                  <a:rPr lang="en-US" sz="1300" spc="300" dirty="0">
                    <a:solidFill>
                      <a:schemeClr val="bg1"/>
                    </a:solidFill>
                    <a:latin typeface="Quicksand" pitchFamily="2" charset="0"/>
                  </a:rPr>
                  <a:t>PHILANTHROPIC</a:t>
                </a:r>
                <a:r>
                  <a:rPr lang="en-US" sz="1300" spc="300" dirty="0">
                    <a:solidFill>
                      <a:schemeClr val="bg1">
                        <a:lumMod val="50000"/>
                      </a:schemeClr>
                    </a:solidFill>
                    <a:latin typeface="Quicksand" pitchFamily="2" charset="0"/>
                  </a:rPr>
                  <a:t> </a:t>
                </a:r>
                <a:r>
                  <a:rPr lang="en-US" sz="1300" spc="300" dirty="0">
                    <a:solidFill>
                      <a:schemeClr val="bg1"/>
                    </a:solidFill>
                    <a:latin typeface="Quicksand" pitchFamily="2" charset="0"/>
                  </a:rPr>
                  <a:t>PROJECT</a:t>
                </a:r>
              </a:p>
            </p:txBody>
          </p:sp>
        </p:grpSp>
        <p:grpSp>
          <p:nvGrpSpPr>
            <p:cNvPr id="9" name="Group 8">
              <a:extLst>
                <a:ext uri="{FF2B5EF4-FFF2-40B4-BE49-F238E27FC236}">
                  <a16:creationId xmlns:a16="http://schemas.microsoft.com/office/drawing/2014/main" id="{2A99D534-4DB1-4670-8D12-1BB78D85AF95}"/>
                </a:ext>
              </a:extLst>
            </p:cNvPr>
            <p:cNvGrpSpPr/>
            <p:nvPr/>
          </p:nvGrpSpPr>
          <p:grpSpPr>
            <a:xfrm>
              <a:off x="234902" y="4511099"/>
              <a:ext cx="1620252" cy="2104842"/>
              <a:chOff x="8083253" y="1667664"/>
              <a:chExt cx="3016116" cy="3918185"/>
            </a:xfrm>
          </p:grpSpPr>
          <p:pic>
            <p:nvPicPr>
              <p:cNvPr id="10" name="Picture 9">
                <a:extLst>
                  <a:ext uri="{FF2B5EF4-FFF2-40B4-BE49-F238E27FC236}">
                    <a16:creationId xmlns:a16="http://schemas.microsoft.com/office/drawing/2014/main" id="{B9D39792-E041-4595-881B-0C5426114CD5}"/>
                  </a:ext>
                </a:extLst>
              </p:cNvPr>
              <p:cNvPicPr>
                <a:picLocks noChangeAspect="1"/>
              </p:cNvPicPr>
              <p:nvPr/>
            </p:nvPicPr>
            <p:blipFill>
              <a:blip r:embed="rId6">
                <a:duotone>
                  <a:prstClr val="black"/>
                  <a:schemeClr val="tx2">
                    <a:tint val="45000"/>
                    <a:satMod val="400000"/>
                  </a:schemeClr>
                </a:duotone>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tretch>
                <a:fillRect/>
              </a:stretch>
            </p:blipFill>
            <p:spPr>
              <a:xfrm>
                <a:off x="8083253" y="1667664"/>
                <a:ext cx="3016116" cy="2714505"/>
              </a:xfrm>
              <a:prstGeom prst="rect">
                <a:avLst/>
              </a:prstGeom>
            </p:spPr>
          </p:pic>
          <p:sp>
            <p:nvSpPr>
              <p:cNvPr id="11" name="TextBox 10">
                <a:extLst>
                  <a:ext uri="{FF2B5EF4-FFF2-40B4-BE49-F238E27FC236}">
                    <a16:creationId xmlns:a16="http://schemas.microsoft.com/office/drawing/2014/main" id="{95FA6B61-192B-40D5-9294-1E5D8F17A489}"/>
                  </a:ext>
                </a:extLst>
              </p:cNvPr>
              <p:cNvSpPr txBox="1"/>
              <p:nvPr/>
            </p:nvSpPr>
            <p:spPr>
              <a:xfrm>
                <a:off x="8101917" y="4296759"/>
                <a:ext cx="2978789" cy="1289090"/>
              </a:xfrm>
              <a:prstGeom prst="rect">
                <a:avLst/>
              </a:prstGeom>
              <a:noFill/>
            </p:spPr>
            <p:txBody>
              <a:bodyPr wrap="square" rtlCol="0">
                <a:spAutoFit/>
              </a:bodyPr>
              <a:lstStyle/>
              <a:p>
                <a:pPr algn="ctr"/>
                <a:r>
                  <a:rPr lang="en-US" sz="1300" spc="300" dirty="0">
                    <a:solidFill>
                      <a:schemeClr val="bg1">
                        <a:lumMod val="50000"/>
                      </a:schemeClr>
                    </a:solidFill>
                    <a:latin typeface="Quicksand" pitchFamily="2" charset="0"/>
                  </a:rPr>
                  <a:t>EMERGING FEDERAL INITIATIVE</a:t>
                </a:r>
              </a:p>
            </p:txBody>
          </p:sp>
        </p:grpSp>
      </p:grpSp>
      <p:pic>
        <p:nvPicPr>
          <p:cNvPr id="3" name="Picture 2" descr="Logo&#10;&#10;Description automatically generated">
            <a:extLst>
              <a:ext uri="{FF2B5EF4-FFF2-40B4-BE49-F238E27FC236}">
                <a16:creationId xmlns:a16="http://schemas.microsoft.com/office/drawing/2014/main" id="{E368AC73-4A57-1C4A-9B4E-7E96FD2D08B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439900" y="419465"/>
            <a:ext cx="2378103" cy="873953"/>
          </a:xfrm>
          <a:prstGeom prst="rect">
            <a:avLst/>
          </a:prstGeom>
        </p:spPr>
      </p:pic>
      <p:pic>
        <p:nvPicPr>
          <p:cNvPr id="18" name="Picture 17">
            <a:extLst>
              <a:ext uri="{FF2B5EF4-FFF2-40B4-BE49-F238E27FC236}">
                <a16:creationId xmlns:a16="http://schemas.microsoft.com/office/drawing/2014/main" id="{5B0DC205-67C5-644E-88FB-C50CEA1B0BA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872344" y="347390"/>
            <a:ext cx="1122812" cy="1350384"/>
          </a:xfrm>
          <a:prstGeom prst="rect">
            <a:avLst/>
          </a:prstGeom>
        </p:spPr>
      </p:pic>
    </p:spTree>
    <p:extLst>
      <p:ext uri="{BB962C8B-B14F-4D97-AF65-F5344CB8AC3E}">
        <p14:creationId xmlns:p14="http://schemas.microsoft.com/office/powerpoint/2010/main" val="2073063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94C386-5A04-4A5C-A958-5479DC756910}"/>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70DEE2EF-7EBF-4447-9D43-6792DA8F420C}"/>
              </a:ext>
            </a:extLst>
          </p:cNvPr>
          <p:cNvGrpSpPr/>
          <p:nvPr/>
        </p:nvGrpSpPr>
        <p:grpSpPr>
          <a:xfrm>
            <a:off x="2170490" y="1189124"/>
            <a:ext cx="4658280" cy="5101141"/>
            <a:chOff x="988" y="646516"/>
            <a:chExt cx="5672226" cy="6211483"/>
          </a:xfrm>
        </p:grpSpPr>
        <p:pic>
          <p:nvPicPr>
            <p:cNvPr id="3" name="Picture 2">
              <a:extLst>
                <a:ext uri="{FF2B5EF4-FFF2-40B4-BE49-F238E27FC236}">
                  <a16:creationId xmlns:a16="http://schemas.microsoft.com/office/drawing/2014/main" id="{2F7615EF-BF4C-44BD-BA95-FA13699980DE}"/>
                </a:ext>
              </a:extLst>
            </p:cNvPr>
            <p:cNvPicPr>
              <a:picLocks noChangeAspect="1"/>
            </p:cNvPicPr>
            <p:nvPr/>
          </p:nvPicPr>
          <p:blipFill rotWithShape="1">
            <a:blip r:embed="rId3">
              <a:extLst>
                <a:ext uri="{28A0092B-C50C-407E-A947-70E740481C1C}">
                  <a14:useLocalDpi xmlns:a14="http://schemas.microsoft.com/office/drawing/2010/main" val="0"/>
                </a:ext>
              </a:extLst>
            </a:blip>
            <a:srcRect t="26093" r="53468"/>
            <a:stretch/>
          </p:blipFill>
          <p:spPr>
            <a:xfrm>
              <a:off x="988" y="1789470"/>
              <a:ext cx="5672226" cy="5068529"/>
            </a:xfrm>
            <a:prstGeom prst="rect">
              <a:avLst/>
            </a:prstGeom>
          </p:spPr>
        </p:pic>
        <p:sp>
          <p:nvSpPr>
            <p:cNvPr id="18" name="TextBox 17">
              <a:extLst>
                <a:ext uri="{FF2B5EF4-FFF2-40B4-BE49-F238E27FC236}">
                  <a16:creationId xmlns:a16="http://schemas.microsoft.com/office/drawing/2014/main" id="{B50C7E44-8475-4033-83CA-356A8B4E01C0}"/>
                </a:ext>
              </a:extLst>
            </p:cNvPr>
            <p:cNvSpPr txBox="1"/>
            <p:nvPr/>
          </p:nvSpPr>
          <p:spPr>
            <a:xfrm>
              <a:off x="1095388" y="646516"/>
              <a:ext cx="4266495" cy="710110"/>
            </a:xfrm>
            <a:prstGeom prst="rect">
              <a:avLst/>
            </a:prstGeom>
            <a:noFill/>
          </p:spPr>
          <p:txBody>
            <a:bodyPr wrap="square" rtlCol="0">
              <a:spAutoFit/>
            </a:bodyPr>
            <a:lstStyle/>
            <a:p>
              <a:pPr algn="ctr">
                <a:lnSpc>
                  <a:spcPct val="150000"/>
                </a:lnSpc>
              </a:pPr>
              <a:r>
                <a:rPr lang="en-US" sz="2400" spc="250" dirty="0">
                  <a:solidFill>
                    <a:schemeClr val="bg1"/>
                  </a:solidFill>
                  <a:latin typeface="Segoe UI Black" panose="020B0A02040204020203" pitchFamily="34" charset="0"/>
                  <a:ea typeface="Segoe UI Black" panose="020B0A02040204020203" pitchFamily="34" charset="0"/>
                </a:rPr>
                <a:t>Before </a:t>
              </a:r>
              <a:r>
                <a:rPr lang="en-US" sz="2400" spc="250" dirty="0" err="1">
                  <a:solidFill>
                    <a:schemeClr val="bg1"/>
                  </a:solidFill>
                  <a:latin typeface="Quicksand" pitchFamily="2" charset="0"/>
                </a:rPr>
                <a:t>Geoconnex</a:t>
              </a:r>
              <a:endParaRPr lang="en-US" sz="1600" spc="250" dirty="0">
                <a:solidFill>
                  <a:schemeClr val="bg1"/>
                </a:solidFill>
                <a:latin typeface="Avenir LT Std 65 Medium" panose="020B0803020203020204" pitchFamily="34" charset="0"/>
              </a:endParaRPr>
            </a:p>
          </p:txBody>
        </p:sp>
      </p:grpSp>
      <p:grpSp>
        <p:nvGrpSpPr>
          <p:cNvPr id="20" name="Group 19">
            <a:extLst>
              <a:ext uri="{FF2B5EF4-FFF2-40B4-BE49-F238E27FC236}">
                <a16:creationId xmlns:a16="http://schemas.microsoft.com/office/drawing/2014/main" id="{687BA792-841C-4260-8575-DB16C14D3735}"/>
              </a:ext>
            </a:extLst>
          </p:cNvPr>
          <p:cNvGrpSpPr/>
          <p:nvPr/>
        </p:nvGrpSpPr>
        <p:grpSpPr>
          <a:xfrm>
            <a:off x="7498275" y="1189124"/>
            <a:ext cx="4722876" cy="5101141"/>
            <a:chOff x="6440129" y="646516"/>
            <a:chExt cx="5750883" cy="6211483"/>
          </a:xfrm>
        </p:grpSpPr>
        <p:pic>
          <p:nvPicPr>
            <p:cNvPr id="11" name="Picture 10">
              <a:extLst>
                <a:ext uri="{FF2B5EF4-FFF2-40B4-BE49-F238E27FC236}">
                  <a16:creationId xmlns:a16="http://schemas.microsoft.com/office/drawing/2014/main" id="{520D8D8A-2996-4D5C-982F-25590F5565AC}"/>
                </a:ext>
              </a:extLst>
            </p:cNvPr>
            <p:cNvPicPr>
              <a:picLocks noChangeAspect="1"/>
            </p:cNvPicPr>
            <p:nvPr/>
          </p:nvPicPr>
          <p:blipFill rotWithShape="1">
            <a:blip r:embed="rId3">
              <a:extLst>
                <a:ext uri="{28A0092B-C50C-407E-A947-70E740481C1C}">
                  <a14:useLocalDpi xmlns:a14="http://schemas.microsoft.com/office/drawing/2010/main" val="0"/>
                </a:ext>
              </a:extLst>
            </a:blip>
            <a:srcRect l="52823" t="23656"/>
            <a:stretch/>
          </p:blipFill>
          <p:spPr>
            <a:xfrm>
              <a:off x="6440129" y="1622321"/>
              <a:ext cx="5750883" cy="5235678"/>
            </a:xfrm>
            <a:prstGeom prst="rect">
              <a:avLst/>
            </a:prstGeom>
          </p:spPr>
        </p:pic>
        <p:sp>
          <p:nvSpPr>
            <p:cNvPr id="19" name="TextBox 18">
              <a:extLst>
                <a:ext uri="{FF2B5EF4-FFF2-40B4-BE49-F238E27FC236}">
                  <a16:creationId xmlns:a16="http://schemas.microsoft.com/office/drawing/2014/main" id="{4B674DCC-044E-4171-9770-E2998536D96D}"/>
                </a:ext>
              </a:extLst>
            </p:cNvPr>
            <p:cNvSpPr txBox="1"/>
            <p:nvPr/>
          </p:nvSpPr>
          <p:spPr>
            <a:xfrm>
              <a:off x="7033071" y="646516"/>
              <a:ext cx="3879828" cy="710110"/>
            </a:xfrm>
            <a:prstGeom prst="rect">
              <a:avLst/>
            </a:prstGeom>
            <a:noFill/>
          </p:spPr>
          <p:txBody>
            <a:bodyPr wrap="square" rtlCol="0">
              <a:spAutoFit/>
            </a:bodyPr>
            <a:lstStyle/>
            <a:p>
              <a:pPr algn="ctr">
                <a:lnSpc>
                  <a:spcPct val="150000"/>
                </a:lnSpc>
              </a:pPr>
              <a:r>
                <a:rPr lang="en-US" sz="2400" spc="250" dirty="0">
                  <a:solidFill>
                    <a:schemeClr val="bg1"/>
                  </a:solidFill>
                  <a:latin typeface="Segoe UI Black" panose="020B0A02040204020203" pitchFamily="34" charset="0"/>
                  <a:ea typeface="Segoe UI Black" panose="020B0A02040204020203" pitchFamily="34" charset="0"/>
                </a:rPr>
                <a:t>After </a:t>
              </a:r>
              <a:r>
                <a:rPr lang="en-US" sz="2400" spc="250" dirty="0" err="1">
                  <a:solidFill>
                    <a:schemeClr val="bg1"/>
                  </a:solidFill>
                  <a:latin typeface="Quicksand" pitchFamily="2" charset="0"/>
                </a:rPr>
                <a:t>Geoconnex</a:t>
              </a:r>
              <a:endParaRPr lang="en-US" sz="1600" spc="250" dirty="0">
                <a:solidFill>
                  <a:schemeClr val="bg1"/>
                </a:solidFill>
                <a:latin typeface="Avenir LT Std 65 Medium" panose="020B0803020203020204" pitchFamily="34" charset="0"/>
              </a:endParaRPr>
            </a:p>
          </p:txBody>
        </p:sp>
      </p:grpSp>
      <p:sp>
        <p:nvSpPr>
          <p:cNvPr id="12" name="Rectangle 11">
            <a:extLst>
              <a:ext uri="{FF2B5EF4-FFF2-40B4-BE49-F238E27FC236}">
                <a16:creationId xmlns:a16="http://schemas.microsoft.com/office/drawing/2014/main" id="{0E7DFAF0-34EC-4BF5-BC18-670BD5DADE35}"/>
              </a:ext>
            </a:extLst>
          </p:cNvPr>
          <p:cNvSpPr/>
          <p:nvPr/>
        </p:nvSpPr>
        <p:spPr>
          <a:xfrm>
            <a:off x="0" y="0"/>
            <a:ext cx="2090057"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1B428FAC-57B5-41ED-8392-FD785B5C0834}"/>
              </a:ext>
            </a:extLst>
          </p:cNvPr>
          <p:cNvGrpSpPr/>
          <p:nvPr/>
        </p:nvGrpSpPr>
        <p:grpSpPr>
          <a:xfrm>
            <a:off x="61599" y="406769"/>
            <a:ext cx="1966859" cy="6244517"/>
            <a:chOff x="61599" y="371424"/>
            <a:chExt cx="1966859" cy="6244517"/>
          </a:xfrm>
        </p:grpSpPr>
        <p:grpSp>
          <p:nvGrpSpPr>
            <p:cNvPr id="14" name="Group 13">
              <a:extLst>
                <a:ext uri="{FF2B5EF4-FFF2-40B4-BE49-F238E27FC236}">
                  <a16:creationId xmlns:a16="http://schemas.microsoft.com/office/drawing/2014/main" id="{281FE5A3-D846-41CB-A3F3-6BE04423BA57}"/>
                </a:ext>
              </a:extLst>
            </p:cNvPr>
            <p:cNvGrpSpPr/>
            <p:nvPr/>
          </p:nvGrpSpPr>
          <p:grpSpPr>
            <a:xfrm>
              <a:off x="236491" y="371424"/>
              <a:ext cx="1617074" cy="1742517"/>
              <a:chOff x="1131314" y="1597328"/>
              <a:chExt cx="3010202" cy="3243714"/>
            </a:xfrm>
          </p:grpSpPr>
          <p:pic>
            <p:nvPicPr>
              <p:cNvPr id="25" name="Picture 24">
                <a:extLst>
                  <a:ext uri="{FF2B5EF4-FFF2-40B4-BE49-F238E27FC236}">
                    <a16:creationId xmlns:a16="http://schemas.microsoft.com/office/drawing/2014/main" id="{D52E62BC-1F61-4059-B310-EB2ACA0C3495}"/>
                  </a:ext>
                </a:extLst>
              </p:cNvPr>
              <p:cNvPicPr>
                <a:picLocks noChangeAspect="1"/>
              </p:cNvPicPr>
              <p:nvPr/>
            </p:nvPicPr>
            <p:blipFill>
              <a:blip r:embed="rId4">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1131314" y="1597328"/>
                <a:ext cx="3010202" cy="2714505"/>
              </a:xfrm>
              <a:prstGeom prst="rect">
                <a:avLst/>
              </a:prstGeom>
            </p:spPr>
          </p:pic>
          <p:sp>
            <p:nvSpPr>
              <p:cNvPr id="26" name="TextBox 25">
                <a:extLst>
                  <a:ext uri="{FF2B5EF4-FFF2-40B4-BE49-F238E27FC236}">
                    <a16:creationId xmlns:a16="http://schemas.microsoft.com/office/drawing/2014/main" id="{F4C7158F-C347-48F5-BC0C-E5DDC9AD5383}"/>
                  </a:ext>
                </a:extLst>
              </p:cNvPr>
              <p:cNvSpPr txBox="1"/>
              <p:nvPr/>
            </p:nvSpPr>
            <p:spPr>
              <a:xfrm>
                <a:off x="1147020" y="4296759"/>
                <a:ext cx="2978789" cy="544283"/>
              </a:xfrm>
              <a:prstGeom prst="rect">
                <a:avLst/>
              </a:prstGeom>
              <a:noFill/>
            </p:spPr>
            <p:txBody>
              <a:bodyPr wrap="square" rtlCol="0">
                <a:spAutoFit/>
              </a:bodyPr>
              <a:lstStyle/>
              <a:p>
                <a:pPr algn="ctr"/>
                <a:r>
                  <a:rPr lang="en-US" sz="1300" spc="300" dirty="0">
                    <a:solidFill>
                      <a:schemeClr val="bg1">
                        <a:lumMod val="50000"/>
                      </a:schemeClr>
                    </a:solidFill>
                    <a:latin typeface="Quicksand" pitchFamily="2" charset="0"/>
                  </a:rPr>
                  <a:t>PHILOSOPHY</a:t>
                </a:r>
              </a:p>
            </p:txBody>
          </p:sp>
        </p:grpSp>
        <p:grpSp>
          <p:nvGrpSpPr>
            <p:cNvPr id="15" name="Group 14">
              <a:extLst>
                <a:ext uri="{FF2B5EF4-FFF2-40B4-BE49-F238E27FC236}">
                  <a16:creationId xmlns:a16="http://schemas.microsoft.com/office/drawing/2014/main" id="{722DB76A-DF29-4E0A-A93E-5CD482FFBC54}"/>
                </a:ext>
              </a:extLst>
            </p:cNvPr>
            <p:cNvGrpSpPr/>
            <p:nvPr/>
          </p:nvGrpSpPr>
          <p:grpSpPr>
            <a:xfrm>
              <a:off x="61599" y="2388464"/>
              <a:ext cx="1966859" cy="1848111"/>
              <a:chOff x="4473249" y="1773168"/>
              <a:chExt cx="3661330" cy="3440279"/>
            </a:xfrm>
          </p:grpSpPr>
          <p:pic>
            <p:nvPicPr>
              <p:cNvPr id="23" name="Picture 22">
                <a:extLst>
                  <a:ext uri="{FF2B5EF4-FFF2-40B4-BE49-F238E27FC236}">
                    <a16:creationId xmlns:a16="http://schemas.microsoft.com/office/drawing/2014/main" id="{B0FE0706-598C-4386-8516-397F214DEED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98812" y="1773168"/>
                <a:ext cx="3010201" cy="2714506"/>
              </a:xfrm>
              <a:prstGeom prst="rect">
                <a:avLst/>
              </a:prstGeom>
            </p:spPr>
          </p:pic>
          <p:sp>
            <p:nvSpPr>
              <p:cNvPr id="24" name="TextBox 23">
                <a:extLst>
                  <a:ext uri="{FF2B5EF4-FFF2-40B4-BE49-F238E27FC236}">
                    <a16:creationId xmlns:a16="http://schemas.microsoft.com/office/drawing/2014/main" id="{9BF1B1FF-B0B6-432C-8EF9-AE22883BA945}"/>
                  </a:ext>
                </a:extLst>
              </p:cNvPr>
              <p:cNvSpPr txBox="1"/>
              <p:nvPr/>
            </p:nvSpPr>
            <p:spPr>
              <a:xfrm>
                <a:off x="4473249" y="4296759"/>
                <a:ext cx="3661330" cy="916688"/>
              </a:xfrm>
              <a:prstGeom prst="rect">
                <a:avLst/>
              </a:prstGeom>
              <a:noFill/>
            </p:spPr>
            <p:txBody>
              <a:bodyPr wrap="square" rtlCol="0">
                <a:spAutoFit/>
              </a:bodyPr>
              <a:lstStyle/>
              <a:p>
                <a:pPr algn="ctr"/>
                <a:r>
                  <a:rPr lang="en-US" sz="1300" spc="300" dirty="0">
                    <a:solidFill>
                      <a:schemeClr val="bg1"/>
                    </a:solidFill>
                    <a:latin typeface="Quicksand" pitchFamily="2" charset="0"/>
                  </a:rPr>
                  <a:t>PHILANTHROPIC</a:t>
                </a:r>
                <a:r>
                  <a:rPr lang="en-US" sz="1300" spc="300" dirty="0">
                    <a:solidFill>
                      <a:schemeClr val="bg1">
                        <a:lumMod val="50000"/>
                      </a:schemeClr>
                    </a:solidFill>
                    <a:latin typeface="Quicksand" pitchFamily="2" charset="0"/>
                  </a:rPr>
                  <a:t> </a:t>
                </a:r>
                <a:r>
                  <a:rPr lang="en-US" sz="1300" spc="300" dirty="0">
                    <a:solidFill>
                      <a:schemeClr val="bg1"/>
                    </a:solidFill>
                    <a:latin typeface="Quicksand" pitchFamily="2" charset="0"/>
                  </a:rPr>
                  <a:t>PROJECT</a:t>
                </a:r>
              </a:p>
            </p:txBody>
          </p:sp>
        </p:grpSp>
        <p:grpSp>
          <p:nvGrpSpPr>
            <p:cNvPr id="16" name="Group 15">
              <a:extLst>
                <a:ext uri="{FF2B5EF4-FFF2-40B4-BE49-F238E27FC236}">
                  <a16:creationId xmlns:a16="http://schemas.microsoft.com/office/drawing/2014/main" id="{829D3B66-F7D3-4672-8D92-666FCB56E109}"/>
                </a:ext>
              </a:extLst>
            </p:cNvPr>
            <p:cNvGrpSpPr/>
            <p:nvPr/>
          </p:nvGrpSpPr>
          <p:grpSpPr>
            <a:xfrm>
              <a:off x="234902" y="4511099"/>
              <a:ext cx="1620252" cy="2104842"/>
              <a:chOff x="8083253" y="1667664"/>
              <a:chExt cx="3016116" cy="3918185"/>
            </a:xfrm>
          </p:grpSpPr>
          <p:pic>
            <p:nvPicPr>
              <p:cNvPr id="17" name="Picture 16">
                <a:extLst>
                  <a:ext uri="{FF2B5EF4-FFF2-40B4-BE49-F238E27FC236}">
                    <a16:creationId xmlns:a16="http://schemas.microsoft.com/office/drawing/2014/main" id="{D07D76D2-6C3D-4BFC-82CE-C281EEBE03ED}"/>
                  </a:ext>
                </a:extLst>
              </p:cNvPr>
              <p:cNvPicPr>
                <a:picLocks noChangeAspect="1"/>
              </p:cNvPicPr>
              <p:nvPr/>
            </p:nvPicPr>
            <p:blipFill>
              <a:blip r:embed="rId6">
                <a:duotone>
                  <a:prstClr val="black"/>
                  <a:schemeClr val="tx2">
                    <a:tint val="45000"/>
                    <a:satMod val="400000"/>
                  </a:schemeClr>
                </a:duotone>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tretch>
                <a:fillRect/>
              </a:stretch>
            </p:blipFill>
            <p:spPr>
              <a:xfrm>
                <a:off x="8083253" y="1667664"/>
                <a:ext cx="3016116" cy="2714505"/>
              </a:xfrm>
              <a:prstGeom prst="rect">
                <a:avLst/>
              </a:prstGeom>
            </p:spPr>
          </p:pic>
          <p:sp>
            <p:nvSpPr>
              <p:cNvPr id="22" name="TextBox 21">
                <a:extLst>
                  <a:ext uri="{FF2B5EF4-FFF2-40B4-BE49-F238E27FC236}">
                    <a16:creationId xmlns:a16="http://schemas.microsoft.com/office/drawing/2014/main" id="{C35A47AF-ACBD-47B6-8ADA-C79045B71C18}"/>
                  </a:ext>
                </a:extLst>
              </p:cNvPr>
              <p:cNvSpPr txBox="1"/>
              <p:nvPr/>
            </p:nvSpPr>
            <p:spPr>
              <a:xfrm>
                <a:off x="8101917" y="4296759"/>
                <a:ext cx="2978789" cy="1289090"/>
              </a:xfrm>
              <a:prstGeom prst="rect">
                <a:avLst/>
              </a:prstGeom>
              <a:noFill/>
            </p:spPr>
            <p:txBody>
              <a:bodyPr wrap="square" rtlCol="0">
                <a:spAutoFit/>
              </a:bodyPr>
              <a:lstStyle/>
              <a:p>
                <a:pPr algn="ctr"/>
                <a:r>
                  <a:rPr lang="en-US" sz="1300" spc="300" dirty="0">
                    <a:solidFill>
                      <a:schemeClr val="bg1">
                        <a:lumMod val="50000"/>
                      </a:schemeClr>
                    </a:solidFill>
                    <a:latin typeface="Quicksand" pitchFamily="2" charset="0"/>
                  </a:rPr>
                  <a:t>EMERGING FEDERAL INITIATIVE</a:t>
                </a:r>
              </a:p>
            </p:txBody>
          </p:sp>
        </p:grpSp>
      </p:grpSp>
      <p:pic>
        <p:nvPicPr>
          <p:cNvPr id="27" name="Picture 26" descr="Logo&#10;&#10;Description automatically generated">
            <a:extLst>
              <a:ext uri="{FF2B5EF4-FFF2-40B4-BE49-F238E27FC236}">
                <a16:creationId xmlns:a16="http://schemas.microsoft.com/office/drawing/2014/main" id="{1445E8D5-F9EA-8646-8F03-A36707B7215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79572" y="419466"/>
            <a:ext cx="1838432" cy="675624"/>
          </a:xfrm>
          <a:prstGeom prst="rect">
            <a:avLst/>
          </a:prstGeom>
        </p:spPr>
      </p:pic>
      <p:pic>
        <p:nvPicPr>
          <p:cNvPr id="29" name="Picture 28">
            <a:extLst>
              <a:ext uri="{FF2B5EF4-FFF2-40B4-BE49-F238E27FC236}">
                <a16:creationId xmlns:a16="http://schemas.microsoft.com/office/drawing/2014/main" id="{12C1A79D-07EF-EB4B-ADCD-1424F62F079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853388" y="347391"/>
            <a:ext cx="621694" cy="747700"/>
          </a:xfrm>
          <a:prstGeom prst="rect">
            <a:avLst/>
          </a:prstGeom>
        </p:spPr>
      </p:pic>
    </p:spTree>
    <p:extLst>
      <p:ext uri="{BB962C8B-B14F-4D97-AF65-F5344CB8AC3E}">
        <p14:creationId xmlns:p14="http://schemas.microsoft.com/office/powerpoint/2010/main" val="1411072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2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94C386-5A04-4A5C-A958-5479DC756910}"/>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eoconnex_Demo_Low.mp4" descr="Geoconnex_Demo_Low.mp4">
            <a:hlinkClick r:id="" action="ppaction://media"/>
            <a:extLst>
              <a:ext uri="{FF2B5EF4-FFF2-40B4-BE49-F238E27FC236}">
                <a16:creationId xmlns:a16="http://schemas.microsoft.com/office/drawing/2014/main" id="{188247E2-32AE-0245-B5AD-6322082C2EF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53313" y="142489"/>
            <a:ext cx="11685373" cy="6573022"/>
          </a:xfrm>
          <a:prstGeom prst="rect">
            <a:avLst/>
          </a:prstGeom>
        </p:spPr>
      </p:pic>
    </p:spTree>
    <p:extLst>
      <p:ext uri="{BB962C8B-B14F-4D97-AF65-F5344CB8AC3E}">
        <p14:creationId xmlns:p14="http://schemas.microsoft.com/office/powerpoint/2010/main" val="1073413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82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94C386-5A04-4A5C-A958-5479DC756910}"/>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FDADB72-0FB6-44C5-AC46-7E2843A3F3E8}"/>
              </a:ext>
            </a:extLst>
          </p:cNvPr>
          <p:cNvSpPr/>
          <p:nvPr/>
        </p:nvSpPr>
        <p:spPr>
          <a:xfrm>
            <a:off x="0" y="0"/>
            <a:ext cx="2090057"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1959FEA7-17F9-49D2-A3D0-2A81CCD3DC63}"/>
              </a:ext>
            </a:extLst>
          </p:cNvPr>
          <p:cNvGrpSpPr/>
          <p:nvPr/>
        </p:nvGrpSpPr>
        <p:grpSpPr>
          <a:xfrm>
            <a:off x="61599" y="406769"/>
            <a:ext cx="1966859" cy="6244517"/>
            <a:chOff x="61599" y="371424"/>
            <a:chExt cx="1966859" cy="6244517"/>
          </a:xfrm>
        </p:grpSpPr>
        <p:grpSp>
          <p:nvGrpSpPr>
            <p:cNvPr id="11" name="Group 10">
              <a:extLst>
                <a:ext uri="{FF2B5EF4-FFF2-40B4-BE49-F238E27FC236}">
                  <a16:creationId xmlns:a16="http://schemas.microsoft.com/office/drawing/2014/main" id="{FD6C5135-5F16-4F56-BC22-CAA8FC1E5089}"/>
                </a:ext>
              </a:extLst>
            </p:cNvPr>
            <p:cNvGrpSpPr/>
            <p:nvPr/>
          </p:nvGrpSpPr>
          <p:grpSpPr>
            <a:xfrm>
              <a:off x="236491" y="371424"/>
              <a:ext cx="1617074" cy="1742517"/>
              <a:chOff x="1131314" y="1597328"/>
              <a:chExt cx="3010202" cy="3243714"/>
            </a:xfrm>
          </p:grpSpPr>
          <p:pic>
            <p:nvPicPr>
              <p:cNvPr id="18" name="Picture 17">
                <a:extLst>
                  <a:ext uri="{FF2B5EF4-FFF2-40B4-BE49-F238E27FC236}">
                    <a16:creationId xmlns:a16="http://schemas.microsoft.com/office/drawing/2014/main" id="{C5B20AB1-35DF-4E90-B50D-9F03C9B8DF63}"/>
                  </a:ext>
                </a:extLst>
              </p:cNvPr>
              <p:cNvPicPr>
                <a:picLocks noChangeAspect="1"/>
              </p:cNvPicPr>
              <p:nvPr/>
            </p:nvPicPr>
            <p:blipFill>
              <a:blip r:embed="rId3">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1131314" y="1597328"/>
                <a:ext cx="3010202" cy="2714505"/>
              </a:xfrm>
              <a:prstGeom prst="rect">
                <a:avLst/>
              </a:prstGeom>
            </p:spPr>
          </p:pic>
          <p:sp>
            <p:nvSpPr>
              <p:cNvPr id="19" name="TextBox 18">
                <a:extLst>
                  <a:ext uri="{FF2B5EF4-FFF2-40B4-BE49-F238E27FC236}">
                    <a16:creationId xmlns:a16="http://schemas.microsoft.com/office/drawing/2014/main" id="{230A5257-5380-4732-A031-EA0BF24F16C1}"/>
                  </a:ext>
                </a:extLst>
              </p:cNvPr>
              <p:cNvSpPr txBox="1"/>
              <p:nvPr/>
            </p:nvSpPr>
            <p:spPr>
              <a:xfrm>
                <a:off x="1147020" y="4296759"/>
                <a:ext cx="2978789" cy="544283"/>
              </a:xfrm>
              <a:prstGeom prst="rect">
                <a:avLst/>
              </a:prstGeom>
              <a:noFill/>
            </p:spPr>
            <p:txBody>
              <a:bodyPr wrap="square" rtlCol="0">
                <a:spAutoFit/>
              </a:bodyPr>
              <a:lstStyle/>
              <a:p>
                <a:pPr algn="ctr"/>
                <a:r>
                  <a:rPr lang="en-US" sz="1300" spc="300" dirty="0">
                    <a:solidFill>
                      <a:schemeClr val="bg1">
                        <a:lumMod val="50000"/>
                      </a:schemeClr>
                    </a:solidFill>
                    <a:latin typeface="Quicksand" pitchFamily="2" charset="0"/>
                  </a:rPr>
                  <a:t>PHILOSOPHY</a:t>
                </a:r>
              </a:p>
            </p:txBody>
          </p:sp>
        </p:grpSp>
        <p:grpSp>
          <p:nvGrpSpPr>
            <p:cNvPr id="12" name="Group 11">
              <a:extLst>
                <a:ext uri="{FF2B5EF4-FFF2-40B4-BE49-F238E27FC236}">
                  <a16:creationId xmlns:a16="http://schemas.microsoft.com/office/drawing/2014/main" id="{ADDF409E-AEE0-40DF-91A3-88FD481A9268}"/>
                </a:ext>
              </a:extLst>
            </p:cNvPr>
            <p:cNvGrpSpPr/>
            <p:nvPr/>
          </p:nvGrpSpPr>
          <p:grpSpPr>
            <a:xfrm>
              <a:off x="61599" y="2388464"/>
              <a:ext cx="1966859" cy="1848111"/>
              <a:chOff x="4473249" y="1773168"/>
              <a:chExt cx="3661330" cy="3440279"/>
            </a:xfrm>
          </p:grpSpPr>
          <p:pic>
            <p:nvPicPr>
              <p:cNvPr id="16" name="Picture 15">
                <a:extLst>
                  <a:ext uri="{FF2B5EF4-FFF2-40B4-BE49-F238E27FC236}">
                    <a16:creationId xmlns:a16="http://schemas.microsoft.com/office/drawing/2014/main" id="{E581A642-2CC1-40B8-ABD1-4B9CFB21C872}"/>
                  </a:ext>
                </a:extLst>
              </p:cNvPr>
              <p:cNvPicPr>
                <a:picLocks noChangeAspect="1"/>
              </p:cNvPicPr>
              <p:nvPr/>
            </p:nvPicPr>
            <p:blipFill>
              <a:blip r:embed="rId4">
                <a:duotone>
                  <a:prstClr val="black"/>
                  <a:schemeClr val="tx2">
                    <a:tint val="45000"/>
                    <a:satMod val="400000"/>
                  </a:schemeClr>
                </a:duotone>
                <a:extLst>
                  <a:ext uri="{BEBA8EAE-BF5A-486C-A8C5-ECC9F3942E4B}">
                    <a14:imgProps xmlns:a14="http://schemas.microsoft.com/office/drawing/2010/main">
                      <a14:imgLayer r:embed="rId5">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4798812" y="1773168"/>
                <a:ext cx="3010201" cy="2714506"/>
              </a:xfrm>
              <a:prstGeom prst="rect">
                <a:avLst/>
              </a:prstGeom>
            </p:spPr>
          </p:pic>
          <p:sp>
            <p:nvSpPr>
              <p:cNvPr id="17" name="TextBox 16">
                <a:extLst>
                  <a:ext uri="{FF2B5EF4-FFF2-40B4-BE49-F238E27FC236}">
                    <a16:creationId xmlns:a16="http://schemas.microsoft.com/office/drawing/2014/main" id="{D5DFE69F-E75B-4A59-991B-585BA7376C65}"/>
                  </a:ext>
                </a:extLst>
              </p:cNvPr>
              <p:cNvSpPr txBox="1"/>
              <p:nvPr/>
            </p:nvSpPr>
            <p:spPr>
              <a:xfrm>
                <a:off x="4473249" y="4296759"/>
                <a:ext cx="3661330" cy="916688"/>
              </a:xfrm>
              <a:prstGeom prst="rect">
                <a:avLst/>
              </a:prstGeom>
              <a:noFill/>
            </p:spPr>
            <p:txBody>
              <a:bodyPr wrap="square" rtlCol="0">
                <a:spAutoFit/>
              </a:bodyPr>
              <a:lstStyle/>
              <a:p>
                <a:pPr algn="ctr"/>
                <a:r>
                  <a:rPr lang="en-US" sz="1300" spc="300" dirty="0">
                    <a:solidFill>
                      <a:schemeClr val="bg1">
                        <a:lumMod val="50000"/>
                      </a:schemeClr>
                    </a:solidFill>
                    <a:latin typeface="Quicksand" pitchFamily="2" charset="0"/>
                  </a:rPr>
                  <a:t>PHILANTHROPIC PROJECT</a:t>
                </a:r>
              </a:p>
            </p:txBody>
          </p:sp>
        </p:grpSp>
        <p:grpSp>
          <p:nvGrpSpPr>
            <p:cNvPr id="13" name="Group 12">
              <a:extLst>
                <a:ext uri="{FF2B5EF4-FFF2-40B4-BE49-F238E27FC236}">
                  <a16:creationId xmlns:a16="http://schemas.microsoft.com/office/drawing/2014/main" id="{20A4D460-A241-4544-BA32-E9D197F4CB4C}"/>
                </a:ext>
              </a:extLst>
            </p:cNvPr>
            <p:cNvGrpSpPr/>
            <p:nvPr/>
          </p:nvGrpSpPr>
          <p:grpSpPr>
            <a:xfrm>
              <a:off x="234902" y="4511099"/>
              <a:ext cx="1620252" cy="2104842"/>
              <a:chOff x="8083253" y="1667664"/>
              <a:chExt cx="3016116" cy="3918185"/>
            </a:xfrm>
          </p:grpSpPr>
          <p:pic>
            <p:nvPicPr>
              <p:cNvPr id="14" name="Picture 13">
                <a:extLst>
                  <a:ext uri="{FF2B5EF4-FFF2-40B4-BE49-F238E27FC236}">
                    <a16:creationId xmlns:a16="http://schemas.microsoft.com/office/drawing/2014/main" id="{594610B0-EB2D-4AFF-A475-DFA3A15FD15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83253" y="1667664"/>
                <a:ext cx="3016116" cy="2714505"/>
              </a:xfrm>
              <a:prstGeom prst="rect">
                <a:avLst/>
              </a:prstGeom>
            </p:spPr>
          </p:pic>
          <p:sp>
            <p:nvSpPr>
              <p:cNvPr id="15" name="TextBox 14">
                <a:extLst>
                  <a:ext uri="{FF2B5EF4-FFF2-40B4-BE49-F238E27FC236}">
                    <a16:creationId xmlns:a16="http://schemas.microsoft.com/office/drawing/2014/main" id="{0EEE492D-4893-48F8-BD4C-391D50B3FF04}"/>
                  </a:ext>
                </a:extLst>
              </p:cNvPr>
              <p:cNvSpPr txBox="1"/>
              <p:nvPr/>
            </p:nvSpPr>
            <p:spPr>
              <a:xfrm>
                <a:off x="8101917" y="4296759"/>
                <a:ext cx="2978789" cy="1289090"/>
              </a:xfrm>
              <a:prstGeom prst="rect">
                <a:avLst/>
              </a:prstGeom>
              <a:noFill/>
            </p:spPr>
            <p:txBody>
              <a:bodyPr wrap="square" rtlCol="0">
                <a:spAutoFit/>
              </a:bodyPr>
              <a:lstStyle/>
              <a:p>
                <a:pPr algn="ctr"/>
                <a:r>
                  <a:rPr lang="en-US" sz="1300" spc="300" dirty="0">
                    <a:solidFill>
                      <a:schemeClr val="bg1"/>
                    </a:solidFill>
                    <a:latin typeface="Quicksand" pitchFamily="2" charset="0"/>
                  </a:rPr>
                  <a:t>EMERGING FEDERAL INITIATIVE</a:t>
                </a:r>
              </a:p>
            </p:txBody>
          </p:sp>
        </p:grpSp>
      </p:grpSp>
      <p:sp>
        <p:nvSpPr>
          <p:cNvPr id="3" name="TextBox 2">
            <a:extLst>
              <a:ext uri="{FF2B5EF4-FFF2-40B4-BE49-F238E27FC236}">
                <a16:creationId xmlns:a16="http://schemas.microsoft.com/office/drawing/2014/main" id="{CD71A639-A82A-457C-B982-61E1C0236FF9}"/>
              </a:ext>
            </a:extLst>
          </p:cNvPr>
          <p:cNvSpPr txBox="1"/>
          <p:nvPr/>
        </p:nvSpPr>
        <p:spPr>
          <a:xfrm>
            <a:off x="2694633" y="938985"/>
            <a:ext cx="8892791" cy="3628686"/>
          </a:xfrm>
          <a:prstGeom prst="rect">
            <a:avLst/>
          </a:prstGeom>
          <a:noFill/>
        </p:spPr>
        <p:txBody>
          <a:bodyPr wrap="square" rtlCol="0">
            <a:spAutoFit/>
          </a:bodyPr>
          <a:lstStyle/>
          <a:p>
            <a:pPr>
              <a:spcAft>
                <a:spcPts val="3600"/>
              </a:spcAft>
            </a:pPr>
            <a:r>
              <a:rPr lang="en-US" sz="4000" spc="300" dirty="0">
                <a:solidFill>
                  <a:schemeClr val="bg1"/>
                </a:solidFill>
                <a:latin typeface="Quicksand" pitchFamily="2" charset="0"/>
              </a:rPr>
              <a:t>The Internet of Water</a:t>
            </a:r>
          </a:p>
          <a:p>
            <a:pPr marL="285750" indent="-285750">
              <a:lnSpc>
                <a:spcPct val="150000"/>
              </a:lnSpc>
              <a:spcAft>
                <a:spcPts val="1200"/>
              </a:spcAft>
              <a:buFont typeface="Arial" panose="020B0604020202020204" pitchFamily="34" charset="0"/>
              <a:buChar char="•"/>
            </a:pPr>
            <a:r>
              <a:rPr lang="en-US" sz="2400" dirty="0">
                <a:solidFill>
                  <a:schemeClr val="bg1"/>
                </a:solidFill>
                <a:latin typeface="Quicksand" pitchFamily="2" charset="0"/>
              </a:rPr>
              <a:t>IoW is a neutral third-party with a clear mission</a:t>
            </a:r>
          </a:p>
          <a:p>
            <a:pPr marL="285750" indent="-285750">
              <a:lnSpc>
                <a:spcPct val="150000"/>
              </a:lnSpc>
              <a:spcAft>
                <a:spcPts val="1200"/>
              </a:spcAft>
              <a:buFont typeface="Arial" panose="020B0604020202020204" pitchFamily="34" charset="0"/>
              <a:buChar char="•"/>
            </a:pPr>
            <a:r>
              <a:rPr lang="en-US" sz="2400" dirty="0">
                <a:solidFill>
                  <a:schemeClr val="bg1"/>
                </a:solidFill>
                <a:latin typeface="Quicksand" pitchFamily="2" charset="0"/>
              </a:rPr>
              <a:t>Develops free open-source software solutions</a:t>
            </a:r>
          </a:p>
          <a:p>
            <a:pPr marL="285750" indent="-285750">
              <a:lnSpc>
                <a:spcPct val="150000"/>
              </a:lnSpc>
              <a:spcAft>
                <a:spcPts val="1200"/>
              </a:spcAft>
              <a:buFont typeface="Arial" panose="020B0604020202020204" pitchFamily="34" charset="0"/>
              <a:buChar char="•"/>
            </a:pPr>
            <a:r>
              <a:rPr lang="en-US" sz="2400" dirty="0">
                <a:solidFill>
                  <a:schemeClr val="bg1"/>
                </a:solidFill>
                <a:latin typeface="Quicksand" pitchFamily="2" charset="0"/>
              </a:rPr>
              <a:t>Provides and opportunity to build on prior research and leverage millions in philanthropic contributions</a:t>
            </a:r>
          </a:p>
        </p:txBody>
      </p:sp>
    </p:spTree>
    <p:extLst>
      <p:ext uri="{BB962C8B-B14F-4D97-AF65-F5344CB8AC3E}">
        <p14:creationId xmlns:p14="http://schemas.microsoft.com/office/powerpoint/2010/main" val="10267322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94C386-5A04-4A5C-A958-5479DC756910}"/>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D9EE3383-8C48-4E1F-9310-CDB7ECE72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21698" y="1174813"/>
            <a:ext cx="3748605" cy="4508374"/>
          </a:xfrm>
          <a:prstGeom prst="rect">
            <a:avLst/>
          </a:prstGeom>
        </p:spPr>
      </p:pic>
    </p:spTree>
    <p:extLst>
      <p:ext uri="{BB962C8B-B14F-4D97-AF65-F5344CB8AC3E}">
        <p14:creationId xmlns:p14="http://schemas.microsoft.com/office/powerpoint/2010/main" val="192106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085BDD01-FF99-4830-A1FC-6CE047BD73DC}"/>
              </a:ext>
            </a:extLst>
          </p:cNvPr>
          <p:cNvGrpSpPr/>
          <p:nvPr/>
        </p:nvGrpSpPr>
        <p:grpSpPr>
          <a:xfrm>
            <a:off x="745211" y="1597328"/>
            <a:ext cx="10701578" cy="3899760"/>
            <a:chOff x="849962" y="1597328"/>
            <a:chExt cx="10701578" cy="3899760"/>
          </a:xfrm>
        </p:grpSpPr>
        <p:grpSp>
          <p:nvGrpSpPr>
            <p:cNvPr id="19" name="Group 18">
              <a:extLst>
                <a:ext uri="{FF2B5EF4-FFF2-40B4-BE49-F238E27FC236}">
                  <a16:creationId xmlns:a16="http://schemas.microsoft.com/office/drawing/2014/main" id="{E47D9482-6C19-4B9F-BA5B-21961373E234}"/>
                </a:ext>
              </a:extLst>
            </p:cNvPr>
            <p:cNvGrpSpPr/>
            <p:nvPr/>
          </p:nvGrpSpPr>
          <p:grpSpPr>
            <a:xfrm>
              <a:off x="849962" y="1597328"/>
              <a:ext cx="3010202" cy="3161096"/>
              <a:chOff x="1131314" y="1597328"/>
              <a:chExt cx="3010202" cy="3161096"/>
            </a:xfrm>
          </p:grpSpPr>
          <p:pic>
            <p:nvPicPr>
              <p:cNvPr id="12" name="Picture 11">
                <a:extLst>
                  <a:ext uri="{FF2B5EF4-FFF2-40B4-BE49-F238E27FC236}">
                    <a16:creationId xmlns:a16="http://schemas.microsoft.com/office/drawing/2014/main" id="{88D8784A-18B0-43DA-BE0F-4DFB9B5A5E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1314" y="1597328"/>
                <a:ext cx="3010202" cy="2714505"/>
              </a:xfrm>
              <a:prstGeom prst="rect">
                <a:avLst/>
              </a:prstGeom>
            </p:spPr>
          </p:pic>
          <p:sp>
            <p:nvSpPr>
              <p:cNvPr id="16" name="TextBox 15">
                <a:extLst>
                  <a:ext uri="{FF2B5EF4-FFF2-40B4-BE49-F238E27FC236}">
                    <a16:creationId xmlns:a16="http://schemas.microsoft.com/office/drawing/2014/main" id="{BD247AB3-D953-4000-95AB-313D234686F4}"/>
                  </a:ext>
                </a:extLst>
              </p:cNvPr>
              <p:cNvSpPr txBox="1"/>
              <p:nvPr/>
            </p:nvSpPr>
            <p:spPr>
              <a:xfrm>
                <a:off x="1147021" y="4296759"/>
                <a:ext cx="2978789" cy="461665"/>
              </a:xfrm>
              <a:prstGeom prst="rect">
                <a:avLst/>
              </a:prstGeom>
              <a:noFill/>
            </p:spPr>
            <p:txBody>
              <a:bodyPr wrap="square" rtlCol="0">
                <a:spAutoFit/>
              </a:bodyPr>
              <a:lstStyle/>
              <a:p>
                <a:pPr algn="ctr"/>
                <a:r>
                  <a:rPr lang="en-US" sz="2400" spc="600" dirty="0">
                    <a:solidFill>
                      <a:schemeClr val="bg1"/>
                    </a:solidFill>
                    <a:latin typeface="Quicksand" pitchFamily="2" charset="0"/>
                  </a:rPr>
                  <a:t>PHILOSOPHY</a:t>
                </a:r>
              </a:p>
            </p:txBody>
          </p:sp>
        </p:grpSp>
        <p:grpSp>
          <p:nvGrpSpPr>
            <p:cNvPr id="20" name="Group 19">
              <a:extLst>
                <a:ext uri="{FF2B5EF4-FFF2-40B4-BE49-F238E27FC236}">
                  <a16:creationId xmlns:a16="http://schemas.microsoft.com/office/drawing/2014/main" id="{021C9C32-5899-4F8E-8EFD-D4084CB9D31E}"/>
                </a:ext>
              </a:extLst>
            </p:cNvPr>
            <p:cNvGrpSpPr/>
            <p:nvPr/>
          </p:nvGrpSpPr>
          <p:grpSpPr>
            <a:xfrm>
              <a:off x="4412134" y="1773168"/>
              <a:ext cx="3571320" cy="3354588"/>
              <a:chOff x="4473251" y="1773168"/>
              <a:chExt cx="3571320" cy="3354588"/>
            </a:xfrm>
          </p:grpSpPr>
          <p:pic>
            <p:nvPicPr>
              <p:cNvPr id="10" name="Picture 9">
                <a:extLst>
                  <a:ext uri="{FF2B5EF4-FFF2-40B4-BE49-F238E27FC236}">
                    <a16:creationId xmlns:a16="http://schemas.microsoft.com/office/drawing/2014/main" id="{4FA25135-AFF1-4938-8468-85D8EDB3D9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53810" y="1773168"/>
                <a:ext cx="3010202" cy="2714505"/>
              </a:xfrm>
              <a:prstGeom prst="rect">
                <a:avLst/>
              </a:prstGeom>
            </p:spPr>
          </p:pic>
          <p:sp>
            <p:nvSpPr>
              <p:cNvPr id="17" name="TextBox 16">
                <a:extLst>
                  <a:ext uri="{FF2B5EF4-FFF2-40B4-BE49-F238E27FC236}">
                    <a16:creationId xmlns:a16="http://schemas.microsoft.com/office/drawing/2014/main" id="{5D992544-E786-411E-A52C-F3780C498DC9}"/>
                  </a:ext>
                </a:extLst>
              </p:cNvPr>
              <p:cNvSpPr txBox="1"/>
              <p:nvPr/>
            </p:nvSpPr>
            <p:spPr>
              <a:xfrm>
                <a:off x="4473251" y="4296759"/>
                <a:ext cx="3571320" cy="830997"/>
              </a:xfrm>
              <a:prstGeom prst="rect">
                <a:avLst/>
              </a:prstGeom>
              <a:noFill/>
            </p:spPr>
            <p:txBody>
              <a:bodyPr wrap="square" rtlCol="0">
                <a:spAutoFit/>
              </a:bodyPr>
              <a:lstStyle/>
              <a:p>
                <a:pPr algn="ctr"/>
                <a:r>
                  <a:rPr lang="en-US" sz="2400" spc="600" dirty="0">
                    <a:solidFill>
                      <a:schemeClr val="bg1"/>
                    </a:solidFill>
                    <a:latin typeface="Quicksand" pitchFamily="2" charset="0"/>
                  </a:rPr>
                  <a:t>PHILANTHROPIC PROJECT</a:t>
                </a:r>
              </a:p>
            </p:txBody>
          </p:sp>
        </p:grpSp>
        <p:grpSp>
          <p:nvGrpSpPr>
            <p:cNvPr id="21" name="Group 20">
              <a:extLst>
                <a:ext uri="{FF2B5EF4-FFF2-40B4-BE49-F238E27FC236}">
                  <a16:creationId xmlns:a16="http://schemas.microsoft.com/office/drawing/2014/main" id="{62167453-C379-484C-8099-35CD64293673}"/>
                </a:ext>
              </a:extLst>
            </p:cNvPr>
            <p:cNvGrpSpPr/>
            <p:nvPr/>
          </p:nvGrpSpPr>
          <p:grpSpPr>
            <a:xfrm>
              <a:off x="8535424" y="1667664"/>
              <a:ext cx="3016116" cy="3829424"/>
              <a:chOff x="8083253" y="1667664"/>
              <a:chExt cx="3016116" cy="3829424"/>
            </a:xfrm>
          </p:grpSpPr>
          <p:pic>
            <p:nvPicPr>
              <p:cNvPr id="8" name="Picture 7">
                <a:extLst>
                  <a:ext uri="{FF2B5EF4-FFF2-40B4-BE49-F238E27FC236}">
                    <a16:creationId xmlns:a16="http://schemas.microsoft.com/office/drawing/2014/main" id="{479E79B0-D9C4-4C77-A255-CCAADD66B3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83253" y="1667664"/>
                <a:ext cx="3016116" cy="2714505"/>
              </a:xfrm>
              <a:prstGeom prst="rect">
                <a:avLst/>
              </a:prstGeom>
            </p:spPr>
          </p:pic>
          <p:sp>
            <p:nvSpPr>
              <p:cNvPr id="18" name="TextBox 17">
                <a:extLst>
                  <a:ext uri="{FF2B5EF4-FFF2-40B4-BE49-F238E27FC236}">
                    <a16:creationId xmlns:a16="http://schemas.microsoft.com/office/drawing/2014/main" id="{A971C725-A172-4847-8157-6D85A915703E}"/>
                  </a:ext>
                </a:extLst>
              </p:cNvPr>
              <p:cNvSpPr txBox="1"/>
              <p:nvPr/>
            </p:nvSpPr>
            <p:spPr>
              <a:xfrm>
                <a:off x="8101917" y="4296759"/>
                <a:ext cx="2978789" cy="1200329"/>
              </a:xfrm>
              <a:prstGeom prst="rect">
                <a:avLst/>
              </a:prstGeom>
              <a:noFill/>
            </p:spPr>
            <p:txBody>
              <a:bodyPr wrap="square" rtlCol="0">
                <a:spAutoFit/>
              </a:bodyPr>
              <a:lstStyle/>
              <a:p>
                <a:pPr algn="ctr"/>
                <a:r>
                  <a:rPr lang="en-US" sz="2400" spc="600" dirty="0">
                    <a:solidFill>
                      <a:schemeClr val="bg1"/>
                    </a:solidFill>
                    <a:latin typeface="Quicksand" pitchFamily="2" charset="0"/>
                  </a:rPr>
                  <a:t>EMERGING</a:t>
                </a:r>
              </a:p>
              <a:p>
                <a:pPr algn="ctr"/>
                <a:r>
                  <a:rPr lang="en-US" sz="2400" spc="600" dirty="0">
                    <a:solidFill>
                      <a:schemeClr val="bg1"/>
                    </a:solidFill>
                    <a:latin typeface="Quicksand" pitchFamily="2" charset="0"/>
                  </a:rPr>
                  <a:t>FEDERAL INITIATIVE</a:t>
                </a:r>
              </a:p>
            </p:txBody>
          </p:sp>
        </p:grpSp>
      </p:grpSp>
    </p:spTree>
    <p:extLst>
      <p:ext uri="{BB962C8B-B14F-4D97-AF65-F5344CB8AC3E}">
        <p14:creationId xmlns:p14="http://schemas.microsoft.com/office/powerpoint/2010/main" val="10380753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94C386-5A04-4A5C-A958-5479DC756910}"/>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a:extLst>
              <a:ext uri="{FF2B5EF4-FFF2-40B4-BE49-F238E27FC236}">
                <a16:creationId xmlns:a16="http://schemas.microsoft.com/office/drawing/2014/main" id="{B8B84934-DCF9-4003-8818-6DA0657B5C81}"/>
              </a:ext>
            </a:extLst>
          </p:cNvPr>
          <p:cNvGrpSpPr/>
          <p:nvPr/>
        </p:nvGrpSpPr>
        <p:grpSpPr>
          <a:xfrm>
            <a:off x="1296238" y="1543006"/>
            <a:ext cx="5365820" cy="3750234"/>
            <a:chOff x="1296238" y="1455820"/>
            <a:chExt cx="5365820" cy="3750234"/>
          </a:xfrm>
        </p:grpSpPr>
        <p:sp>
          <p:nvSpPr>
            <p:cNvPr id="18" name="TextBox 17">
              <a:extLst>
                <a:ext uri="{FF2B5EF4-FFF2-40B4-BE49-F238E27FC236}">
                  <a16:creationId xmlns:a16="http://schemas.microsoft.com/office/drawing/2014/main" id="{8810ABBB-46D5-2A4C-A181-90F4B2AC65C7}"/>
                </a:ext>
              </a:extLst>
            </p:cNvPr>
            <p:cNvSpPr txBox="1"/>
            <p:nvPr/>
          </p:nvSpPr>
          <p:spPr>
            <a:xfrm>
              <a:off x="1296238" y="1455820"/>
              <a:ext cx="5365820" cy="830997"/>
            </a:xfrm>
            <a:prstGeom prst="rect">
              <a:avLst/>
            </a:prstGeom>
            <a:noFill/>
          </p:spPr>
          <p:txBody>
            <a:bodyPr wrap="square" rtlCol="0">
              <a:spAutoFit/>
            </a:bodyPr>
            <a:lstStyle/>
            <a:p>
              <a:r>
                <a:rPr lang="en-US" sz="2400" spc="600" dirty="0">
                  <a:solidFill>
                    <a:schemeClr val="bg1"/>
                  </a:solidFill>
                  <a:latin typeface="Quicksand" pitchFamily="2" charset="0"/>
                </a:rPr>
                <a:t>Collaborative water data projects</a:t>
              </a:r>
            </a:p>
          </p:txBody>
        </p:sp>
        <p:sp>
          <p:nvSpPr>
            <p:cNvPr id="19" name="TextBox 18">
              <a:extLst>
                <a:ext uri="{FF2B5EF4-FFF2-40B4-BE49-F238E27FC236}">
                  <a16:creationId xmlns:a16="http://schemas.microsoft.com/office/drawing/2014/main" id="{C01897ED-3AC0-BD46-91EA-2891AD94B4BD}"/>
                </a:ext>
              </a:extLst>
            </p:cNvPr>
            <p:cNvSpPr txBox="1"/>
            <p:nvPr/>
          </p:nvSpPr>
          <p:spPr>
            <a:xfrm>
              <a:off x="1296238" y="2915439"/>
              <a:ext cx="4943788" cy="830997"/>
            </a:xfrm>
            <a:prstGeom prst="rect">
              <a:avLst/>
            </a:prstGeom>
            <a:noFill/>
          </p:spPr>
          <p:txBody>
            <a:bodyPr wrap="square" rtlCol="0">
              <a:spAutoFit/>
            </a:bodyPr>
            <a:lstStyle/>
            <a:p>
              <a:r>
                <a:rPr lang="en-US" sz="2400" spc="600" dirty="0">
                  <a:solidFill>
                    <a:schemeClr val="bg1"/>
                  </a:solidFill>
                  <a:latin typeface="Quicksand" pitchFamily="2" charset="0"/>
                </a:rPr>
                <a:t>Nationwide community of practice</a:t>
              </a:r>
            </a:p>
          </p:txBody>
        </p:sp>
        <p:sp>
          <p:nvSpPr>
            <p:cNvPr id="20" name="TextBox 19">
              <a:extLst>
                <a:ext uri="{FF2B5EF4-FFF2-40B4-BE49-F238E27FC236}">
                  <a16:creationId xmlns:a16="http://schemas.microsoft.com/office/drawing/2014/main" id="{761B3F2E-5977-8744-B9BB-8043A41198A7}"/>
                </a:ext>
              </a:extLst>
            </p:cNvPr>
            <p:cNvSpPr txBox="1"/>
            <p:nvPr/>
          </p:nvSpPr>
          <p:spPr>
            <a:xfrm>
              <a:off x="1296239" y="4375057"/>
              <a:ext cx="4943788" cy="830997"/>
            </a:xfrm>
            <a:prstGeom prst="rect">
              <a:avLst/>
            </a:prstGeom>
            <a:noFill/>
          </p:spPr>
          <p:txBody>
            <a:bodyPr wrap="square" rtlCol="0">
              <a:spAutoFit/>
            </a:bodyPr>
            <a:lstStyle/>
            <a:p>
              <a:r>
                <a:rPr lang="en-US" sz="2400" spc="600" dirty="0">
                  <a:solidFill>
                    <a:schemeClr val="bg1"/>
                  </a:solidFill>
                  <a:latin typeface="Quicksand" pitchFamily="2" charset="0"/>
                </a:rPr>
                <a:t>Essential new technologies</a:t>
              </a:r>
            </a:p>
          </p:txBody>
        </p:sp>
      </p:grpSp>
      <p:pic>
        <p:nvPicPr>
          <p:cNvPr id="7" name="Picture 6">
            <a:extLst>
              <a:ext uri="{FF2B5EF4-FFF2-40B4-BE49-F238E27FC236}">
                <a16:creationId xmlns:a16="http://schemas.microsoft.com/office/drawing/2014/main" id="{FD6F39DD-DEBF-4412-8A3F-E0920A91AD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727676"/>
            <a:ext cx="5978769" cy="5380894"/>
          </a:xfrm>
          <a:prstGeom prst="rect">
            <a:avLst/>
          </a:prstGeom>
        </p:spPr>
      </p:pic>
    </p:spTree>
    <p:extLst>
      <p:ext uri="{BB962C8B-B14F-4D97-AF65-F5344CB8AC3E}">
        <p14:creationId xmlns:p14="http://schemas.microsoft.com/office/powerpoint/2010/main" val="12551436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94C386-5A04-4A5C-A958-5479DC756910}"/>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FF83E65D-F864-4345-83C8-947D95E17151}"/>
              </a:ext>
            </a:extLst>
          </p:cNvPr>
          <p:cNvSpPr/>
          <p:nvPr/>
        </p:nvSpPr>
        <p:spPr>
          <a:xfrm>
            <a:off x="0" y="0"/>
            <a:ext cx="2090057"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3834E26E-801F-44B1-BC75-BCCDC8355B65}"/>
              </a:ext>
            </a:extLst>
          </p:cNvPr>
          <p:cNvGrpSpPr/>
          <p:nvPr/>
        </p:nvGrpSpPr>
        <p:grpSpPr>
          <a:xfrm>
            <a:off x="61599" y="406769"/>
            <a:ext cx="1966859" cy="6244517"/>
            <a:chOff x="61599" y="371424"/>
            <a:chExt cx="1966859" cy="6244517"/>
          </a:xfrm>
        </p:grpSpPr>
        <p:grpSp>
          <p:nvGrpSpPr>
            <p:cNvPr id="6" name="Group 5">
              <a:extLst>
                <a:ext uri="{FF2B5EF4-FFF2-40B4-BE49-F238E27FC236}">
                  <a16:creationId xmlns:a16="http://schemas.microsoft.com/office/drawing/2014/main" id="{892EEBE0-F77C-4071-A71E-7A11F63DD6A9}"/>
                </a:ext>
              </a:extLst>
            </p:cNvPr>
            <p:cNvGrpSpPr/>
            <p:nvPr/>
          </p:nvGrpSpPr>
          <p:grpSpPr>
            <a:xfrm>
              <a:off x="236491" y="371424"/>
              <a:ext cx="1617074" cy="1742517"/>
              <a:chOff x="1131314" y="1597328"/>
              <a:chExt cx="3010202" cy="3243714"/>
            </a:xfrm>
          </p:grpSpPr>
          <p:pic>
            <p:nvPicPr>
              <p:cNvPr id="13" name="Picture 12">
                <a:extLst>
                  <a:ext uri="{FF2B5EF4-FFF2-40B4-BE49-F238E27FC236}">
                    <a16:creationId xmlns:a16="http://schemas.microsoft.com/office/drawing/2014/main" id="{DD5B1905-2916-4082-844F-77F0382B83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1314" y="1597328"/>
                <a:ext cx="3010202" cy="2714505"/>
              </a:xfrm>
              <a:prstGeom prst="rect">
                <a:avLst/>
              </a:prstGeom>
            </p:spPr>
          </p:pic>
          <p:sp>
            <p:nvSpPr>
              <p:cNvPr id="14" name="TextBox 13">
                <a:extLst>
                  <a:ext uri="{FF2B5EF4-FFF2-40B4-BE49-F238E27FC236}">
                    <a16:creationId xmlns:a16="http://schemas.microsoft.com/office/drawing/2014/main" id="{6E51DE6F-B2C6-4045-93BE-9318FFFE321E}"/>
                  </a:ext>
                </a:extLst>
              </p:cNvPr>
              <p:cNvSpPr txBox="1"/>
              <p:nvPr/>
            </p:nvSpPr>
            <p:spPr>
              <a:xfrm>
                <a:off x="1147020" y="4296759"/>
                <a:ext cx="2978789" cy="544283"/>
              </a:xfrm>
              <a:prstGeom prst="rect">
                <a:avLst/>
              </a:prstGeom>
              <a:noFill/>
            </p:spPr>
            <p:txBody>
              <a:bodyPr wrap="square" rtlCol="0">
                <a:spAutoFit/>
              </a:bodyPr>
              <a:lstStyle/>
              <a:p>
                <a:pPr algn="ctr"/>
                <a:r>
                  <a:rPr lang="en-US" sz="1300" spc="300" dirty="0">
                    <a:solidFill>
                      <a:schemeClr val="bg1"/>
                    </a:solidFill>
                    <a:latin typeface="Quicksand" pitchFamily="2" charset="0"/>
                  </a:rPr>
                  <a:t>PHILOSOPHY</a:t>
                </a:r>
              </a:p>
            </p:txBody>
          </p:sp>
        </p:grpSp>
        <p:grpSp>
          <p:nvGrpSpPr>
            <p:cNvPr id="7" name="Group 6">
              <a:extLst>
                <a:ext uri="{FF2B5EF4-FFF2-40B4-BE49-F238E27FC236}">
                  <a16:creationId xmlns:a16="http://schemas.microsoft.com/office/drawing/2014/main" id="{824AA86E-617C-46AF-AC6E-7F73578CED1C}"/>
                </a:ext>
              </a:extLst>
            </p:cNvPr>
            <p:cNvGrpSpPr/>
            <p:nvPr/>
          </p:nvGrpSpPr>
          <p:grpSpPr>
            <a:xfrm>
              <a:off x="61599" y="2388464"/>
              <a:ext cx="1966859" cy="1848111"/>
              <a:chOff x="4473249" y="1773168"/>
              <a:chExt cx="3661330" cy="3440279"/>
            </a:xfrm>
          </p:grpSpPr>
          <p:pic>
            <p:nvPicPr>
              <p:cNvPr id="11" name="Picture 10">
                <a:extLst>
                  <a:ext uri="{FF2B5EF4-FFF2-40B4-BE49-F238E27FC236}">
                    <a16:creationId xmlns:a16="http://schemas.microsoft.com/office/drawing/2014/main" id="{4D9F3C93-A465-497F-B233-1F8AF150B98F}"/>
                  </a:ext>
                </a:extLst>
              </p:cNvPr>
              <p:cNvPicPr>
                <a:picLocks noChangeAspect="1"/>
              </p:cNvPicPr>
              <p:nvPr/>
            </p:nvPicPr>
            <p:blipFill>
              <a:blip r:embed="rId4">
                <a:duotone>
                  <a:prstClr val="black"/>
                  <a:schemeClr val="tx2">
                    <a:tint val="45000"/>
                    <a:satMod val="400000"/>
                  </a:schemeClr>
                </a:duotone>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4798812" y="1773168"/>
                <a:ext cx="3010201" cy="2714506"/>
              </a:xfrm>
              <a:prstGeom prst="rect">
                <a:avLst/>
              </a:prstGeom>
            </p:spPr>
          </p:pic>
          <p:sp>
            <p:nvSpPr>
              <p:cNvPr id="12" name="TextBox 11">
                <a:extLst>
                  <a:ext uri="{FF2B5EF4-FFF2-40B4-BE49-F238E27FC236}">
                    <a16:creationId xmlns:a16="http://schemas.microsoft.com/office/drawing/2014/main" id="{6F5169D6-15EC-43DB-BDCB-7AFDB53C8AC7}"/>
                  </a:ext>
                </a:extLst>
              </p:cNvPr>
              <p:cNvSpPr txBox="1"/>
              <p:nvPr/>
            </p:nvSpPr>
            <p:spPr>
              <a:xfrm>
                <a:off x="4473249" y="4296759"/>
                <a:ext cx="3661330" cy="916688"/>
              </a:xfrm>
              <a:prstGeom prst="rect">
                <a:avLst/>
              </a:prstGeom>
              <a:noFill/>
            </p:spPr>
            <p:txBody>
              <a:bodyPr wrap="square" rtlCol="0">
                <a:spAutoFit/>
              </a:bodyPr>
              <a:lstStyle/>
              <a:p>
                <a:pPr algn="ctr"/>
                <a:r>
                  <a:rPr lang="en-US" sz="1300" spc="300" dirty="0">
                    <a:solidFill>
                      <a:schemeClr val="bg1">
                        <a:lumMod val="50000"/>
                      </a:schemeClr>
                    </a:solidFill>
                    <a:latin typeface="Quicksand" pitchFamily="2" charset="0"/>
                  </a:rPr>
                  <a:t>PHILANTHROPIC PROJECT</a:t>
                </a:r>
              </a:p>
            </p:txBody>
          </p:sp>
        </p:grpSp>
        <p:grpSp>
          <p:nvGrpSpPr>
            <p:cNvPr id="8" name="Group 7">
              <a:extLst>
                <a:ext uri="{FF2B5EF4-FFF2-40B4-BE49-F238E27FC236}">
                  <a16:creationId xmlns:a16="http://schemas.microsoft.com/office/drawing/2014/main" id="{19981D9D-AD6B-44E1-A4E4-2D8C51AC0267}"/>
                </a:ext>
              </a:extLst>
            </p:cNvPr>
            <p:cNvGrpSpPr/>
            <p:nvPr/>
          </p:nvGrpSpPr>
          <p:grpSpPr>
            <a:xfrm>
              <a:off x="234902" y="4511099"/>
              <a:ext cx="1620252" cy="2104842"/>
              <a:chOff x="8083253" y="1667664"/>
              <a:chExt cx="3016116" cy="3918185"/>
            </a:xfrm>
          </p:grpSpPr>
          <p:pic>
            <p:nvPicPr>
              <p:cNvPr id="9" name="Picture 8">
                <a:extLst>
                  <a:ext uri="{FF2B5EF4-FFF2-40B4-BE49-F238E27FC236}">
                    <a16:creationId xmlns:a16="http://schemas.microsoft.com/office/drawing/2014/main" id="{1FD5AB38-5D61-422B-81C1-40D014330CED}"/>
                  </a:ext>
                </a:extLst>
              </p:cNvPr>
              <p:cNvPicPr>
                <a:picLocks noChangeAspect="1"/>
              </p:cNvPicPr>
              <p:nvPr/>
            </p:nvPicPr>
            <p:blipFill>
              <a:blip r:embed="rId6">
                <a:duotone>
                  <a:prstClr val="black"/>
                  <a:schemeClr val="tx2">
                    <a:tint val="45000"/>
                    <a:satMod val="400000"/>
                  </a:schemeClr>
                </a:duotone>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tretch>
                <a:fillRect/>
              </a:stretch>
            </p:blipFill>
            <p:spPr>
              <a:xfrm>
                <a:off x="8083253" y="1667664"/>
                <a:ext cx="3016116" cy="2714505"/>
              </a:xfrm>
              <a:prstGeom prst="rect">
                <a:avLst/>
              </a:prstGeom>
            </p:spPr>
          </p:pic>
          <p:sp>
            <p:nvSpPr>
              <p:cNvPr id="10" name="TextBox 9">
                <a:extLst>
                  <a:ext uri="{FF2B5EF4-FFF2-40B4-BE49-F238E27FC236}">
                    <a16:creationId xmlns:a16="http://schemas.microsoft.com/office/drawing/2014/main" id="{EA41E385-15F7-49EC-B7A0-5B27A603B660}"/>
                  </a:ext>
                </a:extLst>
              </p:cNvPr>
              <p:cNvSpPr txBox="1"/>
              <p:nvPr/>
            </p:nvSpPr>
            <p:spPr>
              <a:xfrm>
                <a:off x="8101917" y="4296759"/>
                <a:ext cx="2978789" cy="1289090"/>
              </a:xfrm>
              <a:prstGeom prst="rect">
                <a:avLst/>
              </a:prstGeom>
              <a:noFill/>
            </p:spPr>
            <p:txBody>
              <a:bodyPr wrap="square" rtlCol="0">
                <a:spAutoFit/>
              </a:bodyPr>
              <a:lstStyle/>
              <a:p>
                <a:pPr algn="ctr"/>
                <a:r>
                  <a:rPr lang="en-US" sz="1300" spc="300" dirty="0">
                    <a:solidFill>
                      <a:schemeClr val="bg1">
                        <a:lumMod val="50000"/>
                      </a:schemeClr>
                    </a:solidFill>
                    <a:latin typeface="Quicksand" pitchFamily="2" charset="0"/>
                  </a:rPr>
                  <a:t>EMERGING</a:t>
                </a:r>
              </a:p>
              <a:p>
                <a:pPr algn="ctr"/>
                <a:r>
                  <a:rPr lang="en-US" sz="1300" spc="300" dirty="0">
                    <a:solidFill>
                      <a:schemeClr val="bg1">
                        <a:lumMod val="50000"/>
                      </a:schemeClr>
                    </a:solidFill>
                    <a:latin typeface="Quicksand" pitchFamily="2" charset="0"/>
                  </a:rPr>
                  <a:t>FEDERAL INITIATIVE</a:t>
                </a:r>
              </a:p>
            </p:txBody>
          </p:sp>
        </p:grpSp>
      </p:grpSp>
      <p:pic>
        <p:nvPicPr>
          <p:cNvPr id="17" name="Picture 16">
            <a:extLst>
              <a:ext uri="{FF2B5EF4-FFF2-40B4-BE49-F238E27FC236}">
                <a16:creationId xmlns:a16="http://schemas.microsoft.com/office/drawing/2014/main" id="{0604A326-6516-4265-8E49-AB91173046C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75253" y="736126"/>
            <a:ext cx="5931550" cy="5385747"/>
          </a:xfrm>
          <a:prstGeom prst="rect">
            <a:avLst/>
          </a:prstGeom>
        </p:spPr>
      </p:pic>
    </p:spTree>
    <p:extLst>
      <p:ext uri="{BB962C8B-B14F-4D97-AF65-F5344CB8AC3E}">
        <p14:creationId xmlns:p14="http://schemas.microsoft.com/office/powerpoint/2010/main" val="10022687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94C386-5A04-4A5C-A958-5479DC756910}"/>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FDC9B6FD-B291-48CF-841D-9ECF130005D5}"/>
              </a:ext>
            </a:extLst>
          </p:cNvPr>
          <p:cNvGrpSpPr/>
          <p:nvPr/>
        </p:nvGrpSpPr>
        <p:grpSpPr>
          <a:xfrm>
            <a:off x="9035243" y="1905625"/>
            <a:ext cx="2644297" cy="2797786"/>
            <a:chOff x="8619271" y="1523958"/>
            <a:chExt cx="2978789" cy="3151694"/>
          </a:xfrm>
        </p:grpSpPr>
        <p:pic>
          <p:nvPicPr>
            <p:cNvPr id="8" name="Picture 7">
              <a:extLst>
                <a:ext uri="{FF2B5EF4-FFF2-40B4-BE49-F238E27FC236}">
                  <a16:creationId xmlns:a16="http://schemas.microsoft.com/office/drawing/2014/main" id="{A165E246-F2F9-4E7D-A324-3B51EE732B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63162" y="1523958"/>
              <a:ext cx="2291006" cy="2061905"/>
            </a:xfrm>
            <a:prstGeom prst="rect">
              <a:avLst/>
            </a:prstGeom>
          </p:spPr>
        </p:pic>
        <p:sp>
          <p:nvSpPr>
            <p:cNvPr id="12" name="TextBox 11">
              <a:extLst>
                <a:ext uri="{FF2B5EF4-FFF2-40B4-BE49-F238E27FC236}">
                  <a16:creationId xmlns:a16="http://schemas.microsoft.com/office/drawing/2014/main" id="{AF3001CB-A92F-470B-AA3B-FB3D2FC92D8F}"/>
                </a:ext>
              </a:extLst>
            </p:cNvPr>
            <p:cNvSpPr txBox="1"/>
            <p:nvPr/>
          </p:nvSpPr>
          <p:spPr>
            <a:xfrm>
              <a:off x="8619271" y="3878222"/>
              <a:ext cx="2978789" cy="797430"/>
            </a:xfrm>
            <a:prstGeom prst="rect">
              <a:avLst/>
            </a:prstGeom>
            <a:noFill/>
          </p:spPr>
          <p:txBody>
            <a:bodyPr wrap="square" rtlCol="0">
              <a:spAutoFit/>
            </a:bodyPr>
            <a:lstStyle/>
            <a:p>
              <a:pPr algn="ctr"/>
              <a:r>
                <a:rPr lang="en-US" sz="2000" spc="400" dirty="0">
                  <a:solidFill>
                    <a:schemeClr val="bg1"/>
                  </a:solidFill>
                  <a:latin typeface="Quicksand" pitchFamily="2" charset="0"/>
                </a:rPr>
                <a:t>NEW TECHNOLOGY</a:t>
              </a:r>
            </a:p>
          </p:txBody>
        </p:sp>
      </p:grpSp>
      <p:grpSp>
        <p:nvGrpSpPr>
          <p:cNvPr id="17" name="Group 16">
            <a:extLst>
              <a:ext uri="{FF2B5EF4-FFF2-40B4-BE49-F238E27FC236}">
                <a16:creationId xmlns:a16="http://schemas.microsoft.com/office/drawing/2014/main" id="{0EF0296A-5043-4906-8FA4-8734F30E6233}"/>
              </a:ext>
            </a:extLst>
          </p:cNvPr>
          <p:cNvGrpSpPr/>
          <p:nvPr/>
        </p:nvGrpSpPr>
        <p:grpSpPr>
          <a:xfrm>
            <a:off x="5944458" y="1973470"/>
            <a:ext cx="2823646" cy="2662097"/>
            <a:chOff x="8247776" y="1623970"/>
            <a:chExt cx="3180825" cy="2998840"/>
          </a:xfrm>
        </p:grpSpPr>
        <p:pic>
          <p:nvPicPr>
            <p:cNvPr id="10" name="Picture 9">
              <a:extLst>
                <a:ext uri="{FF2B5EF4-FFF2-40B4-BE49-F238E27FC236}">
                  <a16:creationId xmlns:a16="http://schemas.microsoft.com/office/drawing/2014/main" id="{3439FD98-1FA3-4C03-AE37-F2E3F51BFF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92686" y="1623970"/>
              <a:ext cx="2291005" cy="2102558"/>
            </a:xfrm>
            <a:prstGeom prst="rect">
              <a:avLst/>
            </a:prstGeom>
          </p:spPr>
        </p:pic>
        <p:sp>
          <p:nvSpPr>
            <p:cNvPr id="14" name="TextBox 13">
              <a:extLst>
                <a:ext uri="{FF2B5EF4-FFF2-40B4-BE49-F238E27FC236}">
                  <a16:creationId xmlns:a16="http://schemas.microsoft.com/office/drawing/2014/main" id="{AB731F43-9620-458A-BBDB-A40B2A5F5D82}"/>
                </a:ext>
              </a:extLst>
            </p:cNvPr>
            <p:cNvSpPr txBox="1"/>
            <p:nvPr/>
          </p:nvSpPr>
          <p:spPr>
            <a:xfrm>
              <a:off x="8247776" y="3825380"/>
              <a:ext cx="3180825" cy="797430"/>
            </a:xfrm>
            <a:prstGeom prst="rect">
              <a:avLst/>
            </a:prstGeom>
            <a:noFill/>
          </p:spPr>
          <p:txBody>
            <a:bodyPr wrap="square" rtlCol="0">
              <a:spAutoFit/>
            </a:bodyPr>
            <a:lstStyle/>
            <a:p>
              <a:pPr algn="ctr"/>
              <a:r>
                <a:rPr lang="en-US" sz="2000" spc="400" dirty="0">
                  <a:solidFill>
                    <a:schemeClr val="bg1"/>
                  </a:solidFill>
                  <a:latin typeface="Quicksand" pitchFamily="2" charset="0"/>
                </a:rPr>
                <a:t>COMMUNITY OF PRACTICE</a:t>
              </a:r>
            </a:p>
          </p:txBody>
        </p:sp>
      </p:grpSp>
      <p:sp>
        <p:nvSpPr>
          <p:cNvPr id="9" name="Rectangle 8">
            <a:extLst>
              <a:ext uri="{FF2B5EF4-FFF2-40B4-BE49-F238E27FC236}">
                <a16:creationId xmlns:a16="http://schemas.microsoft.com/office/drawing/2014/main" id="{D3CAADD7-8D30-4BDC-BB82-AC8C1827EDAD}"/>
              </a:ext>
            </a:extLst>
          </p:cNvPr>
          <p:cNvSpPr/>
          <p:nvPr/>
        </p:nvSpPr>
        <p:spPr>
          <a:xfrm>
            <a:off x="0" y="0"/>
            <a:ext cx="2090057"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CC999156-DD90-4584-87A5-3D2B14BBDE15}"/>
              </a:ext>
            </a:extLst>
          </p:cNvPr>
          <p:cNvGrpSpPr/>
          <p:nvPr/>
        </p:nvGrpSpPr>
        <p:grpSpPr>
          <a:xfrm>
            <a:off x="61599" y="406769"/>
            <a:ext cx="1966859" cy="6244517"/>
            <a:chOff x="61599" y="371424"/>
            <a:chExt cx="1966859" cy="6244517"/>
          </a:xfrm>
        </p:grpSpPr>
        <p:grpSp>
          <p:nvGrpSpPr>
            <p:cNvPr id="13" name="Group 12">
              <a:extLst>
                <a:ext uri="{FF2B5EF4-FFF2-40B4-BE49-F238E27FC236}">
                  <a16:creationId xmlns:a16="http://schemas.microsoft.com/office/drawing/2014/main" id="{A02B7574-0894-4467-823D-C0B1FF9A0624}"/>
                </a:ext>
              </a:extLst>
            </p:cNvPr>
            <p:cNvGrpSpPr/>
            <p:nvPr/>
          </p:nvGrpSpPr>
          <p:grpSpPr>
            <a:xfrm>
              <a:off x="236491" y="371424"/>
              <a:ext cx="1617074" cy="1742517"/>
              <a:chOff x="1131314" y="1597328"/>
              <a:chExt cx="3010202" cy="3243714"/>
            </a:xfrm>
          </p:grpSpPr>
          <p:pic>
            <p:nvPicPr>
              <p:cNvPr id="22" name="Picture 21">
                <a:extLst>
                  <a:ext uri="{FF2B5EF4-FFF2-40B4-BE49-F238E27FC236}">
                    <a16:creationId xmlns:a16="http://schemas.microsoft.com/office/drawing/2014/main" id="{D95796A4-F006-498B-B64F-4BA3503EEE2F}"/>
                  </a:ext>
                </a:extLst>
              </p:cNvPr>
              <p:cNvPicPr>
                <a:picLocks noChangeAspect="1"/>
              </p:cNvPicPr>
              <p:nvPr/>
            </p:nvPicPr>
            <p:blipFill>
              <a:blip r:embed="rId5">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1131314" y="1597328"/>
                <a:ext cx="3010202" cy="2714505"/>
              </a:xfrm>
              <a:prstGeom prst="rect">
                <a:avLst/>
              </a:prstGeom>
            </p:spPr>
          </p:pic>
          <p:sp>
            <p:nvSpPr>
              <p:cNvPr id="23" name="TextBox 22">
                <a:extLst>
                  <a:ext uri="{FF2B5EF4-FFF2-40B4-BE49-F238E27FC236}">
                    <a16:creationId xmlns:a16="http://schemas.microsoft.com/office/drawing/2014/main" id="{B6EB6E7A-0AA3-4E55-A9C1-98B96F28AA01}"/>
                  </a:ext>
                </a:extLst>
              </p:cNvPr>
              <p:cNvSpPr txBox="1"/>
              <p:nvPr/>
            </p:nvSpPr>
            <p:spPr>
              <a:xfrm>
                <a:off x="1147020" y="4296759"/>
                <a:ext cx="2978789" cy="544283"/>
              </a:xfrm>
              <a:prstGeom prst="rect">
                <a:avLst/>
              </a:prstGeom>
              <a:noFill/>
            </p:spPr>
            <p:txBody>
              <a:bodyPr wrap="square" rtlCol="0">
                <a:spAutoFit/>
              </a:bodyPr>
              <a:lstStyle/>
              <a:p>
                <a:pPr algn="ctr"/>
                <a:r>
                  <a:rPr lang="en-US" sz="1300" spc="300" dirty="0">
                    <a:solidFill>
                      <a:schemeClr val="bg1">
                        <a:lumMod val="50000"/>
                      </a:schemeClr>
                    </a:solidFill>
                    <a:latin typeface="Quicksand" pitchFamily="2" charset="0"/>
                  </a:rPr>
                  <a:t>PHILOSOPHY</a:t>
                </a:r>
              </a:p>
            </p:txBody>
          </p:sp>
        </p:grpSp>
        <p:grpSp>
          <p:nvGrpSpPr>
            <p:cNvPr id="15" name="Group 14">
              <a:extLst>
                <a:ext uri="{FF2B5EF4-FFF2-40B4-BE49-F238E27FC236}">
                  <a16:creationId xmlns:a16="http://schemas.microsoft.com/office/drawing/2014/main" id="{66F72CC2-71A0-46C6-AD68-83A6B9274B9F}"/>
                </a:ext>
              </a:extLst>
            </p:cNvPr>
            <p:cNvGrpSpPr/>
            <p:nvPr/>
          </p:nvGrpSpPr>
          <p:grpSpPr>
            <a:xfrm>
              <a:off x="61599" y="2388464"/>
              <a:ext cx="1966859" cy="1848111"/>
              <a:chOff x="4473249" y="1773168"/>
              <a:chExt cx="3661330" cy="3440279"/>
            </a:xfrm>
          </p:grpSpPr>
          <p:pic>
            <p:nvPicPr>
              <p:cNvPr id="20" name="Picture 19">
                <a:extLst>
                  <a:ext uri="{FF2B5EF4-FFF2-40B4-BE49-F238E27FC236}">
                    <a16:creationId xmlns:a16="http://schemas.microsoft.com/office/drawing/2014/main" id="{3BAF1ED8-B79D-4D81-9627-6A5344CBF65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98812" y="1773168"/>
                <a:ext cx="3010201" cy="2714506"/>
              </a:xfrm>
              <a:prstGeom prst="rect">
                <a:avLst/>
              </a:prstGeom>
            </p:spPr>
          </p:pic>
          <p:sp>
            <p:nvSpPr>
              <p:cNvPr id="21" name="TextBox 20">
                <a:extLst>
                  <a:ext uri="{FF2B5EF4-FFF2-40B4-BE49-F238E27FC236}">
                    <a16:creationId xmlns:a16="http://schemas.microsoft.com/office/drawing/2014/main" id="{2F4025FF-5ECD-4F05-8196-CF149C4131C9}"/>
                  </a:ext>
                </a:extLst>
              </p:cNvPr>
              <p:cNvSpPr txBox="1"/>
              <p:nvPr/>
            </p:nvSpPr>
            <p:spPr>
              <a:xfrm>
                <a:off x="4473249" y="4296759"/>
                <a:ext cx="3661330" cy="916688"/>
              </a:xfrm>
              <a:prstGeom prst="rect">
                <a:avLst/>
              </a:prstGeom>
              <a:noFill/>
            </p:spPr>
            <p:txBody>
              <a:bodyPr wrap="square" rtlCol="0">
                <a:spAutoFit/>
              </a:bodyPr>
              <a:lstStyle/>
              <a:p>
                <a:pPr algn="ctr"/>
                <a:r>
                  <a:rPr lang="en-US" sz="1300" spc="300" dirty="0">
                    <a:solidFill>
                      <a:schemeClr val="bg1"/>
                    </a:solidFill>
                    <a:latin typeface="Quicksand" pitchFamily="2" charset="0"/>
                  </a:rPr>
                  <a:t>PHILANTHROPIC</a:t>
                </a:r>
                <a:r>
                  <a:rPr lang="en-US" sz="1300" spc="300" dirty="0">
                    <a:solidFill>
                      <a:schemeClr val="bg1">
                        <a:lumMod val="50000"/>
                      </a:schemeClr>
                    </a:solidFill>
                    <a:latin typeface="Quicksand" pitchFamily="2" charset="0"/>
                  </a:rPr>
                  <a:t> </a:t>
                </a:r>
                <a:r>
                  <a:rPr lang="en-US" sz="1300" spc="300" dirty="0">
                    <a:solidFill>
                      <a:schemeClr val="bg1"/>
                    </a:solidFill>
                    <a:latin typeface="Quicksand" pitchFamily="2" charset="0"/>
                  </a:rPr>
                  <a:t>PROJECT</a:t>
                </a:r>
              </a:p>
            </p:txBody>
          </p:sp>
        </p:grpSp>
        <p:grpSp>
          <p:nvGrpSpPr>
            <p:cNvPr id="16" name="Group 15">
              <a:extLst>
                <a:ext uri="{FF2B5EF4-FFF2-40B4-BE49-F238E27FC236}">
                  <a16:creationId xmlns:a16="http://schemas.microsoft.com/office/drawing/2014/main" id="{FDF216FB-DEBD-4874-B27F-AB36E13EFE2D}"/>
                </a:ext>
              </a:extLst>
            </p:cNvPr>
            <p:cNvGrpSpPr/>
            <p:nvPr/>
          </p:nvGrpSpPr>
          <p:grpSpPr>
            <a:xfrm>
              <a:off x="234902" y="4511099"/>
              <a:ext cx="1620252" cy="2104842"/>
              <a:chOff x="8083253" y="1667664"/>
              <a:chExt cx="3016116" cy="3918185"/>
            </a:xfrm>
          </p:grpSpPr>
          <p:pic>
            <p:nvPicPr>
              <p:cNvPr id="18" name="Picture 17">
                <a:extLst>
                  <a:ext uri="{FF2B5EF4-FFF2-40B4-BE49-F238E27FC236}">
                    <a16:creationId xmlns:a16="http://schemas.microsoft.com/office/drawing/2014/main" id="{BBCBE2D1-0F51-4881-89D7-E0AFA874D19A}"/>
                  </a:ext>
                </a:extLst>
              </p:cNvPr>
              <p:cNvPicPr>
                <a:picLocks noChangeAspect="1"/>
              </p:cNvPicPr>
              <p:nvPr/>
            </p:nvPicPr>
            <p:blipFill>
              <a:blip r:embed="rId7">
                <a:duotone>
                  <a:prstClr val="black"/>
                  <a:schemeClr val="tx2">
                    <a:tint val="45000"/>
                    <a:satMod val="400000"/>
                  </a:schemeClr>
                </a:duotone>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val="0"/>
                  </a:ext>
                </a:extLst>
              </a:blip>
              <a:stretch>
                <a:fillRect/>
              </a:stretch>
            </p:blipFill>
            <p:spPr>
              <a:xfrm>
                <a:off x="8083253" y="1667664"/>
                <a:ext cx="3016116" cy="2714505"/>
              </a:xfrm>
              <a:prstGeom prst="rect">
                <a:avLst/>
              </a:prstGeom>
            </p:spPr>
          </p:pic>
          <p:sp>
            <p:nvSpPr>
              <p:cNvPr id="19" name="TextBox 18">
                <a:extLst>
                  <a:ext uri="{FF2B5EF4-FFF2-40B4-BE49-F238E27FC236}">
                    <a16:creationId xmlns:a16="http://schemas.microsoft.com/office/drawing/2014/main" id="{F8AAE4EB-245C-4EEA-B7A5-6B9DA525B018}"/>
                  </a:ext>
                </a:extLst>
              </p:cNvPr>
              <p:cNvSpPr txBox="1"/>
              <p:nvPr/>
            </p:nvSpPr>
            <p:spPr>
              <a:xfrm>
                <a:off x="8101917" y="4296759"/>
                <a:ext cx="2978789" cy="1289090"/>
              </a:xfrm>
              <a:prstGeom prst="rect">
                <a:avLst/>
              </a:prstGeom>
              <a:noFill/>
            </p:spPr>
            <p:txBody>
              <a:bodyPr wrap="square" rtlCol="0">
                <a:spAutoFit/>
              </a:bodyPr>
              <a:lstStyle/>
              <a:p>
                <a:pPr algn="ctr"/>
                <a:r>
                  <a:rPr lang="en-US" sz="1300" spc="300" dirty="0">
                    <a:solidFill>
                      <a:schemeClr val="bg1">
                        <a:lumMod val="50000"/>
                      </a:schemeClr>
                    </a:solidFill>
                    <a:latin typeface="Quicksand" pitchFamily="2" charset="0"/>
                  </a:rPr>
                  <a:t>EMERGING FEDERAL INITIATIVE</a:t>
                </a:r>
              </a:p>
            </p:txBody>
          </p:sp>
        </p:grpSp>
      </p:grpSp>
      <p:grpSp>
        <p:nvGrpSpPr>
          <p:cNvPr id="24" name="Group 23">
            <a:extLst>
              <a:ext uri="{FF2B5EF4-FFF2-40B4-BE49-F238E27FC236}">
                <a16:creationId xmlns:a16="http://schemas.microsoft.com/office/drawing/2014/main" id="{BA4B02A1-9E06-452A-A416-AFA58E0BD2BF}"/>
              </a:ext>
            </a:extLst>
          </p:cNvPr>
          <p:cNvGrpSpPr/>
          <p:nvPr/>
        </p:nvGrpSpPr>
        <p:grpSpPr>
          <a:xfrm>
            <a:off x="2652766" y="1982492"/>
            <a:ext cx="3024552" cy="2644053"/>
            <a:chOff x="8106750" y="1644297"/>
            <a:chExt cx="3407145" cy="2978515"/>
          </a:xfrm>
        </p:grpSpPr>
        <p:pic>
          <p:nvPicPr>
            <p:cNvPr id="25" name="Picture 24">
              <a:extLst>
                <a:ext uri="{FF2B5EF4-FFF2-40B4-BE49-F238E27FC236}">
                  <a16:creationId xmlns:a16="http://schemas.microsoft.com/office/drawing/2014/main" id="{BEB8F226-AE39-4212-8221-6AE2ECDD22D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92686" y="1644297"/>
              <a:ext cx="2291005" cy="2061904"/>
            </a:xfrm>
            <a:prstGeom prst="rect">
              <a:avLst/>
            </a:prstGeom>
          </p:spPr>
        </p:pic>
        <p:sp>
          <p:nvSpPr>
            <p:cNvPr id="26" name="TextBox 25">
              <a:extLst>
                <a:ext uri="{FF2B5EF4-FFF2-40B4-BE49-F238E27FC236}">
                  <a16:creationId xmlns:a16="http://schemas.microsoft.com/office/drawing/2014/main" id="{BA979B61-9B49-437B-BA78-D1791381BAC6}"/>
                </a:ext>
              </a:extLst>
            </p:cNvPr>
            <p:cNvSpPr txBox="1"/>
            <p:nvPr/>
          </p:nvSpPr>
          <p:spPr>
            <a:xfrm>
              <a:off x="8106750" y="3825381"/>
              <a:ext cx="3407145" cy="797431"/>
            </a:xfrm>
            <a:prstGeom prst="rect">
              <a:avLst/>
            </a:prstGeom>
            <a:noFill/>
          </p:spPr>
          <p:txBody>
            <a:bodyPr wrap="square" rtlCol="0">
              <a:spAutoFit/>
            </a:bodyPr>
            <a:lstStyle/>
            <a:p>
              <a:pPr algn="ctr"/>
              <a:r>
                <a:rPr lang="en-US" sz="2000" spc="400" dirty="0">
                  <a:solidFill>
                    <a:schemeClr val="bg1"/>
                  </a:solidFill>
                  <a:latin typeface="Quicksand" pitchFamily="2" charset="0"/>
                </a:rPr>
                <a:t>COLLABORATIVE PROJECTS</a:t>
              </a:r>
            </a:p>
          </p:txBody>
        </p:sp>
      </p:grpSp>
    </p:spTree>
    <p:extLst>
      <p:ext uri="{BB962C8B-B14F-4D97-AF65-F5344CB8AC3E}">
        <p14:creationId xmlns:p14="http://schemas.microsoft.com/office/powerpoint/2010/main" val="9949983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94C386-5A04-4A5C-A958-5479DC756910}"/>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3CAADD7-8D30-4BDC-BB82-AC8C1827EDAD}"/>
              </a:ext>
            </a:extLst>
          </p:cNvPr>
          <p:cNvSpPr/>
          <p:nvPr/>
        </p:nvSpPr>
        <p:spPr>
          <a:xfrm>
            <a:off x="0" y="0"/>
            <a:ext cx="2090057"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CC999156-DD90-4584-87A5-3D2B14BBDE15}"/>
              </a:ext>
            </a:extLst>
          </p:cNvPr>
          <p:cNvGrpSpPr/>
          <p:nvPr/>
        </p:nvGrpSpPr>
        <p:grpSpPr>
          <a:xfrm>
            <a:off x="61599" y="406769"/>
            <a:ext cx="1966859" cy="6244517"/>
            <a:chOff x="61599" y="371424"/>
            <a:chExt cx="1966859" cy="6244517"/>
          </a:xfrm>
        </p:grpSpPr>
        <p:grpSp>
          <p:nvGrpSpPr>
            <p:cNvPr id="13" name="Group 12">
              <a:extLst>
                <a:ext uri="{FF2B5EF4-FFF2-40B4-BE49-F238E27FC236}">
                  <a16:creationId xmlns:a16="http://schemas.microsoft.com/office/drawing/2014/main" id="{A02B7574-0894-4467-823D-C0B1FF9A0624}"/>
                </a:ext>
              </a:extLst>
            </p:cNvPr>
            <p:cNvGrpSpPr/>
            <p:nvPr/>
          </p:nvGrpSpPr>
          <p:grpSpPr>
            <a:xfrm>
              <a:off x="236491" y="371424"/>
              <a:ext cx="1617074" cy="1742517"/>
              <a:chOff x="1131314" y="1597328"/>
              <a:chExt cx="3010202" cy="3243714"/>
            </a:xfrm>
          </p:grpSpPr>
          <p:pic>
            <p:nvPicPr>
              <p:cNvPr id="22" name="Picture 21">
                <a:extLst>
                  <a:ext uri="{FF2B5EF4-FFF2-40B4-BE49-F238E27FC236}">
                    <a16:creationId xmlns:a16="http://schemas.microsoft.com/office/drawing/2014/main" id="{D95796A4-F006-498B-B64F-4BA3503EEE2F}"/>
                  </a:ext>
                </a:extLst>
              </p:cNvPr>
              <p:cNvPicPr>
                <a:picLocks noChangeAspect="1"/>
              </p:cNvPicPr>
              <p:nvPr/>
            </p:nvPicPr>
            <p:blipFill>
              <a:blip r:embed="rId3">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1131314" y="1597328"/>
                <a:ext cx="3010202" cy="2714505"/>
              </a:xfrm>
              <a:prstGeom prst="rect">
                <a:avLst/>
              </a:prstGeom>
            </p:spPr>
          </p:pic>
          <p:sp>
            <p:nvSpPr>
              <p:cNvPr id="23" name="TextBox 22">
                <a:extLst>
                  <a:ext uri="{FF2B5EF4-FFF2-40B4-BE49-F238E27FC236}">
                    <a16:creationId xmlns:a16="http://schemas.microsoft.com/office/drawing/2014/main" id="{B6EB6E7A-0AA3-4E55-A9C1-98B96F28AA01}"/>
                  </a:ext>
                </a:extLst>
              </p:cNvPr>
              <p:cNvSpPr txBox="1"/>
              <p:nvPr/>
            </p:nvSpPr>
            <p:spPr>
              <a:xfrm>
                <a:off x="1147020" y="4296759"/>
                <a:ext cx="2978789" cy="544283"/>
              </a:xfrm>
              <a:prstGeom prst="rect">
                <a:avLst/>
              </a:prstGeom>
              <a:noFill/>
            </p:spPr>
            <p:txBody>
              <a:bodyPr wrap="square" rtlCol="0">
                <a:spAutoFit/>
              </a:bodyPr>
              <a:lstStyle/>
              <a:p>
                <a:pPr algn="ctr"/>
                <a:r>
                  <a:rPr lang="en-US" sz="1300" spc="300" dirty="0">
                    <a:solidFill>
                      <a:schemeClr val="bg1">
                        <a:lumMod val="50000"/>
                      </a:schemeClr>
                    </a:solidFill>
                    <a:latin typeface="Quicksand" pitchFamily="2" charset="0"/>
                  </a:rPr>
                  <a:t>PHILOSOPHY</a:t>
                </a:r>
              </a:p>
            </p:txBody>
          </p:sp>
        </p:grpSp>
        <p:grpSp>
          <p:nvGrpSpPr>
            <p:cNvPr id="15" name="Group 14">
              <a:extLst>
                <a:ext uri="{FF2B5EF4-FFF2-40B4-BE49-F238E27FC236}">
                  <a16:creationId xmlns:a16="http://schemas.microsoft.com/office/drawing/2014/main" id="{66F72CC2-71A0-46C6-AD68-83A6B9274B9F}"/>
                </a:ext>
              </a:extLst>
            </p:cNvPr>
            <p:cNvGrpSpPr/>
            <p:nvPr/>
          </p:nvGrpSpPr>
          <p:grpSpPr>
            <a:xfrm>
              <a:off x="61599" y="2388464"/>
              <a:ext cx="1966859" cy="1848111"/>
              <a:chOff x="4473249" y="1773168"/>
              <a:chExt cx="3661330" cy="3440279"/>
            </a:xfrm>
          </p:grpSpPr>
          <p:pic>
            <p:nvPicPr>
              <p:cNvPr id="20" name="Picture 19">
                <a:extLst>
                  <a:ext uri="{FF2B5EF4-FFF2-40B4-BE49-F238E27FC236}">
                    <a16:creationId xmlns:a16="http://schemas.microsoft.com/office/drawing/2014/main" id="{3BAF1ED8-B79D-4D81-9627-6A5344CBF6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98812" y="1773168"/>
                <a:ext cx="3010201" cy="2714506"/>
              </a:xfrm>
              <a:prstGeom prst="rect">
                <a:avLst/>
              </a:prstGeom>
            </p:spPr>
          </p:pic>
          <p:sp>
            <p:nvSpPr>
              <p:cNvPr id="21" name="TextBox 20">
                <a:extLst>
                  <a:ext uri="{FF2B5EF4-FFF2-40B4-BE49-F238E27FC236}">
                    <a16:creationId xmlns:a16="http://schemas.microsoft.com/office/drawing/2014/main" id="{2F4025FF-5ECD-4F05-8196-CF149C4131C9}"/>
                  </a:ext>
                </a:extLst>
              </p:cNvPr>
              <p:cNvSpPr txBox="1"/>
              <p:nvPr/>
            </p:nvSpPr>
            <p:spPr>
              <a:xfrm>
                <a:off x="4473249" y="4296759"/>
                <a:ext cx="3661330" cy="916688"/>
              </a:xfrm>
              <a:prstGeom prst="rect">
                <a:avLst/>
              </a:prstGeom>
              <a:noFill/>
            </p:spPr>
            <p:txBody>
              <a:bodyPr wrap="square" rtlCol="0">
                <a:spAutoFit/>
              </a:bodyPr>
              <a:lstStyle/>
              <a:p>
                <a:pPr algn="ctr"/>
                <a:r>
                  <a:rPr lang="en-US" sz="1300" spc="300" dirty="0">
                    <a:solidFill>
                      <a:schemeClr val="bg1"/>
                    </a:solidFill>
                    <a:latin typeface="Quicksand" pitchFamily="2" charset="0"/>
                  </a:rPr>
                  <a:t>PHILANTHROPIC</a:t>
                </a:r>
                <a:r>
                  <a:rPr lang="en-US" sz="1300" spc="300" dirty="0">
                    <a:solidFill>
                      <a:schemeClr val="bg1">
                        <a:lumMod val="50000"/>
                      </a:schemeClr>
                    </a:solidFill>
                    <a:latin typeface="Quicksand" pitchFamily="2" charset="0"/>
                  </a:rPr>
                  <a:t> </a:t>
                </a:r>
                <a:r>
                  <a:rPr lang="en-US" sz="1300" spc="300" dirty="0">
                    <a:solidFill>
                      <a:schemeClr val="bg1"/>
                    </a:solidFill>
                    <a:latin typeface="Quicksand" pitchFamily="2" charset="0"/>
                  </a:rPr>
                  <a:t>PROJECT</a:t>
                </a:r>
              </a:p>
            </p:txBody>
          </p:sp>
        </p:grpSp>
        <p:grpSp>
          <p:nvGrpSpPr>
            <p:cNvPr id="16" name="Group 15">
              <a:extLst>
                <a:ext uri="{FF2B5EF4-FFF2-40B4-BE49-F238E27FC236}">
                  <a16:creationId xmlns:a16="http://schemas.microsoft.com/office/drawing/2014/main" id="{FDF216FB-DEBD-4874-B27F-AB36E13EFE2D}"/>
                </a:ext>
              </a:extLst>
            </p:cNvPr>
            <p:cNvGrpSpPr/>
            <p:nvPr/>
          </p:nvGrpSpPr>
          <p:grpSpPr>
            <a:xfrm>
              <a:off x="234902" y="4511099"/>
              <a:ext cx="1620252" cy="2104842"/>
              <a:chOff x="8083253" y="1667664"/>
              <a:chExt cx="3016116" cy="3918185"/>
            </a:xfrm>
          </p:grpSpPr>
          <p:pic>
            <p:nvPicPr>
              <p:cNvPr id="18" name="Picture 17">
                <a:extLst>
                  <a:ext uri="{FF2B5EF4-FFF2-40B4-BE49-F238E27FC236}">
                    <a16:creationId xmlns:a16="http://schemas.microsoft.com/office/drawing/2014/main" id="{BBCBE2D1-0F51-4881-89D7-E0AFA874D19A}"/>
                  </a:ext>
                </a:extLst>
              </p:cNvPr>
              <p:cNvPicPr>
                <a:picLocks noChangeAspect="1"/>
              </p:cNvPicPr>
              <p:nvPr/>
            </p:nvPicPr>
            <p:blipFill>
              <a:blip r:embed="rId5">
                <a:duotone>
                  <a:prstClr val="black"/>
                  <a:schemeClr val="tx2">
                    <a:tint val="45000"/>
                    <a:satMod val="400000"/>
                  </a:schemeClr>
                </a:duotone>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tretch>
                <a:fillRect/>
              </a:stretch>
            </p:blipFill>
            <p:spPr>
              <a:xfrm>
                <a:off x="8083253" y="1667664"/>
                <a:ext cx="3016116" cy="2714505"/>
              </a:xfrm>
              <a:prstGeom prst="rect">
                <a:avLst/>
              </a:prstGeom>
            </p:spPr>
          </p:pic>
          <p:sp>
            <p:nvSpPr>
              <p:cNvPr id="19" name="TextBox 18">
                <a:extLst>
                  <a:ext uri="{FF2B5EF4-FFF2-40B4-BE49-F238E27FC236}">
                    <a16:creationId xmlns:a16="http://schemas.microsoft.com/office/drawing/2014/main" id="{F8AAE4EB-245C-4EEA-B7A5-6B9DA525B018}"/>
                  </a:ext>
                </a:extLst>
              </p:cNvPr>
              <p:cNvSpPr txBox="1"/>
              <p:nvPr/>
            </p:nvSpPr>
            <p:spPr>
              <a:xfrm>
                <a:off x="8101917" y="4296759"/>
                <a:ext cx="2978789" cy="1289090"/>
              </a:xfrm>
              <a:prstGeom prst="rect">
                <a:avLst/>
              </a:prstGeom>
              <a:noFill/>
            </p:spPr>
            <p:txBody>
              <a:bodyPr wrap="square" rtlCol="0">
                <a:spAutoFit/>
              </a:bodyPr>
              <a:lstStyle/>
              <a:p>
                <a:pPr algn="ctr"/>
                <a:r>
                  <a:rPr lang="en-US" sz="1300" spc="300" dirty="0">
                    <a:solidFill>
                      <a:schemeClr val="bg1">
                        <a:lumMod val="50000"/>
                      </a:schemeClr>
                    </a:solidFill>
                    <a:latin typeface="Quicksand" pitchFamily="2" charset="0"/>
                  </a:rPr>
                  <a:t>EMERGING</a:t>
                </a:r>
                <a:br>
                  <a:rPr lang="en-US" sz="1300" spc="300" dirty="0">
                    <a:solidFill>
                      <a:schemeClr val="bg1">
                        <a:lumMod val="50000"/>
                      </a:schemeClr>
                    </a:solidFill>
                    <a:latin typeface="Quicksand" pitchFamily="2" charset="0"/>
                  </a:rPr>
                </a:br>
                <a:r>
                  <a:rPr lang="en-US" sz="1300" spc="300" dirty="0">
                    <a:solidFill>
                      <a:schemeClr val="bg1">
                        <a:lumMod val="50000"/>
                      </a:schemeClr>
                    </a:solidFill>
                    <a:latin typeface="Quicksand" pitchFamily="2" charset="0"/>
                  </a:rPr>
                  <a:t>FEDERAL INITIATIVE</a:t>
                </a:r>
              </a:p>
            </p:txBody>
          </p:sp>
        </p:grpSp>
      </p:grpSp>
      <p:pic>
        <p:nvPicPr>
          <p:cNvPr id="7" name="Picture 6">
            <a:extLst>
              <a:ext uri="{FF2B5EF4-FFF2-40B4-BE49-F238E27FC236}">
                <a16:creationId xmlns:a16="http://schemas.microsoft.com/office/drawing/2014/main" id="{FC41B3AB-AF66-4751-85CA-9B152F449C6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72154" y="406769"/>
            <a:ext cx="8430567" cy="4697130"/>
          </a:xfrm>
          <a:prstGeom prst="rect">
            <a:avLst/>
          </a:prstGeom>
        </p:spPr>
      </p:pic>
      <p:sp>
        <p:nvSpPr>
          <p:cNvPr id="27" name="Rectangle 26">
            <a:extLst>
              <a:ext uri="{FF2B5EF4-FFF2-40B4-BE49-F238E27FC236}">
                <a16:creationId xmlns:a16="http://schemas.microsoft.com/office/drawing/2014/main" id="{7522FD9D-3AAC-4FBF-8F7F-6FFF22EF98FB}"/>
              </a:ext>
            </a:extLst>
          </p:cNvPr>
          <p:cNvSpPr/>
          <p:nvPr/>
        </p:nvSpPr>
        <p:spPr>
          <a:xfrm>
            <a:off x="2872154" y="5103899"/>
            <a:ext cx="8430567" cy="1347332"/>
          </a:xfrm>
          <a:prstGeom prst="rect">
            <a:avLst/>
          </a:prstGeom>
          <a:solidFill>
            <a:srgbClr val="556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pc="400" dirty="0">
                <a:latin typeface="Segoe UI Black" panose="020B0A02040204020203" pitchFamily="34" charset="0"/>
                <a:ea typeface="Segoe UI Black" panose="020B0A02040204020203" pitchFamily="34" charset="0"/>
              </a:rPr>
              <a:t>NC WATER SUPPLY DASHBOARD</a:t>
            </a:r>
          </a:p>
          <a:p>
            <a:pPr algn="ctr"/>
            <a:endParaRPr lang="en-US" sz="1500" dirty="0">
              <a:latin typeface="Quicksand" pitchFamily="2" charset="0"/>
            </a:endParaRPr>
          </a:p>
          <a:p>
            <a:pPr algn="ctr"/>
            <a:r>
              <a:rPr lang="en-US" sz="1500" dirty="0">
                <a:latin typeface="Quicksand" pitchFamily="2" charset="0"/>
              </a:rPr>
              <a:t>Helping utilities share demand, conservation status, and other data relevant to water supply</a:t>
            </a:r>
          </a:p>
        </p:txBody>
      </p:sp>
    </p:spTree>
    <p:extLst>
      <p:ext uri="{BB962C8B-B14F-4D97-AF65-F5344CB8AC3E}">
        <p14:creationId xmlns:p14="http://schemas.microsoft.com/office/powerpoint/2010/main" val="18806628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94C386-5A04-4A5C-A958-5479DC756910}"/>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3CAADD7-8D30-4BDC-BB82-AC8C1827EDAD}"/>
              </a:ext>
            </a:extLst>
          </p:cNvPr>
          <p:cNvSpPr/>
          <p:nvPr/>
        </p:nvSpPr>
        <p:spPr>
          <a:xfrm>
            <a:off x="0" y="0"/>
            <a:ext cx="2090057"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CC999156-DD90-4584-87A5-3D2B14BBDE15}"/>
              </a:ext>
            </a:extLst>
          </p:cNvPr>
          <p:cNvGrpSpPr/>
          <p:nvPr/>
        </p:nvGrpSpPr>
        <p:grpSpPr>
          <a:xfrm>
            <a:off x="61599" y="406769"/>
            <a:ext cx="1966859" cy="6244517"/>
            <a:chOff x="61599" y="371424"/>
            <a:chExt cx="1966859" cy="6244517"/>
          </a:xfrm>
        </p:grpSpPr>
        <p:grpSp>
          <p:nvGrpSpPr>
            <p:cNvPr id="13" name="Group 12">
              <a:extLst>
                <a:ext uri="{FF2B5EF4-FFF2-40B4-BE49-F238E27FC236}">
                  <a16:creationId xmlns:a16="http://schemas.microsoft.com/office/drawing/2014/main" id="{A02B7574-0894-4467-823D-C0B1FF9A0624}"/>
                </a:ext>
              </a:extLst>
            </p:cNvPr>
            <p:cNvGrpSpPr/>
            <p:nvPr/>
          </p:nvGrpSpPr>
          <p:grpSpPr>
            <a:xfrm>
              <a:off x="236491" y="371424"/>
              <a:ext cx="1617074" cy="1742517"/>
              <a:chOff x="1131314" y="1597328"/>
              <a:chExt cx="3010202" cy="3243714"/>
            </a:xfrm>
          </p:grpSpPr>
          <p:pic>
            <p:nvPicPr>
              <p:cNvPr id="22" name="Picture 21">
                <a:extLst>
                  <a:ext uri="{FF2B5EF4-FFF2-40B4-BE49-F238E27FC236}">
                    <a16:creationId xmlns:a16="http://schemas.microsoft.com/office/drawing/2014/main" id="{D95796A4-F006-498B-B64F-4BA3503EEE2F}"/>
                  </a:ext>
                </a:extLst>
              </p:cNvPr>
              <p:cNvPicPr>
                <a:picLocks noChangeAspect="1"/>
              </p:cNvPicPr>
              <p:nvPr/>
            </p:nvPicPr>
            <p:blipFill>
              <a:blip r:embed="rId3">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1131314" y="1597328"/>
                <a:ext cx="3010202" cy="2714505"/>
              </a:xfrm>
              <a:prstGeom prst="rect">
                <a:avLst/>
              </a:prstGeom>
            </p:spPr>
          </p:pic>
          <p:sp>
            <p:nvSpPr>
              <p:cNvPr id="23" name="TextBox 22">
                <a:extLst>
                  <a:ext uri="{FF2B5EF4-FFF2-40B4-BE49-F238E27FC236}">
                    <a16:creationId xmlns:a16="http://schemas.microsoft.com/office/drawing/2014/main" id="{B6EB6E7A-0AA3-4E55-A9C1-98B96F28AA01}"/>
                  </a:ext>
                </a:extLst>
              </p:cNvPr>
              <p:cNvSpPr txBox="1"/>
              <p:nvPr/>
            </p:nvSpPr>
            <p:spPr>
              <a:xfrm>
                <a:off x="1147020" y="4296759"/>
                <a:ext cx="2978789" cy="544283"/>
              </a:xfrm>
              <a:prstGeom prst="rect">
                <a:avLst/>
              </a:prstGeom>
              <a:noFill/>
            </p:spPr>
            <p:txBody>
              <a:bodyPr wrap="square" rtlCol="0">
                <a:spAutoFit/>
              </a:bodyPr>
              <a:lstStyle/>
              <a:p>
                <a:pPr algn="ctr"/>
                <a:r>
                  <a:rPr lang="en-US" sz="1300" spc="300" dirty="0">
                    <a:solidFill>
                      <a:schemeClr val="bg1">
                        <a:lumMod val="50000"/>
                      </a:schemeClr>
                    </a:solidFill>
                    <a:latin typeface="Quicksand" pitchFamily="2" charset="0"/>
                  </a:rPr>
                  <a:t>PHILOSOPHY</a:t>
                </a:r>
              </a:p>
            </p:txBody>
          </p:sp>
        </p:grpSp>
        <p:grpSp>
          <p:nvGrpSpPr>
            <p:cNvPr id="15" name="Group 14">
              <a:extLst>
                <a:ext uri="{FF2B5EF4-FFF2-40B4-BE49-F238E27FC236}">
                  <a16:creationId xmlns:a16="http://schemas.microsoft.com/office/drawing/2014/main" id="{66F72CC2-71A0-46C6-AD68-83A6B9274B9F}"/>
                </a:ext>
              </a:extLst>
            </p:cNvPr>
            <p:cNvGrpSpPr/>
            <p:nvPr/>
          </p:nvGrpSpPr>
          <p:grpSpPr>
            <a:xfrm>
              <a:off x="61599" y="2388464"/>
              <a:ext cx="1966859" cy="1848111"/>
              <a:chOff x="4473249" y="1773168"/>
              <a:chExt cx="3661330" cy="3440279"/>
            </a:xfrm>
          </p:grpSpPr>
          <p:pic>
            <p:nvPicPr>
              <p:cNvPr id="20" name="Picture 19">
                <a:extLst>
                  <a:ext uri="{FF2B5EF4-FFF2-40B4-BE49-F238E27FC236}">
                    <a16:creationId xmlns:a16="http://schemas.microsoft.com/office/drawing/2014/main" id="{3BAF1ED8-B79D-4D81-9627-6A5344CBF6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98812" y="1773168"/>
                <a:ext cx="3010201" cy="2714506"/>
              </a:xfrm>
              <a:prstGeom prst="rect">
                <a:avLst/>
              </a:prstGeom>
            </p:spPr>
          </p:pic>
          <p:sp>
            <p:nvSpPr>
              <p:cNvPr id="21" name="TextBox 20">
                <a:extLst>
                  <a:ext uri="{FF2B5EF4-FFF2-40B4-BE49-F238E27FC236}">
                    <a16:creationId xmlns:a16="http://schemas.microsoft.com/office/drawing/2014/main" id="{2F4025FF-5ECD-4F05-8196-CF149C4131C9}"/>
                  </a:ext>
                </a:extLst>
              </p:cNvPr>
              <p:cNvSpPr txBox="1"/>
              <p:nvPr/>
            </p:nvSpPr>
            <p:spPr>
              <a:xfrm>
                <a:off x="4473249" y="4296759"/>
                <a:ext cx="3661330" cy="916688"/>
              </a:xfrm>
              <a:prstGeom prst="rect">
                <a:avLst/>
              </a:prstGeom>
              <a:noFill/>
            </p:spPr>
            <p:txBody>
              <a:bodyPr wrap="square" rtlCol="0">
                <a:spAutoFit/>
              </a:bodyPr>
              <a:lstStyle/>
              <a:p>
                <a:pPr algn="ctr"/>
                <a:r>
                  <a:rPr lang="en-US" sz="1300" spc="300" dirty="0">
                    <a:solidFill>
                      <a:schemeClr val="bg1"/>
                    </a:solidFill>
                    <a:latin typeface="Quicksand" pitchFamily="2" charset="0"/>
                  </a:rPr>
                  <a:t>PHILANTHROPIC</a:t>
                </a:r>
                <a:r>
                  <a:rPr lang="en-US" sz="1300" spc="300" dirty="0">
                    <a:solidFill>
                      <a:schemeClr val="bg1">
                        <a:lumMod val="50000"/>
                      </a:schemeClr>
                    </a:solidFill>
                    <a:latin typeface="Quicksand" pitchFamily="2" charset="0"/>
                  </a:rPr>
                  <a:t> </a:t>
                </a:r>
                <a:r>
                  <a:rPr lang="en-US" sz="1300" spc="300" dirty="0">
                    <a:solidFill>
                      <a:schemeClr val="bg1"/>
                    </a:solidFill>
                    <a:latin typeface="Quicksand" pitchFamily="2" charset="0"/>
                  </a:rPr>
                  <a:t>PROJECT</a:t>
                </a:r>
              </a:p>
            </p:txBody>
          </p:sp>
        </p:grpSp>
        <p:grpSp>
          <p:nvGrpSpPr>
            <p:cNvPr id="16" name="Group 15">
              <a:extLst>
                <a:ext uri="{FF2B5EF4-FFF2-40B4-BE49-F238E27FC236}">
                  <a16:creationId xmlns:a16="http://schemas.microsoft.com/office/drawing/2014/main" id="{FDF216FB-DEBD-4874-B27F-AB36E13EFE2D}"/>
                </a:ext>
              </a:extLst>
            </p:cNvPr>
            <p:cNvGrpSpPr/>
            <p:nvPr/>
          </p:nvGrpSpPr>
          <p:grpSpPr>
            <a:xfrm>
              <a:off x="234902" y="4511099"/>
              <a:ext cx="1620252" cy="2104842"/>
              <a:chOff x="8083253" y="1667664"/>
              <a:chExt cx="3016116" cy="3918185"/>
            </a:xfrm>
          </p:grpSpPr>
          <p:pic>
            <p:nvPicPr>
              <p:cNvPr id="18" name="Picture 17">
                <a:extLst>
                  <a:ext uri="{FF2B5EF4-FFF2-40B4-BE49-F238E27FC236}">
                    <a16:creationId xmlns:a16="http://schemas.microsoft.com/office/drawing/2014/main" id="{BBCBE2D1-0F51-4881-89D7-E0AFA874D19A}"/>
                  </a:ext>
                </a:extLst>
              </p:cNvPr>
              <p:cNvPicPr>
                <a:picLocks noChangeAspect="1"/>
              </p:cNvPicPr>
              <p:nvPr/>
            </p:nvPicPr>
            <p:blipFill>
              <a:blip r:embed="rId5">
                <a:duotone>
                  <a:prstClr val="black"/>
                  <a:schemeClr val="tx2">
                    <a:tint val="45000"/>
                    <a:satMod val="400000"/>
                  </a:schemeClr>
                </a:duotone>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tretch>
                <a:fillRect/>
              </a:stretch>
            </p:blipFill>
            <p:spPr>
              <a:xfrm>
                <a:off x="8083253" y="1667664"/>
                <a:ext cx="3016116" cy="2714505"/>
              </a:xfrm>
              <a:prstGeom prst="rect">
                <a:avLst/>
              </a:prstGeom>
            </p:spPr>
          </p:pic>
          <p:sp>
            <p:nvSpPr>
              <p:cNvPr id="19" name="TextBox 18">
                <a:extLst>
                  <a:ext uri="{FF2B5EF4-FFF2-40B4-BE49-F238E27FC236}">
                    <a16:creationId xmlns:a16="http://schemas.microsoft.com/office/drawing/2014/main" id="{F8AAE4EB-245C-4EEA-B7A5-6B9DA525B018}"/>
                  </a:ext>
                </a:extLst>
              </p:cNvPr>
              <p:cNvSpPr txBox="1"/>
              <p:nvPr/>
            </p:nvSpPr>
            <p:spPr>
              <a:xfrm>
                <a:off x="8101917" y="4296759"/>
                <a:ext cx="2978789" cy="1289090"/>
              </a:xfrm>
              <a:prstGeom prst="rect">
                <a:avLst/>
              </a:prstGeom>
              <a:noFill/>
            </p:spPr>
            <p:txBody>
              <a:bodyPr wrap="square" rtlCol="0">
                <a:spAutoFit/>
              </a:bodyPr>
              <a:lstStyle/>
              <a:p>
                <a:pPr algn="ctr"/>
                <a:r>
                  <a:rPr lang="en-US" sz="1300" spc="300" dirty="0">
                    <a:solidFill>
                      <a:schemeClr val="bg1">
                        <a:lumMod val="50000"/>
                      </a:schemeClr>
                    </a:solidFill>
                    <a:latin typeface="Quicksand" pitchFamily="2" charset="0"/>
                  </a:rPr>
                  <a:t>EMERGING</a:t>
                </a:r>
                <a:br>
                  <a:rPr lang="en-US" sz="1300" spc="300" dirty="0">
                    <a:solidFill>
                      <a:schemeClr val="bg1">
                        <a:lumMod val="50000"/>
                      </a:schemeClr>
                    </a:solidFill>
                    <a:latin typeface="Quicksand" pitchFamily="2" charset="0"/>
                  </a:rPr>
                </a:br>
                <a:r>
                  <a:rPr lang="en-US" sz="1300" spc="300" dirty="0">
                    <a:solidFill>
                      <a:schemeClr val="bg1">
                        <a:lumMod val="50000"/>
                      </a:schemeClr>
                    </a:solidFill>
                    <a:latin typeface="Quicksand" pitchFamily="2" charset="0"/>
                  </a:rPr>
                  <a:t>FEDERAL INITIATIVE</a:t>
                </a:r>
              </a:p>
            </p:txBody>
          </p:sp>
        </p:grpSp>
      </p:grpSp>
      <p:pic>
        <p:nvPicPr>
          <p:cNvPr id="7" name="Picture 6">
            <a:extLst>
              <a:ext uri="{FF2B5EF4-FFF2-40B4-BE49-F238E27FC236}">
                <a16:creationId xmlns:a16="http://schemas.microsoft.com/office/drawing/2014/main" id="{FC41B3AB-AF66-4751-85CA-9B152F449C6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72154" y="406769"/>
            <a:ext cx="8430567" cy="4697130"/>
          </a:xfrm>
          <a:prstGeom prst="rect">
            <a:avLst/>
          </a:prstGeom>
        </p:spPr>
      </p:pic>
      <p:sp>
        <p:nvSpPr>
          <p:cNvPr id="27" name="Rectangle 26">
            <a:extLst>
              <a:ext uri="{FF2B5EF4-FFF2-40B4-BE49-F238E27FC236}">
                <a16:creationId xmlns:a16="http://schemas.microsoft.com/office/drawing/2014/main" id="{7522FD9D-3AAC-4FBF-8F7F-6FFF22EF98FB}"/>
              </a:ext>
            </a:extLst>
          </p:cNvPr>
          <p:cNvSpPr/>
          <p:nvPr/>
        </p:nvSpPr>
        <p:spPr>
          <a:xfrm>
            <a:off x="2872154" y="5103899"/>
            <a:ext cx="8430567" cy="1347332"/>
          </a:xfrm>
          <a:prstGeom prst="rect">
            <a:avLst/>
          </a:prstGeom>
          <a:solidFill>
            <a:srgbClr val="556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pc="400" dirty="0">
                <a:latin typeface="Segoe UI Black" panose="020B0A02040204020203" pitchFamily="34" charset="0"/>
                <a:ea typeface="Segoe UI Black" panose="020B0A02040204020203" pitchFamily="34" charset="0"/>
              </a:rPr>
              <a:t>IMPROVED DATA MANAGEMENT AND DECISION SUPPORT IN THE LOWER PECOS VALLEY</a:t>
            </a:r>
          </a:p>
          <a:p>
            <a:pPr algn="ctr"/>
            <a:r>
              <a:rPr lang="en-US" spc="400" dirty="0">
                <a:latin typeface="Segoe UI Black" panose="020B0A02040204020203" pitchFamily="34" charset="0"/>
                <a:ea typeface="Segoe UI Black" panose="020B0A02040204020203" pitchFamily="34" charset="0"/>
              </a:rPr>
              <a:t> </a:t>
            </a:r>
          </a:p>
          <a:p>
            <a:pPr algn="ctr"/>
            <a:r>
              <a:rPr lang="en-US" sz="1500" dirty="0">
                <a:latin typeface="Quicksand" pitchFamily="2" charset="0"/>
              </a:rPr>
              <a:t>Management of groundwater withdrawals for the Pecos Valley Artesian Conservation District</a:t>
            </a:r>
          </a:p>
        </p:txBody>
      </p:sp>
      <p:pic>
        <p:nvPicPr>
          <p:cNvPr id="17" name="Picture 16" descr="Map&#10;&#10;Description automatically generated">
            <a:extLst>
              <a:ext uri="{FF2B5EF4-FFF2-40B4-BE49-F238E27FC236}">
                <a16:creationId xmlns:a16="http://schemas.microsoft.com/office/drawing/2014/main" id="{35933F54-7A1E-40C4-91BA-D307BB03EF6C}"/>
              </a:ext>
            </a:extLst>
          </p:cNvPr>
          <p:cNvPicPr>
            <a:picLocks noChangeAspect="1"/>
          </p:cNvPicPr>
          <p:nvPr/>
        </p:nvPicPr>
        <p:blipFill rotWithShape="1">
          <a:blip r:embed="rId8">
            <a:extLst>
              <a:ext uri="{28A0092B-C50C-407E-A947-70E740481C1C}">
                <a14:useLocalDpi xmlns:a14="http://schemas.microsoft.com/office/drawing/2010/main" val="0"/>
              </a:ext>
            </a:extLst>
          </a:blip>
          <a:srcRect t="12629" b="12629"/>
          <a:stretch/>
        </p:blipFill>
        <p:spPr>
          <a:xfrm>
            <a:off x="2872153" y="406769"/>
            <a:ext cx="8430567" cy="4697130"/>
          </a:xfrm>
          <a:prstGeom prst="rect">
            <a:avLst/>
          </a:prstGeom>
        </p:spPr>
      </p:pic>
    </p:spTree>
    <p:extLst>
      <p:ext uri="{BB962C8B-B14F-4D97-AF65-F5344CB8AC3E}">
        <p14:creationId xmlns:p14="http://schemas.microsoft.com/office/powerpoint/2010/main" val="27258998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94C386-5A04-4A5C-A958-5479DC756910}"/>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3CAADD7-8D30-4BDC-BB82-AC8C1827EDAD}"/>
              </a:ext>
            </a:extLst>
          </p:cNvPr>
          <p:cNvSpPr/>
          <p:nvPr/>
        </p:nvSpPr>
        <p:spPr>
          <a:xfrm>
            <a:off x="0" y="0"/>
            <a:ext cx="2090057"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CC999156-DD90-4584-87A5-3D2B14BBDE15}"/>
              </a:ext>
            </a:extLst>
          </p:cNvPr>
          <p:cNvGrpSpPr/>
          <p:nvPr/>
        </p:nvGrpSpPr>
        <p:grpSpPr>
          <a:xfrm>
            <a:off x="61599" y="406769"/>
            <a:ext cx="1966859" cy="6244517"/>
            <a:chOff x="61599" y="371424"/>
            <a:chExt cx="1966859" cy="6244517"/>
          </a:xfrm>
        </p:grpSpPr>
        <p:grpSp>
          <p:nvGrpSpPr>
            <p:cNvPr id="13" name="Group 12">
              <a:extLst>
                <a:ext uri="{FF2B5EF4-FFF2-40B4-BE49-F238E27FC236}">
                  <a16:creationId xmlns:a16="http://schemas.microsoft.com/office/drawing/2014/main" id="{A02B7574-0894-4467-823D-C0B1FF9A0624}"/>
                </a:ext>
              </a:extLst>
            </p:cNvPr>
            <p:cNvGrpSpPr/>
            <p:nvPr/>
          </p:nvGrpSpPr>
          <p:grpSpPr>
            <a:xfrm>
              <a:off x="236491" y="371424"/>
              <a:ext cx="1617074" cy="1742517"/>
              <a:chOff x="1131314" y="1597328"/>
              <a:chExt cx="3010202" cy="3243714"/>
            </a:xfrm>
          </p:grpSpPr>
          <p:pic>
            <p:nvPicPr>
              <p:cNvPr id="22" name="Picture 21">
                <a:extLst>
                  <a:ext uri="{FF2B5EF4-FFF2-40B4-BE49-F238E27FC236}">
                    <a16:creationId xmlns:a16="http://schemas.microsoft.com/office/drawing/2014/main" id="{D95796A4-F006-498B-B64F-4BA3503EEE2F}"/>
                  </a:ext>
                </a:extLst>
              </p:cNvPr>
              <p:cNvPicPr>
                <a:picLocks noChangeAspect="1"/>
              </p:cNvPicPr>
              <p:nvPr/>
            </p:nvPicPr>
            <p:blipFill>
              <a:blip r:embed="rId3">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1131314" y="1597328"/>
                <a:ext cx="3010202" cy="2714505"/>
              </a:xfrm>
              <a:prstGeom prst="rect">
                <a:avLst/>
              </a:prstGeom>
            </p:spPr>
          </p:pic>
          <p:sp>
            <p:nvSpPr>
              <p:cNvPr id="23" name="TextBox 22">
                <a:extLst>
                  <a:ext uri="{FF2B5EF4-FFF2-40B4-BE49-F238E27FC236}">
                    <a16:creationId xmlns:a16="http://schemas.microsoft.com/office/drawing/2014/main" id="{B6EB6E7A-0AA3-4E55-A9C1-98B96F28AA01}"/>
                  </a:ext>
                </a:extLst>
              </p:cNvPr>
              <p:cNvSpPr txBox="1"/>
              <p:nvPr/>
            </p:nvSpPr>
            <p:spPr>
              <a:xfrm>
                <a:off x="1147020" y="4296759"/>
                <a:ext cx="2978789" cy="544283"/>
              </a:xfrm>
              <a:prstGeom prst="rect">
                <a:avLst/>
              </a:prstGeom>
              <a:noFill/>
            </p:spPr>
            <p:txBody>
              <a:bodyPr wrap="square" rtlCol="0">
                <a:spAutoFit/>
              </a:bodyPr>
              <a:lstStyle/>
              <a:p>
                <a:pPr algn="ctr"/>
                <a:r>
                  <a:rPr lang="en-US" sz="1300" spc="300" dirty="0">
                    <a:solidFill>
                      <a:schemeClr val="bg1">
                        <a:lumMod val="50000"/>
                      </a:schemeClr>
                    </a:solidFill>
                    <a:latin typeface="Quicksand" pitchFamily="2" charset="0"/>
                  </a:rPr>
                  <a:t>PHILOSOPHY</a:t>
                </a:r>
              </a:p>
            </p:txBody>
          </p:sp>
        </p:grpSp>
        <p:grpSp>
          <p:nvGrpSpPr>
            <p:cNvPr id="15" name="Group 14">
              <a:extLst>
                <a:ext uri="{FF2B5EF4-FFF2-40B4-BE49-F238E27FC236}">
                  <a16:creationId xmlns:a16="http://schemas.microsoft.com/office/drawing/2014/main" id="{66F72CC2-71A0-46C6-AD68-83A6B9274B9F}"/>
                </a:ext>
              </a:extLst>
            </p:cNvPr>
            <p:cNvGrpSpPr/>
            <p:nvPr/>
          </p:nvGrpSpPr>
          <p:grpSpPr>
            <a:xfrm>
              <a:off x="61599" y="2388464"/>
              <a:ext cx="1966859" cy="1848111"/>
              <a:chOff x="4473249" y="1773168"/>
              <a:chExt cx="3661330" cy="3440279"/>
            </a:xfrm>
          </p:grpSpPr>
          <p:pic>
            <p:nvPicPr>
              <p:cNvPr id="20" name="Picture 19">
                <a:extLst>
                  <a:ext uri="{FF2B5EF4-FFF2-40B4-BE49-F238E27FC236}">
                    <a16:creationId xmlns:a16="http://schemas.microsoft.com/office/drawing/2014/main" id="{3BAF1ED8-B79D-4D81-9627-6A5344CBF6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98812" y="1773168"/>
                <a:ext cx="3010201" cy="2714506"/>
              </a:xfrm>
              <a:prstGeom prst="rect">
                <a:avLst/>
              </a:prstGeom>
            </p:spPr>
          </p:pic>
          <p:sp>
            <p:nvSpPr>
              <p:cNvPr id="21" name="TextBox 20">
                <a:extLst>
                  <a:ext uri="{FF2B5EF4-FFF2-40B4-BE49-F238E27FC236}">
                    <a16:creationId xmlns:a16="http://schemas.microsoft.com/office/drawing/2014/main" id="{2F4025FF-5ECD-4F05-8196-CF149C4131C9}"/>
                  </a:ext>
                </a:extLst>
              </p:cNvPr>
              <p:cNvSpPr txBox="1"/>
              <p:nvPr/>
            </p:nvSpPr>
            <p:spPr>
              <a:xfrm>
                <a:off x="4473249" y="4296759"/>
                <a:ext cx="3661330" cy="916688"/>
              </a:xfrm>
              <a:prstGeom prst="rect">
                <a:avLst/>
              </a:prstGeom>
              <a:noFill/>
            </p:spPr>
            <p:txBody>
              <a:bodyPr wrap="square" rtlCol="0">
                <a:spAutoFit/>
              </a:bodyPr>
              <a:lstStyle/>
              <a:p>
                <a:pPr algn="ctr"/>
                <a:r>
                  <a:rPr lang="en-US" sz="1300" spc="300" dirty="0">
                    <a:solidFill>
                      <a:schemeClr val="bg1"/>
                    </a:solidFill>
                    <a:latin typeface="Quicksand" pitchFamily="2" charset="0"/>
                  </a:rPr>
                  <a:t>PHILANTHROPIC</a:t>
                </a:r>
                <a:r>
                  <a:rPr lang="en-US" sz="1300" spc="300" dirty="0">
                    <a:solidFill>
                      <a:schemeClr val="bg1">
                        <a:lumMod val="50000"/>
                      </a:schemeClr>
                    </a:solidFill>
                    <a:latin typeface="Quicksand" pitchFamily="2" charset="0"/>
                  </a:rPr>
                  <a:t> </a:t>
                </a:r>
                <a:r>
                  <a:rPr lang="en-US" sz="1300" spc="300" dirty="0">
                    <a:solidFill>
                      <a:schemeClr val="bg1"/>
                    </a:solidFill>
                    <a:latin typeface="Quicksand" pitchFamily="2" charset="0"/>
                  </a:rPr>
                  <a:t>PROJECT</a:t>
                </a:r>
              </a:p>
            </p:txBody>
          </p:sp>
        </p:grpSp>
        <p:grpSp>
          <p:nvGrpSpPr>
            <p:cNvPr id="16" name="Group 15">
              <a:extLst>
                <a:ext uri="{FF2B5EF4-FFF2-40B4-BE49-F238E27FC236}">
                  <a16:creationId xmlns:a16="http://schemas.microsoft.com/office/drawing/2014/main" id="{FDF216FB-DEBD-4874-B27F-AB36E13EFE2D}"/>
                </a:ext>
              </a:extLst>
            </p:cNvPr>
            <p:cNvGrpSpPr/>
            <p:nvPr/>
          </p:nvGrpSpPr>
          <p:grpSpPr>
            <a:xfrm>
              <a:off x="234902" y="4511099"/>
              <a:ext cx="1620252" cy="2104842"/>
              <a:chOff x="8083253" y="1667664"/>
              <a:chExt cx="3016116" cy="3918185"/>
            </a:xfrm>
          </p:grpSpPr>
          <p:pic>
            <p:nvPicPr>
              <p:cNvPr id="18" name="Picture 17">
                <a:extLst>
                  <a:ext uri="{FF2B5EF4-FFF2-40B4-BE49-F238E27FC236}">
                    <a16:creationId xmlns:a16="http://schemas.microsoft.com/office/drawing/2014/main" id="{BBCBE2D1-0F51-4881-89D7-E0AFA874D19A}"/>
                  </a:ext>
                </a:extLst>
              </p:cNvPr>
              <p:cNvPicPr>
                <a:picLocks noChangeAspect="1"/>
              </p:cNvPicPr>
              <p:nvPr/>
            </p:nvPicPr>
            <p:blipFill>
              <a:blip r:embed="rId5">
                <a:duotone>
                  <a:prstClr val="black"/>
                  <a:schemeClr val="tx2">
                    <a:tint val="45000"/>
                    <a:satMod val="400000"/>
                  </a:schemeClr>
                </a:duotone>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tretch>
                <a:fillRect/>
              </a:stretch>
            </p:blipFill>
            <p:spPr>
              <a:xfrm>
                <a:off x="8083253" y="1667664"/>
                <a:ext cx="3016116" cy="2714505"/>
              </a:xfrm>
              <a:prstGeom prst="rect">
                <a:avLst/>
              </a:prstGeom>
            </p:spPr>
          </p:pic>
          <p:sp>
            <p:nvSpPr>
              <p:cNvPr id="19" name="TextBox 18">
                <a:extLst>
                  <a:ext uri="{FF2B5EF4-FFF2-40B4-BE49-F238E27FC236}">
                    <a16:creationId xmlns:a16="http://schemas.microsoft.com/office/drawing/2014/main" id="{F8AAE4EB-245C-4EEA-B7A5-6B9DA525B018}"/>
                  </a:ext>
                </a:extLst>
              </p:cNvPr>
              <p:cNvSpPr txBox="1"/>
              <p:nvPr/>
            </p:nvSpPr>
            <p:spPr>
              <a:xfrm>
                <a:off x="8101917" y="4296759"/>
                <a:ext cx="2978789" cy="1289090"/>
              </a:xfrm>
              <a:prstGeom prst="rect">
                <a:avLst/>
              </a:prstGeom>
              <a:noFill/>
            </p:spPr>
            <p:txBody>
              <a:bodyPr wrap="square" rtlCol="0">
                <a:spAutoFit/>
              </a:bodyPr>
              <a:lstStyle/>
              <a:p>
                <a:pPr algn="ctr"/>
                <a:r>
                  <a:rPr lang="en-US" sz="1300" spc="300" dirty="0">
                    <a:solidFill>
                      <a:schemeClr val="bg1">
                        <a:lumMod val="50000"/>
                      </a:schemeClr>
                    </a:solidFill>
                    <a:latin typeface="Quicksand" pitchFamily="2" charset="0"/>
                  </a:rPr>
                  <a:t>EMERGING FEDERAL INITIATIVE</a:t>
                </a:r>
              </a:p>
            </p:txBody>
          </p:sp>
        </p:grpSp>
      </p:grpSp>
      <p:sp>
        <p:nvSpPr>
          <p:cNvPr id="27" name="Rectangle 26">
            <a:extLst>
              <a:ext uri="{FF2B5EF4-FFF2-40B4-BE49-F238E27FC236}">
                <a16:creationId xmlns:a16="http://schemas.microsoft.com/office/drawing/2014/main" id="{7522FD9D-3AAC-4FBF-8F7F-6FFF22EF98FB}"/>
              </a:ext>
            </a:extLst>
          </p:cNvPr>
          <p:cNvSpPr/>
          <p:nvPr/>
        </p:nvSpPr>
        <p:spPr>
          <a:xfrm>
            <a:off x="2872152" y="5103899"/>
            <a:ext cx="8430568" cy="1347332"/>
          </a:xfrm>
          <a:prstGeom prst="rect">
            <a:avLst/>
          </a:prstGeom>
          <a:solidFill>
            <a:srgbClr val="556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pc="400" dirty="0">
                <a:latin typeface="Segoe UI Black" panose="020B0A02040204020203" pitchFamily="34" charset="0"/>
                <a:ea typeface="Segoe UI Black" panose="020B0A02040204020203" pitchFamily="34" charset="0"/>
              </a:rPr>
              <a:t>Water Budget Navigator</a:t>
            </a:r>
          </a:p>
          <a:p>
            <a:pPr algn="ctr"/>
            <a:r>
              <a:rPr lang="en-US" spc="400" dirty="0">
                <a:latin typeface="Segoe UI Black" panose="020B0A02040204020203" pitchFamily="34" charset="0"/>
                <a:ea typeface="Segoe UI Black" panose="020B0A02040204020203" pitchFamily="34" charset="0"/>
              </a:rPr>
              <a:t> </a:t>
            </a:r>
          </a:p>
          <a:p>
            <a:pPr algn="ctr"/>
            <a:r>
              <a:rPr lang="en-US" sz="1500" dirty="0">
                <a:latin typeface="Quicksand" pitchFamily="2" charset="0"/>
              </a:rPr>
              <a:t>Compare budgeting formulas and use estimates across states</a:t>
            </a:r>
          </a:p>
          <a:p>
            <a:pPr algn="ctr"/>
            <a:endParaRPr lang="en-US" sz="1500" dirty="0">
              <a:latin typeface="Quicksand" pitchFamily="2" charset="0"/>
            </a:endParaRPr>
          </a:p>
        </p:txBody>
      </p:sp>
      <p:pic>
        <p:nvPicPr>
          <p:cNvPr id="2" name="Picture 1">
            <a:extLst>
              <a:ext uri="{FF2B5EF4-FFF2-40B4-BE49-F238E27FC236}">
                <a16:creationId xmlns:a16="http://schemas.microsoft.com/office/drawing/2014/main" id="{5327FC10-5904-4A89-83D9-B32B0096DDB5}"/>
              </a:ext>
            </a:extLst>
          </p:cNvPr>
          <p:cNvPicPr>
            <a:picLocks noChangeAspect="1"/>
          </p:cNvPicPr>
          <p:nvPr/>
        </p:nvPicPr>
        <p:blipFill rotWithShape="1">
          <a:blip r:embed="rId7"/>
          <a:srcRect l="-18" t="15093" r="75058" b="61152"/>
          <a:stretch/>
        </p:blipFill>
        <p:spPr>
          <a:xfrm>
            <a:off x="2872151" y="320884"/>
            <a:ext cx="8430567" cy="4783015"/>
          </a:xfrm>
          <a:prstGeom prst="rect">
            <a:avLst/>
          </a:prstGeom>
        </p:spPr>
      </p:pic>
    </p:spTree>
    <p:extLst>
      <p:ext uri="{BB962C8B-B14F-4D97-AF65-F5344CB8AC3E}">
        <p14:creationId xmlns:p14="http://schemas.microsoft.com/office/powerpoint/2010/main" val="670657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94C386-5A04-4A5C-A958-5479DC756910}"/>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3CAADD7-8D30-4BDC-BB82-AC8C1827EDAD}"/>
              </a:ext>
            </a:extLst>
          </p:cNvPr>
          <p:cNvSpPr/>
          <p:nvPr/>
        </p:nvSpPr>
        <p:spPr>
          <a:xfrm>
            <a:off x="0" y="0"/>
            <a:ext cx="2090057"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CC999156-DD90-4584-87A5-3D2B14BBDE15}"/>
              </a:ext>
            </a:extLst>
          </p:cNvPr>
          <p:cNvGrpSpPr/>
          <p:nvPr/>
        </p:nvGrpSpPr>
        <p:grpSpPr>
          <a:xfrm>
            <a:off x="61599" y="406769"/>
            <a:ext cx="1966859" cy="6244517"/>
            <a:chOff x="61599" y="371424"/>
            <a:chExt cx="1966859" cy="6244517"/>
          </a:xfrm>
        </p:grpSpPr>
        <p:grpSp>
          <p:nvGrpSpPr>
            <p:cNvPr id="13" name="Group 12">
              <a:extLst>
                <a:ext uri="{FF2B5EF4-FFF2-40B4-BE49-F238E27FC236}">
                  <a16:creationId xmlns:a16="http://schemas.microsoft.com/office/drawing/2014/main" id="{A02B7574-0894-4467-823D-C0B1FF9A0624}"/>
                </a:ext>
              </a:extLst>
            </p:cNvPr>
            <p:cNvGrpSpPr/>
            <p:nvPr/>
          </p:nvGrpSpPr>
          <p:grpSpPr>
            <a:xfrm>
              <a:off x="236491" y="371424"/>
              <a:ext cx="1617074" cy="1742517"/>
              <a:chOff x="1131314" y="1597328"/>
              <a:chExt cx="3010202" cy="3243714"/>
            </a:xfrm>
          </p:grpSpPr>
          <p:pic>
            <p:nvPicPr>
              <p:cNvPr id="22" name="Picture 21">
                <a:extLst>
                  <a:ext uri="{FF2B5EF4-FFF2-40B4-BE49-F238E27FC236}">
                    <a16:creationId xmlns:a16="http://schemas.microsoft.com/office/drawing/2014/main" id="{D95796A4-F006-498B-B64F-4BA3503EEE2F}"/>
                  </a:ext>
                </a:extLst>
              </p:cNvPr>
              <p:cNvPicPr>
                <a:picLocks noChangeAspect="1"/>
              </p:cNvPicPr>
              <p:nvPr/>
            </p:nvPicPr>
            <p:blipFill>
              <a:blip r:embed="rId3">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1131314" y="1597328"/>
                <a:ext cx="3010202" cy="2714505"/>
              </a:xfrm>
              <a:prstGeom prst="rect">
                <a:avLst/>
              </a:prstGeom>
            </p:spPr>
          </p:pic>
          <p:sp>
            <p:nvSpPr>
              <p:cNvPr id="23" name="TextBox 22">
                <a:extLst>
                  <a:ext uri="{FF2B5EF4-FFF2-40B4-BE49-F238E27FC236}">
                    <a16:creationId xmlns:a16="http://schemas.microsoft.com/office/drawing/2014/main" id="{B6EB6E7A-0AA3-4E55-A9C1-98B96F28AA01}"/>
                  </a:ext>
                </a:extLst>
              </p:cNvPr>
              <p:cNvSpPr txBox="1"/>
              <p:nvPr/>
            </p:nvSpPr>
            <p:spPr>
              <a:xfrm>
                <a:off x="1147020" y="4296759"/>
                <a:ext cx="2978789" cy="544283"/>
              </a:xfrm>
              <a:prstGeom prst="rect">
                <a:avLst/>
              </a:prstGeom>
              <a:noFill/>
            </p:spPr>
            <p:txBody>
              <a:bodyPr wrap="square" rtlCol="0">
                <a:spAutoFit/>
              </a:bodyPr>
              <a:lstStyle/>
              <a:p>
                <a:pPr algn="ctr"/>
                <a:r>
                  <a:rPr lang="en-US" sz="1300" spc="300" dirty="0">
                    <a:solidFill>
                      <a:schemeClr val="bg1">
                        <a:lumMod val="50000"/>
                      </a:schemeClr>
                    </a:solidFill>
                    <a:latin typeface="Quicksand" pitchFamily="2" charset="0"/>
                  </a:rPr>
                  <a:t>PHILOSOPHY</a:t>
                </a:r>
              </a:p>
            </p:txBody>
          </p:sp>
        </p:grpSp>
        <p:grpSp>
          <p:nvGrpSpPr>
            <p:cNvPr id="15" name="Group 14">
              <a:extLst>
                <a:ext uri="{FF2B5EF4-FFF2-40B4-BE49-F238E27FC236}">
                  <a16:creationId xmlns:a16="http://schemas.microsoft.com/office/drawing/2014/main" id="{66F72CC2-71A0-46C6-AD68-83A6B9274B9F}"/>
                </a:ext>
              </a:extLst>
            </p:cNvPr>
            <p:cNvGrpSpPr/>
            <p:nvPr/>
          </p:nvGrpSpPr>
          <p:grpSpPr>
            <a:xfrm>
              <a:off x="61599" y="2388464"/>
              <a:ext cx="1966859" cy="1848111"/>
              <a:chOff x="4473249" y="1773168"/>
              <a:chExt cx="3661330" cy="3440279"/>
            </a:xfrm>
          </p:grpSpPr>
          <p:pic>
            <p:nvPicPr>
              <p:cNvPr id="20" name="Picture 19">
                <a:extLst>
                  <a:ext uri="{FF2B5EF4-FFF2-40B4-BE49-F238E27FC236}">
                    <a16:creationId xmlns:a16="http://schemas.microsoft.com/office/drawing/2014/main" id="{3BAF1ED8-B79D-4D81-9627-6A5344CBF6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98812" y="1773168"/>
                <a:ext cx="3010201" cy="2714506"/>
              </a:xfrm>
              <a:prstGeom prst="rect">
                <a:avLst/>
              </a:prstGeom>
            </p:spPr>
          </p:pic>
          <p:sp>
            <p:nvSpPr>
              <p:cNvPr id="21" name="TextBox 20">
                <a:extLst>
                  <a:ext uri="{FF2B5EF4-FFF2-40B4-BE49-F238E27FC236}">
                    <a16:creationId xmlns:a16="http://schemas.microsoft.com/office/drawing/2014/main" id="{2F4025FF-5ECD-4F05-8196-CF149C4131C9}"/>
                  </a:ext>
                </a:extLst>
              </p:cNvPr>
              <p:cNvSpPr txBox="1"/>
              <p:nvPr/>
            </p:nvSpPr>
            <p:spPr>
              <a:xfrm>
                <a:off x="4473249" y="4296759"/>
                <a:ext cx="3661330" cy="916688"/>
              </a:xfrm>
              <a:prstGeom prst="rect">
                <a:avLst/>
              </a:prstGeom>
              <a:noFill/>
            </p:spPr>
            <p:txBody>
              <a:bodyPr wrap="square" rtlCol="0">
                <a:spAutoFit/>
              </a:bodyPr>
              <a:lstStyle/>
              <a:p>
                <a:pPr algn="ctr"/>
                <a:r>
                  <a:rPr lang="en-US" sz="1300" spc="300" dirty="0">
                    <a:solidFill>
                      <a:schemeClr val="bg1"/>
                    </a:solidFill>
                    <a:latin typeface="Quicksand" pitchFamily="2" charset="0"/>
                  </a:rPr>
                  <a:t>PHILANTHROPIC</a:t>
                </a:r>
                <a:r>
                  <a:rPr lang="en-US" sz="1300" spc="300" dirty="0">
                    <a:solidFill>
                      <a:schemeClr val="bg1">
                        <a:lumMod val="50000"/>
                      </a:schemeClr>
                    </a:solidFill>
                    <a:latin typeface="Quicksand" pitchFamily="2" charset="0"/>
                  </a:rPr>
                  <a:t> </a:t>
                </a:r>
                <a:r>
                  <a:rPr lang="en-US" sz="1300" spc="300" dirty="0">
                    <a:solidFill>
                      <a:schemeClr val="bg1"/>
                    </a:solidFill>
                    <a:latin typeface="Quicksand" pitchFamily="2" charset="0"/>
                  </a:rPr>
                  <a:t>PROJECT</a:t>
                </a:r>
              </a:p>
            </p:txBody>
          </p:sp>
        </p:grpSp>
        <p:grpSp>
          <p:nvGrpSpPr>
            <p:cNvPr id="16" name="Group 15">
              <a:extLst>
                <a:ext uri="{FF2B5EF4-FFF2-40B4-BE49-F238E27FC236}">
                  <a16:creationId xmlns:a16="http://schemas.microsoft.com/office/drawing/2014/main" id="{FDF216FB-DEBD-4874-B27F-AB36E13EFE2D}"/>
                </a:ext>
              </a:extLst>
            </p:cNvPr>
            <p:cNvGrpSpPr/>
            <p:nvPr/>
          </p:nvGrpSpPr>
          <p:grpSpPr>
            <a:xfrm>
              <a:off x="234902" y="4511099"/>
              <a:ext cx="1620252" cy="2104842"/>
              <a:chOff x="8083253" y="1667664"/>
              <a:chExt cx="3016116" cy="3918185"/>
            </a:xfrm>
          </p:grpSpPr>
          <p:pic>
            <p:nvPicPr>
              <p:cNvPr id="18" name="Picture 17">
                <a:extLst>
                  <a:ext uri="{FF2B5EF4-FFF2-40B4-BE49-F238E27FC236}">
                    <a16:creationId xmlns:a16="http://schemas.microsoft.com/office/drawing/2014/main" id="{BBCBE2D1-0F51-4881-89D7-E0AFA874D19A}"/>
                  </a:ext>
                </a:extLst>
              </p:cNvPr>
              <p:cNvPicPr>
                <a:picLocks noChangeAspect="1"/>
              </p:cNvPicPr>
              <p:nvPr/>
            </p:nvPicPr>
            <p:blipFill>
              <a:blip r:embed="rId5">
                <a:duotone>
                  <a:prstClr val="black"/>
                  <a:schemeClr val="tx2">
                    <a:tint val="45000"/>
                    <a:satMod val="400000"/>
                  </a:schemeClr>
                </a:duotone>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tretch>
                <a:fillRect/>
              </a:stretch>
            </p:blipFill>
            <p:spPr>
              <a:xfrm>
                <a:off x="8083253" y="1667664"/>
                <a:ext cx="3016116" cy="2714505"/>
              </a:xfrm>
              <a:prstGeom prst="rect">
                <a:avLst/>
              </a:prstGeom>
            </p:spPr>
          </p:pic>
          <p:sp>
            <p:nvSpPr>
              <p:cNvPr id="19" name="TextBox 18">
                <a:extLst>
                  <a:ext uri="{FF2B5EF4-FFF2-40B4-BE49-F238E27FC236}">
                    <a16:creationId xmlns:a16="http://schemas.microsoft.com/office/drawing/2014/main" id="{F8AAE4EB-245C-4EEA-B7A5-6B9DA525B018}"/>
                  </a:ext>
                </a:extLst>
              </p:cNvPr>
              <p:cNvSpPr txBox="1"/>
              <p:nvPr/>
            </p:nvSpPr>
            <p:spPr>
              <a:xfrm>
                <a:off x="8101917" y="4296759"/>
                <a:ext cx="2978789" cy="1289090"/>
              </a:xfrm>
              <a:prstGeom prst="rect">
                <a:avLst/>
              </a:prstGeom>
              <a:noFill/>
            </p:spPr>
            <p:txBody>
              <a:bodyPr wrap="square" rtlCol="0">
                <a:spAutoFit/>
              </a:bodyPr>
              <a:lstStyle/>
              <a:p>
                <a:pPr algn="ctr"/>
                <a:r>
                  <a:rPr lang="en-US" sz="1300" spc="300" dirty="0">
                    <a:solidFill>
                      <a:schemeClr val="bg1">
                        <a:lumMod val="50000"/>
                      </a:schemeClr>
                    </a:solidFill>
                    <a:latin typeface="Quicksand" pitchFamily="2" charset="0"/>
                  </a:rPr>
                  <a:t>EMERGING FEDERAL INITIATIVE</a:t>
                </a:r>
              </a:p>
            </p:txBody>
          </p:sp>
        </p:grpSp>
      </p:grpSp>
      <p:sp>
        <p:nvSpPr>
          <p:cNvPr id="27" name="Rectangle 26">
            <a:extLst>
              <a:ext uri="{FF2B5EF4-FFF2-40B4-BE49-F238E27FC236}">
                <a16:creationId xmlns:a16="http://schemas.microsoft.com/office/drawing/2014/main" id="{7522FD9D-3AAC-4FBF-8F7F-6FFF22EF98FB}"/>
              </a:ext>
            </a:extLst>
          </p:cNvPr>
          <p:cNvSpPr/>
          <p:nvPr/>
        </p:nvSpPr>
        <p:spPr>
          <a:xfrm>
            <a:off x="2872154" y="5103899"/>
            <a:ext cx="8430567" cy="1347332"/>
          </a:xfrm>
          <a:prstGeom prst="rect">
            <a:avLst/>
          </a:prstGeom>
          <a:solidFill>
            <a:srgbClr val="556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pc="400" dirty="0">
                <a:latin typeface="Segoe UI Black" panose="020B0A02040204020203" pitchFamily="34" charset="0"/>
                <a:ea typeface="Segoe UI Black" panose="020B0A02040204020203" pitchFamily="34" charset="0"/>
              </a:rPr>
              <a:t>FRESHWATER HARMFUL ALGAL BLOOMS MONITORING AND NOTIFICATION SYSTEM</a:t>
            </a:r>
          </a:p>
          <a:p>
            <a:pPr algn="ctr"/>
            <a:endParaRPr lang="en-US" sz="1500" dirty="0">
              <a:latin typeface="Quicksand" pitchFamily="2" charset="0"/>
            </a:endParaRPr>
          </a:p>
          <a:p>
            <a:pPr algn="ctr"/>
            <a:r>
              <a:rPr lang="en-US" sz="1500" dirty="0">
                <a:latin typeface="Quicksand" pitchFamily="2" charset="0"/>
              </a:rPr>
              <a:t>Integrating state monitoring data with data collected by tribal governments and community science organizations</a:t>
            </a:r>
          </a:p>
        </p:txBody>
      </p:sp>
      <p:pic>
        <p:nvPicPr>
          <p:cNvPr id="17" name="Picture 16">
            <a:extLst>
              <a:ext uri="{FF2B5EF4-FFF2-40B4-BE49-F238E27FC236}">
                <a16:creationId xmlns:a16="http://schemas.microsoft.com/office/drawing/2014/main" id="{35933F54-7A1E-40C4-91BA-D307BB03EF6C}"/>
              </a:ext>
            </a:extLst>
          </p:cNvPr>
          <p:cNvPicPr>
            <a:picLocks noChangeAspect="1"/>
          </p:cNvPicPr>
          <p:nvPr/>
        </p:nvPicPr>
        <p:blipFill rotWithShape="1">
          <a:blip r:embed="rId7">
            <a:extLst>
              <a:ext uri="{28A0092B-C50C-407E-A947-70E740481C1C}">
                <a14:useLocalDpi xmlns:a14="http://schemas.microsoft.com/office/drawing/2010/main" val="0"/>
              </a:ext>
            </a:extLst>
          </a:blip>
          <a:srcRect l="2625" r="2625"/>
          <a:stretch/>
        </p:blipFill>
        <p:spPr>
          <a:xfrm>
            <a:off x="2872153" y="406769"/>
            <a:ext cx="8430567" cy="4697130"/>
          </a:xfrm>
          <a:prstGeom prst="rect">
            <a:avLst/>
          </a:prstGeom>
        </p:spPr>
      </p:pic>
    </p:spTree>
    <p:extLst>
      <p:ext uri="{BB962C8B-B14F-4D97-AF65-F5344CB8AC3E}">
        <p14:creationId xmlns:p14="http://schemas.microsoft.com/office/powerpoint/2010/main" val="28768216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6666</TotalTime>
  <Words>2107</Words>
  <Application>Microsoft Macintosh PowerPoint</Application>
  <PresentationFormat>Widescreen</PresentationFormat>
  <Paragraphs>144</Paragraphs>
  <Slides>18</Slides>
  <Notes>18</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Segoe UI Black</vt:lpstr>
      <vt:lpstr>Avenir LT Std 65 Medium</vt:lpstr>
      <vt:lpstr>Calibri</vt:lpstr>
      <vt:lpstr>Quicksand</vt:lpstr>
      <vt:lpstr>Arial</vt:lpstr>
      <vt:lpstr>Calibri Light</vt:lpstr>
      <vt:lpstr>Office Theme</vt:lpstr>
      <vt:lpstr>Internet of Water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Internet of Water</dc:title>
  <dc:creator>Lillian Watson</dc:creator>
  <cp:lastModifiedBy>Peter Colohan</cp:lastModifiedBy>
  <cp:revision>99</cp:revision>
  <dcterms:created xsi:type="dcterms:W3CDTF">2021-04-08T17:41:48Z</dcterms:created>
  <dcterms:modified xsi:type="dcterms:W3CDTF">2021-06-22T18:08:51Z</dcterms:modified>
</cp:coreProperties>
</file>