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5"/>
  </p:sldMasterIdLst>
  <p:notesMasterIdLst>
    <p:notesMasterId r:id="rId19"/>
  </p:notesMasterIdLst>
  <p:sldIdLst>
    <p:sldId id="472" r:id="rId6"/>
    <p:sldId id="938" r:id="rId7"/>
    <p:sldId id="269" r:id="rId8"/>
    <p:sldId id="271" r:id="rId9"/>
    <p:sldId id="940" r:id="rId10"/>
    <p:sldId id="936" r:id="rId11"/>
    <p:sldId id="263" r:id="rId12"/>
    <p:sldId id="300" r:id="rId13"/>
    <p:sldId id="934" r:id="rId14"/>
    <p:sldId id="941" r:id="rId15"/>
    <p:sldId id="935" r:id="rId16"/>
    <p:sldId id="937" r:id="rId17"/>
    <p:sldId id="939"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76F0C5-DCA5-1DA4-7362-1DBFFE8D15DE}" name="BHATIA Annalisa * DEQ" initials="BD" userId="S::annalisa.bhatia@deq.oregon.gov::4ddfeacf-8a7a-4199-a0fc-cf7a5e8ce996" providerId="AD"/>
  <p188:author id="{FE427BD9-14E6-035D-5E24-60802B214976}" name="BHATIA Annalisa * DEQ" initials="BA*D" userId="S::Annalisa.BHATIA@deq.oregon.gov::4ddfeacf-8a7a-4199-a0fc-cf7a5e8ce996" providerId="AD"/>
  <p188:author id="{4CC9FFFA-3D61-ADF4-02A8-DF1EA9728478}" name="GLEIM Laura * DEQ" initials="GD" userId="S::laura.gleim@deq.oregon.gov::9f964c14-6eac-40c0-b230-845f870d755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HITMAN Richard" initials="WR" lastIdx="1" clrIdx="0">
    <p:extLst>
      <p:ext uri="{19B8F6BF-5375-455C-9EA6-DF929625EA0E}">
        <p15:presenceInfo xmlns:p15="http://schemas.microsoft.com/office/powerpoint/2012/main" userId="S-1-5-21-2124760015-1411717758-1302595720-897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07E"/>
    <a:srgbClr val="3F8D6F"/>
    <a:srgbClr val="439777"/>
    <a:srgbClr val="57B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3" autoAdjust="0"/>
    <p:restoredTop sz="73913" autoAdjust="0"/>
  </p:normalViewPr>
  <p:slideViewPr>
    <p:cSldViewPr>
      <p:cViewPr varScale="1">
        <p:scale>
          <a:sx n="55" d="100"/>
          <a:sy n="55" d="100"/>
        </p:scale>
        <p:origin x="1096" y="32"/>
      </p:cViewPr>
      <p:guideLst>
        <p:guide orient="horz" pos="2160"/>
        <p:guide pos="3840"/>
      </p:guideLst>
    </p:cSldViewPr>
  </p:slideViewPr>
  <p:outlineViewPr>
    <p:cViewPr>
      <p:scale>
        <a:sx n="33" d="100"/>
        <a:sy n="33" d="100"/>
      </p:scale>
      <p:origin x="0" y="-28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2" d="100"/>
          <a:sy n="62" d="100"/>
        </p:scale>
        <p:origin x="3197"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9D8D0-76CC-49EF-8090-9F0E23EB2A9B}" type="doc">
      <dgm:prSet loTypeId="urn:microsoft.com/office/officeart/2005/8/layout/radial4" loCatId="relationship" qsTypeId="urn:microsoft.com/office/officeart/2005/8/quickstyle/simple1" qsCatId="simple" csTypeId="urn:microsoft.com/office/officeart/2005/8/colors/accent1_3" csCatId="accent1" phldr="1"/>
      <dgm:spPr/>
      <dgm:t>
        <a:bodyPr/>
        <a:lstStyle/>
        <a:p>
          <a:endParaRPr lang="en-US"/>
        </a:p>
      </dgm:t>
    </dgm:pt>
    <dgm:pt modelId="{FC07116B-ECD3-4231-808F-5130D1FC3F56}">
      <dgm:prSet phldrT="[Text]"/>
      <dgm:spPr>
        <a:solidFill>
          <a:schemeClr val="accent1">
            <a:lumMod val="75000"/>
          </a:schemeClr>
        </a:solidFill>
      </dgm:spPr>
      <dgm:t>
        <a:bodyPr/>
        <a:lstStyle/>
        <a:p>
          <a:pPr algn="ctr"/>
          <a:r>
            <a:rPr lang="en-US" dirty="0"/>
            <a:t>DEQ</a:t>
          </a:r>
        </a:p>
      </dgm:t>
    </dgm:pt>
    <dgm:pt modelId="{4EEA0620-9DE8-41E9-9B3F-0C16B8E18F65}" type="parTrans" cxnId="{758128AD-688A-42E9-99C5-83001F0D729A}">
      <dgm:prSet/>
      <dgm:spPr/>
      <dgm:t>
        <a:bodyPr/>
        <a:lstStyle/>
        <a:p>
          <a:pPr algn="ctr"/>
          <a:endParaRPr lang="en-US"/>
        </a:p>
      </dgm:t>
    </dgm:pt>
    <dgm:pt modelId="{A2B15317-5D8F-4EA1-A689-7BC63E5124A0}" type="sibTrans" cxnId="{758128AD-688A-42E9-99C5-83001F0D729A}">
      <dgm:prSet/>
      <dgm:spPr/>
      <dgm:t>
        <a:bodyPr/>
        <a:lstStyle/>
        <a:p>
          <a:pPr algn="ctr"/>
          <a:endParaRPr lang="en-US"/>
        </a:p>
      </dgm:t>
    </dgm:pt>
    <dgm:pt modelId="{57647DB2-FFDE-4302-87F8-4874C24DFF0D}">
      <dgm:prSet phldrT="[Text]" custT="1"/>
      <dgm:spPr/>
      <dgm:t>
        <a:bodyPr/>
        <a:lstStyle/>
        <a:p>
          <a:pPr algn="ctr"/>
          <a:r>
            <a:rPr lang="en-US" sz="2800" dirty="0"/>
            <a:t>ODA</a:t>
          </a:r>
          <a:r>
            <a:rPr lang="en-US" sz="1100" dirty="0"/>
            <a:t> </a:t>
          </a:r>
        </a:p>
        <a:p>
          <a:pPr algn="ctr"/>
          <a:r>
            <a:rPr lang="en-US" sz="1100" dirty="0" err="1"/>
            <a:t>AgWQ</a:t>
          </a:r>
          <a:r>
            <a:rPr lang="en-US" sz="1100" dirty="0"/>
            <a:t> Management – SW and GW, CAFO permit responsibilities. Pesticide regs, enforcement WQ protections.  </a:t>
          </a:r>
        </a:p>
      </dgm:t>
    </dgm:pt>
    <dgm:pt modelId="{2C81EBF3-F56E-41A8-9030-BE43DC8CA2AD}" type="parTrans" cxnId="{3B07B110-3F50-4BCA-8507-E65551512301}">
      <dgm:prSet/>
      <dgm:spPr>
        <a:noFill/>
      </dgm:spPr>
      <dgm:t>
        <a:bodyPr/>
        <a:lstStyle/>
        <a:p>
          <a:endParaRPr lang="en-US"/>
        </a:p>
      </dgm:t>
    </dgm:pt>
    <dgm:pt modelId="{0FF3A0CD-5BBC-4E7F-BB82-CC0A1D90B18F}" type="sibTrans" cxnId="{3B07B110-3F50-4BCA-8507-E65551512301}">
      <dgm:prSet/>
      <dgm:spPr/>
      <dgm:t>
        <a:bodyPr/>
        <a:lstStyle/>
        <a:p>
          <a:pPr algn="ctr"/>
          <a:endParaRPr lang="en-US"/>
        </a:p>
      </dgm:t>
    </dgm:pt>
    <dgm:pt modelId="{826CD1AA-8F96-4663-B4EC-C4D01B1FBD0E}">
      <dgm:prSet phldrT="[Text]" custT="1"/>
      <dgm:spPr/>
      <dgm:t>
        <a:bodyPr/>
        <a:lstStyle/>
        <a:p>
          <a:pPr algn="ctr"/>
          <a:r>
            <a:rPr lang="en-US" sz="2800" dirty="0"/>
            <a:t>OHA</a:t>
          </a:r>
          <a:r>
            <a:rPr lang="en-US" sz="1100" dirty="0"/>
            <a:t> </a:t>
          </a:r>
        </a:p>
        <a:p>
          <a:pPr algn="ctr"/>
          <a:r>
            <a:rPr lang="en-US" sz="1100" dirty="0"/>
            <a:t>Drinking water protection health impact evaluations. Public water supplies, limited domestic well support</a:t>
          </a:r>
        </a:p>
      </dgm:t>
    </dgm:pt>
    <dgm:pt modelId="{0947F14A-7B2F-43C7-AB19-F5026F6B7C50}" type="parTrans" cxnId="{423FA2B2-3A21-4FC8-A8A9-CF67B9A0C5D4}">
      <dgm:prSet/>
      <dgm:spPr>
        <a:noFill/>
      </dgm:spPr>
      <dgm:t>
        <a:bodyPr/>
        <a:lstStyle/>
        <a:p>
          <a:endParaRPr lang="en-US"/>
        </a:p>
      </dgm:t>
    </dgm:pt>
    <dgm:pt modelId="{B34E5D9A-6767-47B7-B770-A0D1CAC15F92}" type="sibTrans" cxnId="{423FA2B2-3A21-4FC8-A8A9-CF67B9A0C5D4}">
      <dgm:prSet/>
      <dgm:spPr/>
      <dgm:t>
        <a:bodyPr/>
        <a:lstStyle/>
        <a:p>
          <a:pPr algn="ctr"/>
          <a:endParaRPr lang="en-US"/>
        </a:p>
      </dgm:t>
    </dgm:pt>
    <dgm:pt modelId="{EF9A2E1D-2007-42DF-99DC-2DBC9A91B1EF}">
      <dgm:prSet phldrT="[Text]" custT="1"/>
      <dgm:spPr/>
      <dgm:t>
        <a:bodyPr/>
        <a:lstStyle/>
        <a:p>
          <a:pPr algn="ctr">
            <a:lnSpc>
              <a:spcPct val="100000"/>
            </a:lnSpc>
          </a:pPr>
          <a:r>
            <a:rPr lang="en-US" sz="2800" dirty="0"/>
            <a:t>OWRD</a:t>
          </a:r>
          <a:r>
            <a:rPr lang="en-US" sz="1100" dirty="0"/>
            <a:t> </a:t>
          </a:r>
        </a:p>
        <a:p>
          <a:pPr algn="ctr">
            <a:lnSpc>
              <a:spcPct val="100000"/>
            </a:lnSpc>
          </a:pPr>
          <a:r>
            <a:rPr lang="en-US" sz="1100" dirty="0"/>
            <a:t>Groundwater investigations, water levels, flow direction, flow paths, recharge areas, ASR/AR/MAR</a:t>
          </a:r>
        </a:p>
      </dgm:t>
    </dgm:pt>
    <dgm:pt modelId="{C94FCDA3-85FF-483C-905D-DEE98E66DB13}" type="parTrans" cxnId="{578F8182-93FD-4743-B737-D6A0ADD40210}">
      <dgm:prSet/>
      <dgm:spPr>
        <a:noFill/>
      </dgm:spPr>
      <dgm:t>
        <a:bodyPr/>
        <a:lstStyle/>
        <a:p>
          <a:endParaRPr lang="en-US"/>
        </a:p>
      </dgm:t>
    </dgm:pt>
    <dgm:pt modelId="{95B99748-5647-4A7F-AD4B-E65D76A1EBE0}" type="sibTrans" cxnId="{578F8182-93FD-4743-B737-D6A0ADD40210}">
      <dgm:prSet/>
      <dgm:spPr/>
      <dgm:t>
        <a:bodyPr/>
        <a:lstStyle/>
        <a:p>
          <a:pPr algn="ctr"/>
          <a:endParaRPr lang="en-US"/>
        </a:p>
      </dgm:t>
    </dgm:pt>
    <dgm:pt modelId="{5363FFFA-E732-4745-864F-B043F560DD49}">
      <dgm:prSet phldrT="[Text]" custT="1"/>
      <dgm:spPr/>
      <dgm:t>
        <a:bodyPr/>
        <a:lstStyle/>
        <a:p>
          <a:pPr algn="ctr"/>
          <a:r>
            <a:rPr lang="en-US" sz="2800" dirty="0"/>
            <a:t>DLCD</a:t>
          </a:r>
          <a:r>
            <a:rPr lang="en-US" sz="1100" dirty="0"/>
            <a:t> </a:t>
          </a:r>
        </a:p>
        <a:p>
          <a:pPr algn="ctr"/>
          <a:r>
            <a:rPr lang="en-US" sz="1100" dirty="0"/>
            <a:t>Area-wide land use decisions (e.g., on-site)</a:t>
          </a:r>
        </a:p>
      </dgm:t>
    </dgm:pt>
    <dgm:pt modelId="{76169335-F5CF-46D0-9E48-181B157C2D52}" type="parTrans" cxnId="{99874C6F-DD01-497D-A883-E60910213EE4}">
      <dgm:prSet/>
      <dgm:spPr>
        <a:noFill/>
      </dgm:spPr>
      <dgm:t>
        <a:bodyPr/>
        <a:lstStyle/>
        <a:p>
          <a:endParaRPr lang="en-US"/>
        </a:p>
      </dgm:t>
    </dgm:pt>
    <dgm:pt modelId="{DDD9D04F-B50E-4860-876B-1885572B4403}" type="sibTrans" cxnId="{99874C6F-DD01-497D-A883-E60910213EE4}">
      <dgm:prSet/>
      <dgm:spPr/>
      <dgm:t>
        <a:bodyPr/>
        <a:lstStyle/>
        <a:p>
          <a:pPr algn="ctr"/>
          <a:endParaRPr lang="en-US"/>
        </a:p>
      </dgm:t>
    </dgm:pt>
    <dgm:pt modelId="{9978956E-375D-4ABC-9CFD-BB99F25AA0E0}">
      <dgm:prSet phldrT="[Text]" custT="1"/>
      <dgm:spPr/>
      <dgm:t>
        <a:bodyPr/>
        <a:lstStyle/>
        <a:p>
          <a:pPr algn="ctr"/>
          <a:r>
            <a:rPr lang="en-US" sz="2800" dirty="0"/>
            <a:t>OSU </a:t>
          </a:r>
          <a:r>
            <a:rPr lang="en-US" sz="1100" dirty="0"/>
            <a:t>Extension/Experiment Station – public ed, BMP development and dissemination, local contact/technical assistance</a:t>
          </a:r>
        </a:p>
      </dgm:t>
    </dgm:pt>
    <dgm:pt modelId="{65DD8DCB-067B-4015-BEB9-341699E9C8E1}" type="parTrans" cxnId="{5AC45AD1-F80C-4A76-8D35-B70D75450F6A}">
      <dgm:prSet/>
      <dgm:spPr>
        <a:noFill/>
      </dgm:spPr>
      <dgm:t>
        <a:bodyPr/>
        <a:lstStyle/>
        <a:p>
          <a:endParaRPr lang="en-US"/>
        </a:p>
      </dgm:t>
    </dgm:pt>
    <dgm:pt modelId="{477B23F6-8AE0-4BAD-870B-E7AA58222991}" type="sibTrans" cxnId="{5AC45AD1-F80C-4A76-8D35-B70D75450F6A}">
      <dgm:prSet/>
      <dgm:spPr/>
      <dgm:t>
        <a:bodyPr/>
        <a:lstStyle/>
        <a:p>
          <a:pPr algn="ctr"/>
          <a:endParaRPr lang="en-US"/>
        </a:p>
      </dgm:t>
    </dgm:pt>
    <dgm:pt modelId="{019EBAFC-33D1-48BC-9B23-DCBB80C8958C}">
      <dgm:prSet phldrT="[Text]" custT="1"/>
      <dgm:spPr/>
      <dgm:t>
        <a:bodyPr/>
        <a:lstStyle/>
        <a:p>
          <a:pPr algn="ctr"/>
          <a:r>
            <a:rPr lang="en-US" sz="2800" dirty="0"/>
            <a:t>DOGAMI </a:t>
          </a:r>
          <a:r>
            <a:rPr lang="en-US" sz="1100" dirty="0"/>
            <a:t> </a:t>
          </a:r>
        </a:p>
        <a:p>
          <a:pPr algn="ctr"/>
          <a:r>
            <a:rPr lang="en-US" sz="1100" dirty="0"/>
            <a:t>Mining requirement for WQ – SW, GW</a:t>
          </a:r>
        </a:p>
      </dgm:t>
    </dgm:pt>
    <dgm:pt modelId="{51AD656E-65A4-45DB-8BD9-7C05824E39A5}" type="parTrans" cxnId="{AA00BF40-74B2-49F3-A5AE-0F4BD401C936}">
      <dgm:prSet/>
      <dgm:spPr>
        <a:noFill/>
      </dgm:spPr>
      <dgm:t>
        <a:bodyPr/>
        <a:lstStyle/>
        <a:p>
          <a:endParaRPr lang="en-US"/>
        </a:p>
      </dgm:t>
    </dgm:pt>
    <dgm:pt modelId="{F4238BA3-6A8F-4EE2-B7B5-C30555284D82}" type="sibTrans" cxnId="{AA00BF40-74B2-49F3-A5AE-0F4BD401C936}">
      <dgm:prSet/>
      <dgm:spPr/>
      <dgm:t>
        <a:bodyPr/>
        <a:lstStyle/>
        <a:p>
          <a:pPr algn="ctr"/>
          <a:endParaRPr lang="en-US"/>
        </a:p>
      </dgm:t>
    </dgm:pt>
    <dgm:pt modelId="{4259CAB9-5AD5-42B4-9DCC-661D6874DB8C}" type="pres">
      <dgm:prSet presAssocID="{70F9D8D0-76CC-49EF-8090-9F0E23EB2A9B}" presName="cycle" presStyleCnt="0">
        <dgm:presLayoutVars>
          <dgm:chMax val="1"/>
          <dgm:dir/>
          <dgm:animLvl val="ctr"/>
          <dgm:resizeHandles val="exact"/>
        </dgm:presLayoutVars>
      </dgm:prSet>
      <dgm:spPr/>
    </dgm:pt>
    <dgm:pt modelId="{E9FF46EB-9E83-412D-AFD9-197E9529F7DE}" type="pres">
      <dgm:prSet presAssocID="{FC07116B-ECD3-4231-808F-5130D1FC3F56}" presName="centerShape" presStyleLbl="node0" presStyleIdx="0" presStyleCnt="1"/>
      <dgm:spPr/>
    </dgm:pt>
    <dgm:pt modelId="{803C9BCD-FDA4-45D8-9057-B02CD7AC3972}" type="pres">
      <dgm:prSet presAssocID="{2C81EBF3-F56E-41A8-9030-BE43DC8CA2AD}" presName="parTrans" presStyleLbl="bgSibTrans2D1" presStyleIdx="0" presStyleCnt="6" custFlipVert="1" custFlipHor="0" custScaleX="15057" custScaleY="9415"/>
      <dgm:spPr/>
    </dgm:pt>
    <dgm:pt modelId="{481B73DB-0782-47F2-8670-288F8C758A46}" type="pres">
      <dgm:prSet presAssocID="{57647DB2-FFDE-4302-87F8-4874C24DFF0D}" presName="node" presStyleLbl="node1" presStyleIdx="0" presStyleCnt="6" custScaleX="128122">
        <dgm:presLayoutVars>
          <dgm:bulletEnabled val="1"/>
        </dgm:presLayoutVars>
      </dgm:prSet>
      <dgm:spPr/>
    </dgm:pt>
    <dgm:pt modelId="{B045C360-95E3-42B0-96AE-86C1940BE632}" type="pres">
      <dgm:prSet presAssocID="{0947F14A-7B2F-43C7-AB19-F5026F6B7C50}" presName="parTrans" presStyleLbl="bgSibTrans2D1" presStyleIdx="1" presStyleCnt="6" custFlipVert="1" custFlipHor="0" custScaleX="15057" custScaleY="9415" custLinFactNeighborX="3778" custLinFactNeighborY="4622"/>
      <dgm:spPr/>
    </dgm:pt>
    <dgm:pt modelId="{1F8A1DC9-9F8D-40B3-999F-E5AA2DE56579}" type="pres">
      <dgm:prSet presAssocID="{826CD1AA-8F96-4663-B4EC-C4D01B1FBD0E}" presName="node" presStyleLbl="node1" presStyleIdx="1" presStyleCnt="6" custScaleX="128122" custRadScaleRad="104618" custRadScaleInc="-26465">
        <dgm:presLayoutVars>
          <dgm:bulletEnabled val="1"/>
        </dgm:presLayoutVars>
      </dgm:prSet>
      <dgm:spPr/>
    </dgm:pt>
    <dgm:pt modelId="{8C618722-41A6-4FE1-90B0-0C5A05910365}" type="pres">
      <dgm:prSet presAssocID="{C94FCDA3-85FF-483C-905D-DEE98E66DB13}" presName="parTrans" presStyleLbl="bgSibTrans2D1" presStyleIdx="2" presStyleCnt="6" custFlipVert="1" custFlipHor="0" custScaleX="15057" custScaleY="9415" custLinFactNeighborX="3778" custLinFactNeighborY="4622"/>
      <dgm:spPr/>
    </dgm:pt>
    <dgm:pt modelId="{6AACBE0D-E174-43D0-9047-798DB0A56FA3}" type="pres">
      <dgm:prSet presAssocID="{EF9A2E1D-2007-42DF-99DC-2DBC9A91B1EF}" presName="node" presStyleLbl="node1" presStyleIdx="2" presStyleCnt="6" custScaleX="128122">
        <dgm:presLayoutVars>
          <dgm:bulletEnabled val="1"/>
        </dgm:presLayoutVars>
      </dgm:prSet>
      <dgm:spPr/>
    </dgm:pt>
    <dgm:pt modelId="{A0F72276-9A3B-4C03-827A-B2EC73234813}" type="pres">
      <dgm:prSet presAssocID="{65DD8DCB-067B-4015-BEB9-341699E9C8E1}" presName="parTrans" presStyleLbl="bgSibTrans2D1" presStyleIdx="3" presStyleCnt="6" custFlipVert="1" custFlipHor="1" custScaleX="17888" custScaleY="44009"/>
      <dgm:spPr/>
    </dgm:pt>
    <dgm:pt modelId="{C5C391B5-7C4F-4AD9-AA8B-8AC7DDE0D375}" type="pres">
      <dgm:prSet presAssocID="{9978956E-375D-4ABC-9CFD-BB99F25AA0E0}" presName="node" presStyleLbl="node1" presStyleIdx="3" presStyleCnt="6" custScaleX="128122" custRadScaleRad="101403" custRadScaleInc="8734">
        <dgm:presLayoutVars>
          <dgm:bulletEnabled val="1"/>
        </dgm:presLayoutVars>
      </dgm:prSet>
      <dgm:spPr/>
    </dgm:pt>
    <dgm:pt modelId="{98BB7BB9-B83E-44D8-B954-EC5F16C0BB9A}" type="pres">
      <dgm:prSet presAssocID="{51AD656E-65A4-45DB-8BD9-7C05824E39A5}" presName="parTrans" presStyleLbl="bgSibTrans2D1" presStyleIdx="4" presStyleCnt="6" custFlipVert="0" custFlipHor="0" custScaleX="12648" custScaleY="13634" custLinFactNeighborX="-7886" custLinFactNeighborY="43540"/>
      <dgm:spPr/>
    </dgm:pt>
    <dgm:pt modelId="{FCF5CB32-0180-4B59-9AE8-85C1E6698A55}" type="pres">
      <dgm:prSet presAssocID="{019EBAFC-33D1-48BC-9B23-DCBB80C8958C}" presName="node" presStyleLbl="node1" presStyleIdx="4" presStyleCnt="6" custScaleX="128122" custRadScaleRad="106972" custRadScaleInc="25112">
        <dgm:presLayoutVars>
          <dgm:bulletEnabled val="1"/>
        </dgm:presLayoutVars>
      </dgm:prSet>
      <dgm:spPr/>
    </dgm:pt>
    <dgm:pt modelId="{5ACCF2A0-996B-43C7-B352-27FDDB959C9B}" type="pres">
      <dgm:prSet presAssocID="{76169335-F5CF-46D0-9E48-181B157C2D52}" presName="parTrans" presStyleLbl="bgSibTrans2D1" presStyleIdx="5" presStyleCnt="6" custFlipVert="1" custFlipHor="0" custScaleX="15057" custScaleY="9415"/>
      <dgm:spPr/>
    </dgm:pt>
    <dgm:pt modelId="{EA8E104A-249A-4F69-9957-2259407BBBF4}" type="pres">
      <dgm:prSet presAssocID="{5363FFFA-E732-4745-864F-B043F560DD49}" presName="node" presStyleLbl="node1" presStyleIdx="5" presStyleCnt="6" custScaleX="128122">
        <dgm:presLayoutVars>
          <dgm:bulletEnabled val="1"/>
        </dgm:presLayoutVars>
      </dgm:prSet>
      <dgm:spPr/>
    </dgm:pt>
  </dgm:ptLst>
  <dgm:cxnLst>
    <dgm:cxn modelId="{B84D7E05-B639-49C0-AD14-522DE328508C}" type="presOf" srcId="{76169335-F5CF-46D0-9E48-181B157C2D52}" destId="{5ACCF2A0-996B-43C7-B352-27FDDB959C9B}" srcOrd="0" destOrd="0" presId="urn:microsoft.com/office/officeart/2005/8/layout/radial4"/>
    <dgm:cxn modelId="{3B07B110-3F50-4BCA-8507-E65551512301}" srcId="{FC07116B-ECD3-4231-808F-5130D1FC3F56}" destId="{57647DB2-FFDE-4302-87F8-4874C24DFF0D}" srcOrd="0" destOrd="0" parTransId="{2C81EBF3-F56E-41A8-9030-BE43DC8CA2AD}" sibTransId="{0FF3A0CD-5BBC-4E7F-BB82-CC0A1D90B18F}"/>
    <dgm:cxn modelId="{6FE5E617-9E35-4912-9839-43BC01DE1CB0}" type="presOf" srcId="{EF9A2E1D-2007-42DF-99DC-2DBC9A91B1EF}" destId="{6AACBE0D-E174-43D0-9047-798DB0A56FA3}" srcOrd="0" destOrd="0" presId="urn:microsoft.com/office/officeart/2005/8/layout/radial4"/>
    <dgm:cxn modelId="{AA00BF40-74B2-49F3-A5AE-0F4BD401C936}" srcId="{FC07116B-ECD3-4231-808F-5130D1FC3F56}" destId="{019EBAFC-33D1-48BC-9B23-DCBB80C8958C}" srcOrd="4" destOrd="0" parTransId="{51AD656E-65A4-45DB-8BD9-7C05824E39A5}" sibTransId="{F4238BA3-6A8F-4EE2-B7B5-C30555284D82}"/>
    <dgm:cxn modelId="{71498F4A-8267-48AB-94AE-0F1AB569C38E}" type="presOf" srcId="{826CD1AA-8F96-4663-B4EC-C4D01B1FBD0E}" destId="{1F8A1DC9-9F8D-40B3-999F-E5AA2DE56579}" srcOrd="0" destOrd="0" presId="urn:microsoft.com/office/officeart/2005/8/layout/radial4"/>
    <dgm:cxn modelId="{99874C6F-DD01-497D-A883-E60910213EE4}" srcId="{FC07116B-ECD3-4231-808F-5130D1FC3F56}" destId="{5363FFFA-E732-4745-864F-B043F560DD49}" srcOrd="5" destOrd="0" parTransId="{76169335-F5CF-46D0-9E48-181B157C2D52}" sibTransId="{DDD9D04F-B50E-4860-876B-1885572B4403}"/>
    <dgm:cxn modelId="{578F8182-93FD-4743-B737-D6A0ADD40210}" srcId="{FC07116B-ECD3-4231-808F-5130D1FC3F56}" destId="{EF9A2E1D-2007-42DF-99DC-2DBC9A91B1EF}" srcOrd="2" destOrd="0" parTransId="{C94FCDA3-85FF-483C-905D-DEE98E66DB13}" sibTransId="{95B99748-5647-4A7F-AD4B-E65D76A1EBE0}"/>
    <dgm:cxn modelId="{1C54F184-774D-4382-8CAF-8F6019093CDD}" type="presOf" srcId="{51AD656E-65A4-45DB-8BD9-7C05824E39A5}" destId="{98BB7BB9-B83E-44D8-B954-EC5F16C0BB9A}" srcOrd="0" destOrd="0" presId="urn:microsoft.com/office/officeart/2005/8/layout/radial4"/>
    <dgm:cxn modelId="{B1FDCD8A-63A8-4FFD-AAB6-EB1BA1A3E1E7}" type="presOf" srcId="{2C81EBF3-F56E-41A8-9030-BE43DC8CA2AD}" destId="{803C9BCD-FDA4-45D8-9057-B02CD7AC3972}" srcOrd="0" destOrd="0" presId="urn:microsoft.com/office/officeart/2005/8/layout/radial4"/>
    <dgm:cxn modelId="{38233D8D-D517-4E12-92FB-6C9F39068ADB}" type="presOf" srcId="{0947F14A-7B2F-43C7-AB19-F5026F6B7C50}" destId="{B045C360-95E3-42B0-96AE-86C1940BE632}" srcOrd="0" destOrd="0" presId="urn:microsoft.com/office/officeart/2005/8/layout/radial4"/>
    <dgm:cxn modelId="{8166189E-349A-4CB4-B3C7-F76474B9D97A}" type="presOf" srcId="{C94FCDA3-85FF-483C-905D-DEE98E66DB13}" destId="{8C618722-41A6-4FE1-90B0-0C5A05910365}" srcOrd="0" destOrd="0" presId="urn:microsoft.com/office/officeart/2005/8/layout/radial4"/>
    <dgm:cxn modelId="{A62B0C9F-BC76-4ECC-8F35-08668FCC9C5A}" type="presOf" srcId="{9978956E-375D-4ABC-9CFD-BB99F25AA0E0}" destId="{C5C391B5-7C4F-4AD9-AA8B-8AC7DDE0D375}" srcOrd="0" destOrd="0" presId="urn:microsoft.com/office/officeart/2005/8/layout/radial4"/>
    <dgm:cxn modelId="{758128AD-688A-42E9-99C5-83001F0D729A}" srcId="{70F9D8D0-76CC-49EF-8090-9F0E23EB2A9B}" destId="{FC07116B-ECD3-4231-808F-5130D1FC3F56}" srcOrd="0" destOrd="0" parTransId="{4EEA0620-9DE8-41E9-9B3F-0C16B8E18F65}" sibTransId="{A2B15317-5D8F-4EA1-A689-7BC63E5124A0}"/>
    <dgm:cxn modelId="{423FA2B2-3A21-4FC8-A8A9-CF67B9A0C5D4}" srcId="{FC07116B-ECD3-4231-808F-5130D1FC3F56}" destId="{826CD1AA-8F96-4663-B4EC-C4D01B1FBD0E}" srcOrd="1" destOrd="0" parTransId="{0947F14A-7B2F-43C7-AB19-F5026F6B7C50}" sibTransId="{B34E5D9A-6767-47B7-B770-A0D1CAC15F92}"/>
    <dgm:cxn modelId="{57E136C4-D11E-4CF9-AB0B-9610229E461B}" type="presOf" srcId="{65DD8DCB-067B-4015-BEB9-341699E9C8E1}" destId="{A0F72276-9A3B-4C03-827A-B2EC73234813}" srcOrd="0" destOrd="0" presId="urn:microsoft.com/office/officeart/2005/8/layout/radial4"/>
    <dgm:cxn modelId="{5AC45AD1-F80C-4A76-8D35-B70D75450F6A}" srcId="{FC07116B-ECD3-4231-808F-5130D1FC3F56}" destId="{9978956E-375D-4ABC-9CFD-BB99F25AA0E0}" srcOrd="3" destOrd="0" parTransId="{65DD8DCB-067B-4015-BEB9-341699E9C8E1}" sibTransId="{477B23F6-8AE0-4BAD-870B-E7AA58222991}"/>
    <dgm:cxn modelId="{A80738D5-92EB-4C42-B1D6-F561F1A55750}" type="presOf" srcId="{019EBAFC-33D1-48BC-9B23-DCBB80C8958C}" destId="{FCF5CB32-0180-4B59-9AE8-85C1E6698A55}" srcOrd="0" destOrd="0" presId="urn:microsoft.com/office/officeart/2005/8/layout/radial4"/>
    <dgm:cxn modelId="{D20C4DE6-00C9-4123-A2A6-8A66A83CC817}" type="presOf" srcId="{70F9D8D0-76CC-49EF-8090-9F0E23EB2A9B}" destId="{4259CAB9-5AD5-42B4-9DCC-661D6874DB8C}" srcOrd="0" destOrd="0" presId="urn:microsoft.com/office/officeart/2005/8/layout/radial4"/>
    <dgm:cxn modelId="{1C48ADE8-B343-45AC-AC9C-B5E61C7E327C}" type="presOf" srcId="{57647DB2-FFDE-4302-87F8-4874C24DFF0D}" destId="{481B73DB-0782-47F2-8670-288F8C758A46}" srcOrd="0" destOrd="0" presId="urn:microsoft.com/office/officeart/2005/8/layout/radial4"/>
    <dgm:cxn modelId="{AAC13CF2-CB82-4A0E-8F34-8E6B17DF3788}" type="presOf" srcId="{FC07116B-ECD3-4231-808F-5130D1FC3F56}" destId="{E9FF46EB-9E83-412D-AFD9-197E9529F7DE}" srcOrd="0" destOrd="0" presId="urn:microsoft.com/office/officeart/2005/8/layout/radial4"/>
    <dgm:cxn modelId="{95E1AFF3-A8BD-4844-9516-A9E5C0615647}" type="presOf" srcId="{5363FFFA-E732-4745-864F-B043F560DD49}" destId="{EA8E104A-249A-4F69-9957-2259407BBBF4}" srcOrd="0" destOrd="0" presId="urn:microsoft.com/office/officeart/2005/8/layout/radial4"/>
    <dgm:cxn modelId="{19E3687C-A1E9-4C35-908B-25C48A1B8705}" type="presParOf" srcId="{4259CAB9-5AD5-42B4-9DCC-661D6874DB8C}" destId="{E9FF46EB-9E83-412D-AFD9-197E9529F7DE}" srcOrd="0" destOrd="0" presId="urn:microsoft.com/office/officeart/2005/8/layout/radial4"/>
    <dgm:cxn modelId="{DAD5BE06-8E7E-4C2E-8718-24B5B61435D0}" type="presParOf" srcId="{4259CAB9-5AD5-42B4-9DCC-661D6874DB8C}" destId="{803C9BCD-FDA4-45D8-9057-B02CD7AC3972}" srcOrd="1" destOrd="0" presId="urn:microsoft.com/office/officeart/2005/8/layout/radial4"/>
    <dgm:cxn modelId="{C95E4171-F765-4098-9820-5A67302CA884}" type="presParOf" srcId="{4259CAB9-5AD5-42B4-9DCC-661D6874DB8C}" destId="{481B73DB-0782-47F2-8670-288F8C758A46}" srcOrd="2" destOrd="0" presId="urn:microsoft.com/office/officeart/2005/8/layout/radial4"/>
    <dgm:cxn modelId="{B664B46C-C947-4E43-AAF7-92D449AB227A}" type="presParOf" srcId="{4259CAB9-5AD5-42B4-9DCC-661D6874DB8C}" destId="{B045C360-95E3-42B0-96AE-86C1940BE632}" srcOrd="3" destOrd="0" presId="urn:microsoft.com/office/officeart/2005/8/layout/radial4"/>
    <dgm:cxn modelId="{A131212D-D6DD-4D3F-8E94-629A37F203EC}" type="presParOf" srcId="{4259CAB9-5AD5-42B4-9DCC-661D6874DB8C}" destId="{1F8A1DC9-9F8D-40B3-999F-E5AA2DE56579}" srcOrd="4" destOrd="0" presId="urn:microsoft.com/office/officeart/2005/8/layout/radial4"/>
    <dgm:cxn modelId="{928E6F98-C646-43D5-8611-CDEC9A63F22C}" type="presParOf" srcId="{4259CAB9-5AD5-42B4-9DCC-661D6874DB8C}" destId="{8C618722-41A6-4FE1-90B0-0C5A05910365}" srcOrd="5" destOrd="0" presId="urn:microsoft.com/office/officeart/2005/8/layout/radial4"/>
    <dgm:cxn modelId="{48EAF061-DBCB-401B-A420-B298B24AE8D5}" type="presParOf" srcId="{4259CAB9-5AD5-42B4-9DCC-661D6874DB8C}" destId="{6AACBE0D-E174-43D0-9047-798DB0A56FA3}" srcOrd="6" destOrd="0" presId="urn:microsoft.com/office/officeart/2005/8/layout/radial4"/>
    <dgm:cxn modelId="{10194DA7-36B0-46A5-8BF4-8151E3A3513E}" type="presParOf" srcId="{4259CAB9-5AD5-42B4-9DCC-661D6874DB8C}" destId="{A0F72276-9A3B-4C03-827A-B2EC73234813}" srcOrd="7" destOrd="0" presId="urn:microsoft.com/office/officeart/2005/8/layout/radial4"/>
    <dgm:cxn modelId="{131C322B-ECE6-4FE7-B1B1-B9746093EED4}" type="presParOf" srcId="{4259CAB9-5AD5-42B4-9DCC-661D6874DB8C}" destId="{C5C391B5-7C4F-4AD9-AA8B-8AC7DDE0D375}" srcOrd="8" destOrd="0" presId="urn:microsoft.com/office/officeart/2005/8/layout/radial4"/>
    <dgm:cxn modelId="{5684B436-1264-4396-8613-9EC15C8210DE}" type="presParOf" srcId="{4259CAB9-5AD5-42B4-9DCC-661D6874DB8C}" destId="{98BB7BB9-B83E-44D8-B954-EC5F16C0BB9A}" srcOrd="9" destOrd="0" presId="urn:microsoft.com/office/officeart/2005/8/layout/radial4"/>
    <dgm:cxn modelId="{2B3B7FA4-B6C8-4094-BF3B-E974E0363931}" type="presParOf" srcId="{4259CAB9-5AD5-42B4-9DCC-661D6874DB8C}" destId="{FCF5CB32-0180-4B59-9AE8-85C1E6698A55}" srcOrd="10" destOrd="0" presId="urn:microsoft.com/office/officeart/2005/8/layout/radial4"/>
    <dgm:cxn modelId="{5E36207E-9B64-4ABE-9E7E-43400D581AF8}" type="presParOf" srcId="{4259CAB9-5AD5-42B4-9DCC-661D6874DB8C}" destId="{5ACCF2A0-996B-43C7-B352-27FDDB959C9B}" srcOrd="11" destOrd="0" presId="urn:microsoft.com/office/officeart/2005/8/layout/radial4"/>
    <dgm:cxn modelId="{BE6734A1-45D0-4E44-9D88-EFFC1F701981}" type="presParOf" srcId="{4259CAB9-5AD5-42B4-9DCC-661D6874DB8C}" destId="{EA8E104A-249A-4F69-9957-2259407BBBF4}"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F46EB-9E83-412D-AFD9-197E9529F7DE}">
      <dsp:nvSpPr>
        <dsp:cNvPr id="0" name=""/>
        <dsp:cNvSpPr/>
      </dsp:nvSpPr>
      <dsp:spPr>
        <a:xfrm>
          <a:off x="3218951" y="2833674"/>
          <a:ext cx="2321032" cy="2321032"/>
        </a:xfrm>
        <a:prstGeom prst="ellips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dirty="0"/>
            <a:t>DEQ</a:t>
          </a:r>
        </a:p>
      </dsp:txBody>
      <dsp:txXfrm>
        <a:off x="3558858" y="3173581"/>
        <a:ext cx="1641218" cy="1641218"/>
      </dsp:txXfrm>
    </dsp:sp>
    <dsp:sp modelId="{803C9BCD-FDA4-45D8-9057-B02CD7AC3972}">
      <dsp:nvSpPr>
        <dsp:cNvPr id="0" name=""/>
        <dsp:cNvSpPr/>
      </dsp:nvSpPr>
      <dsp:spPr>
        <a:xfrm rot="10800000" flipV="1">
          <a:off x="1809189" y="3963051"/>
          <a:ext cx="335079" cy="62279"/>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481B73DB-0782-47F2-8670-288F8C758A46}">
      <dsp:nvSpPr>
        <dsp:cNvPr id="0" name=""/>
        <dsp:cNvSpPr/>
      </dsp:nvSpPr>
      <dsp:spPr>
        <a:xfrm>
          <a:off x="-176786" y="3344301"/>
          <a:ext cx="2081627" cy="1299778"/>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ODA</a:t>
          </a:r>
          <a:r>
            <a:rPr lang="en-US" sz="1100" kern="1200" dirty="0"/>
            <a:t> </a:t>
          </a:r>
        </a:p>
        <a:p>
          <a:pPr marL="0" lvl="0" indent="0" algn="ctr" defTabSz="1244600">
            <a:lnSpc>
              <a:spcPct val="90000"/>
            </a:lnSpc>
            <a:spcBef>
              <a:spcPct val="0"/>
            </a:spcBef>
            <a:spcAft>
              <a:spcPct val="35000"/>
            </a:spcAft>
            <a:buNone/>
          </a:pPr>
          <a:r>
            <a:rPr lang="en-US" sz="1100" kern="1200" dirty="0" err="1"/>
            <a:t>AgWQ</a:t>
          </a:r>
          <a:r>
            <a:rPr lang="en-US" sz="1100" kern="1200" dirty="0"/>
            <a:t> Management – SW and GW, CAFO permit responsibilities. Pesticide regs, enforcement WQ protections.  </a:t>
          </a:r>
        </a:p>
      </dsp:txBody>
      <dsp:txXfrm>
        <a:off x="-138717" y="3382370"/>
        <a:ext cx="2005489" cy="1223640"/>
      </dsp:txXfrm>
    </dsp:sp>
    <dsp:sp modelId="{B045C360-95E3-42B0-96AE-86C1940BE632}">
      <dsp:nvSpPr>
        <dsp:cNvPr id="0" name=""/>
        <dsp:cNvSpPr/>
      </dsp:nvSpPr>
      <dsp:spPr>
        <a:xfrm rot="9116370" flipV="1">
          <a:off x="2094380" y="2823084"/>
          <a:ext cx="358178" cy="62279"/>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1F8A1DC9-9F8D-40B3-999F-E5AA2DE56579}">
      <dsp:nvSpPr>
        <dsp:cNvPr id="0" name=""/>
        <dsp:cNvSpPr/>
      </dsp:nvSpPr>
      <dsp:spPr>
        <a:xfrm>
          <a:off x="93188" y="1614258"/>
          <a:ext cx="2081627" cy="1299778"/>
        </a:xfrm>
        <a:prstGeom prst="roundRect">
          <a:avLst>
            <a:gd name="adj" fmla="val 10000"/>
          </a:avLst>
        </a:prstGeom>
        <a:solidFill>
          <a:schemeClr val="accent1">
            <a:shade val="80000"/>
            <a:hueOff val="-72019"/>
            <a:satOff val="-15662"/>
            <a:lumOff val="80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OHA</a:t>
          </a:r>
          <a:r>
            <a:rPr lang="en-US" sz="1100" kern="1200" dirty="0"/>
            <a:t> </a:t>
          </a:r>
        </a:p>
        <a:p>
          <a:pPr marL="0" lvl="0" indent="0" algn="ctr" defTabSz="1244600">
            <a:lnSpc>
              <a:spcPct val="90000"/>
            </a:lnSpc>
            <a:spcBef>
              <a:spcPct val="0"/>
            </a:spcBef>
            <a:spcAft>
              <a:spcPct val="35000"/>
            </a:spcAft>
            <a:buNone/>
          </a:pPr>
          <a:r>
            <a:rPr lang="en-US" sz="1100" kern="1200" dirty="0"/>
            <a:t>Drinking water protection health impact evaluations. Public water supplies, limited domestic well support</a:t>
          </a:r>
        </a:p>
      </dsp:txBody>
      <dsp:txXfrm>
        <a:off x="131257" y="1652327"/>
        <a:ext cx="2005489" cy="1223640"/>
      </dsp:txXfrm>
    </dsp:sp>
    <dsp:sp modelId="{8C618722-41A6-4FE1-90B0-0C5A05910365}">
      <dsp:nvSpPr>
        <dsp:cNvPr id="0" name=""/>
        <dsp:cNvSpPr/>
      </dsp:nvSpPr>
      <dsp:spPr>
        <a:xfrm rot="6480000" flipV="1">
          <a:off x="3553516" y="1708484"/>
          <a:ext cx="335079" cy="62279"/>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6AACBE0D-E174-43D0-9047-798DB0A56FA3}">
      <dsp:nvSpPr>
        <dsp:cNvPr id="0" name=""/>
        <dsp:cNvSpPr/>
      </dsp:nvSpPr>
      <dsp:spPr>
        <a:xfrm>
          <a:off x="2252323" y="918"/>
          <a:ext cx="2081627" cy="1299778"/>
        </a:xfrm>
        <a:prstGeom prst="roundRect">
          <a:avLst>
            <a:gd name="adj" fmla="val 10000"/>
          </a:avLst>
        </a:prstGeom>
        <a:solidFill>
          <a:schemeClr val="accent1">
            <a:shade val="80000"/>
            <a:hueOff val="-144037"/>
            <a:satOff val="-31323"/>
            <a:lumOff val="161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100000"/>
            </a:lnSpc>
            <a:spcBef>
              <a:spcPct val="0"/>
            </a:spcBef>
            <a:spcAft>
              <a:spcPct val="35000"/>
            </a:spcAft>
            <a:buNone/>
          </a:pPr>
          <a:r>
            <a:rPr lang="en-US" sz="2800" kern="1200" dirty="0"/>
            <a:t>OWRD</a:t>
          </a:r>
          <a:r>
            <a:rPr lang="en-US" sz="1100" kern="1200" dirty="0"/>
            <a:t> </a:t>
          </a:r>
        </a:p>
        <a:p>
          <a:pPr marL="0" lvl="0" indent="0" algn="ctr" defTabSz="1244600">
            <a:lnSpc>
              <a:spcPct val="100000"/>
            </a:lnSpc>
            <a:spcBef>
              <a:spcPct val="0"/>
            </a:spcBef>
            <a:spcAft>
              <a:spcPct val="35000"/>
            </a:spcAft>
            <a:buNone/>
          </a:pPr>
          <a:r>
            <a:rPr lang="en-US" sz="1100" kern="1200" dirty="0"/>
            <a:t>Groundwater investigations, water levels, flow direction, flow paths, recharge areas, ASR/AR/MAR</a:t>
          </a:r>
        </a:p>
      </dsp:txBody>
      <dsp:txXfrm>
        <a:off x="2290392" y="38987"/>
        <a:ext cx="2005489" cy="1223640"/>
      </dsp:txXfrm>
    </dsp:sp>
    <dsp:sp modelId="{A0F72276-9A3B-4C03-827A-B2EC73234813}">
      <dsp:nvSpPr>
        <dsp:cNvPr id="0" name=""/>
        <dsp:cNvSpPr/>
      </dsp:nvSpPr>
      <dsp:spPr>
        <a:xfrm rot="17437212" flipH="1" flipV="1">
          <a:off x="5031598" y="1575473"/>
          <a:ext cx="406417" cy="291117"/>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C5C391B5-7C4F-4AD9-AA8B-8AC7DDE0D375}">
      <dsp:nvSpPr>
        <dsp:cNvPr id="0" name=""/>
        <dsp:cNvSpPr/>
      </dsp:nvSpPr>
      <dsp:spPr>
        <a:xfrm>
          <a:off x="4594062" y="7914"/>
          <a:ext cx="2081627" cy="1299778"/>
        </a:xfrm>
        <a:prstGeom prst="roundRect">
          <a:avLst>
            <a:gd name="adj" fmla="val 10000"/>
          </a:avLst>
        </a:prstGeom>
        <a:solidFill>
          <a:schemeClr val="accent1">
            <a:shade val="80000"/>
            <a:hueOff val="-216056"/>
            <a:satOff val="-46985"/>
            <a:lumOff val="241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OSU </a:t>
          </a:r>
          <a:r>
            <a:rPr lang="en-US" sz="1100" kern="1200" dirty="0"/>
            <a:t>Extension/Experiment Station – public ed, BMP development and dissemination, local contact/technical assistance</a:t>
          </a:r>
        </a:p>
      </dsp:txBody>
      <dsp:txXfrm>
        <a:off x="4632131" y="45983"/>
        <a:ext cx="2005489" cy="1223640"/>
      </dsp:txXfrm>
    </dsp:sp>
    <dsp:sp modelId="{98BB7BB9-B83E-44D8-B954-EC5F16C0BB9A}">
      <dsp:nvSpPr>
        <dsp:cNvPr id="0" name=""/>
        <dsp:cNvSpPr/>
      </dsp:nvSpPr>
      <dsp:spPr>
        <a:xfrm rot="19892016">
          <a:off x="6256222" y="3030237"/>
          <a:ext cx="310763" cy="90188"/>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FCF5CB32-0180-4B59-9AE8-85C1E6698A55}">
      <dsp:nvSpPr>
        <dsp:cNvPr id="0" name=""/>
        <dsp:cNvSpPr/>
      </dsp:nvSpPr>
      <dsp:spPr>
        <a:xfrm>
          <a:off x="6644531" y="1551866"/>
          <a:ext cx="2081627" cy="1299778"/>
        </a:xfrm>
        <a:prstGeom prst="roundRect">
          <a:avLst>
            <a:gd name="adj" fmla="val 10000"/>
          </a:avLst>
        </a:prstGeom>
        <a:solidFill>
          <a:schemeClr val="accent1">
            <a:shade val="80000"/>
            <a:hueOff val="-288075"/>
            <a:satOff val="-62646"/>
            <a:lumOff val="32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DOGAMI </a:t>
          </a:r>
          <a:r>
            <a:rPr lang="en-US" sz="1100" kern="1200" dirty="0"/>
            <a:t> </a:t>
          </a:r>
        </a:p>
        <a:p>
          <a:pPr marL="0" lvl="0" indent="0" algn="ctr" defTabSz="1244600">
            <a:lnSpc>
              <a:spcPct val="90000"/>
            </a:lnSpc>
            <a:spcBef>
              <a:spcPct val="0"/>
            </a:spcBef>
            <a:spcAft>
              <a:spcPct val="35000"/>
            </a:spcAft>
            <a:buNone/>
          </a:pPr>
          <a:r>
            <a:rPr lang="en-US" sz="1100" kern="1200" dirty="0"/>
            <a:t>Mining requirement for WQ – SW, GW</a:t>
          </a:r>
        </a:p>
      </dsp:txBody>
      <dsp:txXfrm>
        <a:off x="6682600" y="1589935"/>
        <a:ext cx="2005489" cy="1223640"/>
      </dsp:txXfrm>
    </dsp:sp>
    <dsp:sp modelId="{5ACCF2A0-996B-43C7-B352-27FDDB959C9B}">
      <dsp:nvSpPr>
        <dsp:cNvPr id="0" name=""/>
        <dsp:cNvSpPr/>
      </dsp:nvSpPr>
      <dsp:spPr>
        <a:xfrm flipV="1">
          <a:off x="6614667" y="3963051"/>
          <a:ext cx="335079" cy="62279"/>
        </a:xfrm>
        <a:prstGeom prst="lef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sp>
    <dsp:sp modelId="{EA8E104A-249A-4F69-9957-2259407BBBF4}">
      <dsp:nvSpPr>
        <dsp:cNvPr id="0" name=""/>
        <dsp:cNvSpPr/>
      </dsp:nvSpPr>
      <dsp:spPr>
        <a:xfrm>
          <a:off x="6854095" y="3344301"/>
          <a:ext cx="2081627" cy="1299778"/>
        </a:xfrm>
        <a:prstGeom prst="roundRect">
          <a:avLst>
            <a:gd name="adj" fmla="val 10000"/>
          </a:avLst>
        </a:prstGeom>
        <a:solidFill>
          <a:schemeClr val="accent1">
            <a:shade val="80000"/>
            <a:hueOff val="-360093"/>
            <a:satOff val="-78308"/>
            <a:lumOff val="403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DLCD</a:t>
          </a:r>
          <a:r>
            <a:rPr lang="en-US" sz="1100" kern="1200" dirty="0"/>
            <a:t> </a:t>
          </a:r>
        </a:p>
        <a:p>
          <a:pPr marL="0" lvl="0" indent="0" algn="ctr" defTabSz="1244600">
            <a:lnSpc>
              <a:spcPct val="90000"/>
            </a:lnSpc>
            <a:spcBef>
              <a:spcPct val="0"/>
            </a:spcBef>
            <a:spcAft>
              <a:spcPct val="35000"/>
            </a:spcAft>
            <a:buNone/>
          </a:pPr>
          <a:r>
            <a:rPr lang="en-US" sz="1100" kern="1200" dirty="0"/>
            <a:t>Area-wide land use decisions (e.g., on-site)</a:t>
          </a:r>
        </a:p>
      </dsp:txBody>
      <dsp:txXfrm>
        <a:off x="6892164" y="3382370"/>
        <a:ext cx="2005489" cy="122364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940DCEB-E0DC-4ADD-9BF3-326A5B6F645B}" type="datetimeFigureOut">
              <a:rPr lang="en-US" smtClean="0"/>
              <a:t>4/20/2025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83981EC-B6E6-4B85-93C1-B50A6F43896D}" type="slidenum">
              <a:rPr lang="en-US" smtClean="0"/>
              <a:t>‹#›</a:t>
            </a:fld>
            <a:endParaRPr lang="en-US"/>
          </a:p>
        </p:txBody>
      </p:sp>
    </p:spTree>
    <p:extLst>
      <p:ext uri="{BB962C8B-B14F-4D97-AF65-F5344CB8AC3E}">
        <p14:creationId xmlns:p14="http://schemas.microsoft.com/office/powerpoint/2010/main" val="2064175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is/was the water quality issue?</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Nitrate groundwater contamination. Longstanding issue, historical lack of resources to address it. </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One of many places in OR with groundwater issues. </a:t>
            </a:r>
          </a:p>
          <a:p>
            <a:pPr marL="342900" marR="0" lvl="0" indent="-342900" algn="l" defTabSz="914400" rtl="0" eaLnBrk="1" fontAlgn="auto" latinLnBrk="0" hangingPunct="1">
              <a:lnSpc>
                <a:spcPct val="107000"/>
              </a:lnSpc>
              <a:spcBef>
                <a:spcPts val="0"/>
              </a:spcBef>
              <a:spcAft>
                <a:spcPts val="0"/>
              </a:spcAft>
              <a:buClrTx/>
              <a:buSzTx/>
              <a:buFont typeface="Aptos" panose="020B00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Groundwater regulatory authorities mostly under state law, not covered by CWA. No regulation of private domestic wells.</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Petition one of many things that converged around same time: pending CAFO permit, large DEQ enforcement actions, local public health emergency, activated local community (not part of petition – petitioners were mostly state/national groups, not local), EJ community, Governor and legislative interest.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1</a:t>
            </a:fld>
            <a:endParaRPr lang="en-US"/>
          </a:p>
        </p:txBody>
      </p:sp>
    </p:spTree>
    <p:extLst>
      <p:ext uri="{BB962C8B-B14F-4D97-AF65-F5344CB8AC3E}">
        <p14:creationId xmlns:p14="http://schemas.microsoft.com/office/powerpoint/2010/main" val="45375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Have statute, but not fully resourced and has some ambiguity regarding roles, responsibilities for agencies, local efforts</a:t>
            </a:r>
          </a:p>
        </p:txBody>
      </p:sp>
      <p:sp>
        <p:nvSpPr>
          <p:cNvPr id="4" name="Slide Number Placeholder 3"/>
          <p:cNvSpPr>
            <a:spLocks noGrp="1"/>
          </p:cNvSpPr>
          <p:nvPr>
            <p:ph type="sldNum" sz="quarter" idx="5"/>
          </p:nvPr>
        </p:nvSpPr>
        <p:spPr/>
        <p:txBody>
          <a:bodyPr/>
          <a:lstStyle/>
          <a:p>
            <a:fld id="{783981EC-B6E6-4B85-93C1-B50A6F43896D}" type="slidenum">
              <a:rPr lang="en-US" smtClean="0"/>
              <a:t>3</a:t>
            </a:fld>
            <a:endParaRPr lang="en-US"/>
          </a:p>
        </p:txBody>
      </p:sp>
    </p:spTree>
    <p:extLst>
      <p:ext uri="{BB962C8B-B14F-4D97-AF65-F5344CB8AC3E}">
        <p14:creationId xmlns:p14="http://schemas.microsoft.com/office/powerpoint/2010/main" val="2972092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did you learn through the process and what advice might you offer for other states that are or might deal with similar petitions?</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Try to get EPA technical staff involved early, rather than just enforcement staff. </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Make resource requests of EPA to support the work.</a:t>
            </a:r>
          </a:p>
          <a:p>
            <a:pPr marL="342900" marR="0" lvl="0" indent="-342900" fontAlgn="base">
              <a:spcBef>
                <a:spcPts val="0"/>
              </a:spcBef>
              <a:spcAft>
                <a:spcPts val="0"/>
              </a:spcAft>
              <a:buFont typeface="Symbol" panose="05050102010706020507" pitchFamily="18" charset="2"/>
              <a:buChar char=""/>
            </a:pPr>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6</a:t>
            </a:fld>
            <a:endParaRPr lang="en-US"/>
          </a:p>
        </p:txBody>
      </p:sp>
    </p:spTree>
    <p:extLst>
      <p:ext uri="{BB962C8B-B14F-4D97-AF65-F5344CB8AC3E}">
        <p14:creationId xmlns:p14="http://schemas.microsoft.com/office/powerpoint/2010/main" val="666731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457200"/>
            <a:ext cx="5575300" cy="3136900"/>
          </a:xfrm>
        </p:spPr>
      </p:sp>
      <p:sp>
        <p:nvSpPr>
          <p:cNvPr id="3" name="Notes Placeholder 2"/>
          <p:cNvSpPr>
            <a:spLocks noGrp="1"/>
          </p:cNvSpPr>
          <p:nvPr>
            <p:ph type="body" idx="1"/>
          </p:nvPr>
        </p:nvSpPr>
        <p:spPr>
          <a:xfrm>
            <a:off x="701040" y="3915078"/>
            <a:ext cx="5608320" cy="5152721"/>
          </a:xfrm>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did the petition ask for and when did they ask for it?</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Petition filed Jan. 2020, just as state was prepping to issue a large CAFO permit.</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Asked for safe drinking water for resident AND moratorium on CAFO permits in the area.</a:t>
            </a:r>
          </a:p>
          <a:p>
            <a:pPr marL="465887" lvl="1" indent="0">
              <a:lnSpc>
                <a:spcPct val="107000"/>
              </a:lnSpc>
              <a:spcAft>
                <a:spcPts val="815"/>
              </a:spcAft>
              <a:buFont typeface="Courier New" panose="02070309020205020404" pitchFamily="49" charset="0"/>
              <a:buNone/>
            </a:pPr>
            <a:endParaRPr lang="en-US" sz="16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7</a:t>
            </a:fld>
            <a:endParaRPr lang="en-US"/>
          </a:p>
        </p:txBody>
      </p:sp>
    </p:spTree>
    <p:extLst>
      <p:ext uri="{BB962C8B-B14F-4D97-AF65-F5344CB8AC3E}">
        <p14:creationId xmlns:p14="http://schemas.microsoft.com/office/powerpoint/2010/main" val="2074093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was EPA's response (regional and HQ)?	</a:t>
            </a:r>
          </a:p>
          <a:p>
            <a:pPr marL="342900" marR="0" lvl="0" indent="-342900" algn="l" defTabSz="914400" rtl="0" eaLnBrk="1" fontAlgn="auto" latinLnBrk="0" hangingPunct="1">
              <a:lnSpc>
                <a:spcPct val="107000"/>
              </a:lnSpc>
              <a:spcBef>
                <a:spcPts val="0"/>
              </a:spcBef>
              <a:spcAft>
                <a:spcPts val="0"/>
              </a:spcAft>
              <a:buClrTx/>
              <a:buSzTx/>
              <a:buFont typeface="Aptos" panose="020B00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Irrigated ag, CAFOs, food production industry/reuse of nitrate rich wastewater.</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Driven by regional enforcement staff. Demands for domestic well outreach, testing, safe drinking water delivery.</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Lots of questions about permit actions, other state authorizes for addressing groundwater nitrate.</a:t>
            </a:r>
          </a:p>
          <a:p>
            <a:endParaRPr lang="en-US" dirty="0"/>
          </a:p>
        </p:txBody>
      </p:sp>
      <p:sp>
        <p:nvSpPr>
          <p:cNvPr id="4" name="Slide Number Placeholder 3"/>
          <p:cNvSpPr>
            <a:spLocks noGrp="1"/>
          </p:cNvSpPr>
          <p:nvPr>
            <p:ph type="sldNum" sz="quarter" idx="5"/>
          </p:nvPr>
        </p:nvSpPr>
        <p:spPr/>
        <p:txBody>
          <a:bodyPr/>
          <a:lstStyle/>
          <a:p>
            <a:fld id="{A91C992B-6F9A-3C4C-ABFB-C56DEB2B512F}" type="slidenum">
              <a:rPr lang="en-US" smtClean="0"/>
              <a:t>8</a:t>
            </a:fld>
            <a:endParaRPr lang="en-US"/>
          </a:p>
        </p:txBody>
      </p:sp>
    </p:spTree>
    <p:extLst>
      <p:ext uri="{BB962C8B-B14F-4D97-AF65-F5344CB8AC3E}">
        <p14:creationId xmlns:p14="http://schemas.microsoft.com/office/powerpoint/2010/main" val="1378119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actions were needed (or not needed) that occurred to address the petition?</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Quarterly meetings/report-outs to EPA</a:t>
            </a:r>
          </a:p>
          <a:p>
            <a:pPr marL="342900" marR="0" lvl="0" indent="-342900">
              <a:lnSpc>
                <a:spcPct val="107000"/>
              </a:lnSpc>
              <a:spcBef>
                <a:spcPts val="0"/>
              </a:spcBef>
              <a:spcAft>
                <a:spcPts val="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Unprecedented public health program for water testing, treatment, delivery in unregulated domestic wells.</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Nitrate Reduction Plan – detailing state’s strategies and timelines for public health and groundwater nitrate reduction.</a:t>
            </a: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Has the petition been resolved (informally or formally)?</a:t>
            </a:r>
          </a:p>
          <a:p>
            <a:pPr marL="342900" marR="0" lvl="0" indent="-342900">
              <a:lnSpc>
                <a:spcPct val="107000"/>
              </a:lnSpc>
              <a:spcBef>
                <a:spcPts val="0"/>
              </a:spcBef>
              <a:spcAft>
                <a:spcPts val="800"/>
              </a:spcAft>
              <a:buFont typeface="Aptos" panose="020B00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 EPA has been unclear on what could resolve petition.</a:t>
            </a:r>
          </a:p>
        </p:txBody>
      </p:sp>
      <p:sp>
        <p:nvSpPr>
          <p:cNvPr id="4" name="Slide Number Placeholder 3"/>
          <p:cNvSpPr>
            <a:spLocks noGrp="1"/>
          </p:cNvSpPr>
          <p:nvPr>
            <p:ph type="sldNum" sz="quarter" idx="10"/>
          </p:nvPr>
        </p:nvSpPr>
        <p:spPr/>
        <p:txBody>
          <a:bodyPr/>
          <a:lstStyle/>
          <a:p>
            <a:fld id="{84FC644A-365F-40F0-BDA4-EFC908161408}" type="slidenum">
              <a:rPr lang="en-US" smtClean="0"/>
              <a:t>9</a:t>
            </a:fld>
            <a:endParaRPr lang="en-US"/>
          </a:p>
        </p:txBody>
      </p:sp>
    </p:spTree>
    <p:extLst>
      <p:ext uri="{BB962C8B-B14F-4D97-AF65-F5344CB8AC3E}">
        <p14:creationId xmlns:p14="http://schemas.microsoft.com/office/powerpoint/2010/main" val="200115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Basin wide issues include – naturally occurring minerals throughout basin, decreasing water levels due to overallocation and climate change potentially causing increased oxidation and precipitation of the minerals. </a:t>
            </a:r>
          </a:p>
        </p:txBody>
      </p:sp>
      <p:sp>
        <p:nvSpPr>
          <p:cNvPr id="4" name="Slide Number Placeholder 3"/>
          <p:cNvSpPr>
            <a:spLocks noGrp="1"/>
          </p:cNvSpPr>
          <p:nvPr>
            <p:ph type="sldNum" sz="quarter" idx="5"/>
          </p:nvPr>
        </p:nvSpPr>
        <p:spPr/>
        <p:txBody>
          <a:bodyPr/>
          <a:lstStyle/>
          <a:p>
            <a:fld id="{783981EC-B6E6-4B85-93C1-B50A6F43896D}" type="slidenum">
              <a:rPr lang="en-US" smtClean="0"/>
              <a:t>11</a:t>
            </a:fld>
            <a:endParaRPr lang="en-US"/>
          </a:p>
        </p:txBody>
      </p:sp>
    </p:spTree>
    <p:extLst>
      <p:ext uri="{BB962C8B-B14F-4D97-AF65-F5344CB8AC3E}">
        <p14:creationId xmlns:p14="http://schemas.microsoft.com/office/powerpoint/2010/main" val="38115926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ectangle 6"/>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9" name="Rectangle 8"/>
          <p:cNvSpPr/>
          <p:nvPr userDrawn="1"/>
        </p:nvSpPr>
        <p:spPr>
          <a:xfrm>
            <a:off x="304800" y="6356350"/>
            <a:ext cx="111252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4712" y="6266334"/>
            <a:ext cx="303376" cy="457200"/>
          </a:xfrm>
          <a:prstGeom prst="rect">
            <a:avLst/>
          </a:prstGeom>
        </p:spPr>
      </p:pic>
    </p:spTree>
    <p:extLst>
      <p:ext uri="{BB962C8B-B14F-4D97-AF65-F5344CB8AC3E}">
        <p14:creationId xmlns:p14="http://schemas.microsoft.com/office/powerpoint/2010/main" val="161634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111283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81E06B6-2200-48FD-9B32-BE0D5073011D}" type="datetimeFigureOut">
              <a:rPr lang="en-US" smtClean="0"/>
              <a:pPr/>
              <a:t>4/20/2025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939E361-6CC3-4B93-8D02-0CA414705067}" type="slidenum">
              <a:rPr lang="en-US" smtClean="0"/>
              <a:pPr/>
              <a:t>‹#›</a:t>
            </a:fld>
            <a:endParaRPr lang="en-US"/>
          </a:p>
        </p:txBody>
      </p:sp>
      <p:sp>
        <p:nvSpPr>
          <p:cNvPr id="7" name="Title 1"/>
          <p:cNvSpPr txBox="1">
            <a:spLocks/>
          </p:cNvSpPr>
          <p:nvPr/>
        </p:nvSpPr>
        <p:spPr>
          <a:xfrm>
            <a:off x="609600" y="1295400"/>
            <a:ext cx="10972800" cy="122238"/>
          </a:xfrm>
          <a:prstGeom prst="rect">
            <a:avLst/>
          </a:prstGeom>
          <a:solidFill>
            <a:srgbClr val="00907E"/>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8" name="Rectangle 7"/>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10" name="Title 1"/>
          <p:cNvSpPr txBox="1">
            <a:spLocks/>
          </p:cNvSpPr>
          <p:nvPr userDrawn="1"/>
        </p:nvSpPr>
        <p:spPr>
          <a:xfrm>
            <a:off x="609600" y="1295400"/>
            <a:ext cx="10972800" cy="122238"/>
          </a:xfrm>
          <a:prstGeom prst="rect">
            <a:avLst/>
          </a:prstGeom>
          <a:solidFill>
            <a:schemeClr val="accent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1" name="Rectangle 10"/>
          <p:cNvSpPr/>
          <p:nvPr userDrawn="1"/>
        </p:nvSpPr>
        <p:spPr>
          <a:xfrm>
            <a:off x="609600" y="6356350"/>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3937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981E06B6-2200-48FD-9B32-BE0D5073011D}" type="datetimeFigureOut">
              <a:rPr lang="en-US" smtClean="0"/>
              <a:pPr/>
              <a:t>4/20/2025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a:p>
        </p:txBody>
      </p:sp>
      <p:sp>
        <p:nvSpPr>
          <p:cNvPr id="8" name="Title 1"/>
          <p:cNvSpPr txBox="1">
            <a:spLocks/>
          </p:cNvSpPr>
          <p:nvPr/>
        </p:nvSpPr>
        <p:spPr>
          <a:xfrm>
            <a:off x="609600" y="1295400"/>
            <a:ext cx="10972800" cy="122238"/>
          </a:xfrm>
          <a:prstGeom prst="rect">
            <a:avLst/>
          </a:prstGeom>
          <a:solidFill>
            <a:srgbClr val="00907E"/>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9" name="Rectangle 8"/>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11" name="Title 1"/>
          <p:cNvSpPr txBox="1">
            <a:spLocks/>
          </p:cNvSpPr>
          <p:nvPr userDrawn="1"/>
        </p:nvSpPr>
        <p:spPr>
          <a:xfrm>
            <a:off x="609600" y="1295400"/>
            <a:ext cx="10972800" cy="122238"/>
          </a:xfrm>
          <a:prstGeom prst="rect">
            <a:avLst/>
          </a:prstGeom>
          <a:solidFill>
            <a:schemeClr val="accent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2" name="Rectangle 11"/>
          <p:cNvSpPr/>
          <p:nvPr userDrawn="1"/>
        </p:nvSpPr>
        <p:spPr>
          <a:xfrm>
            <a:off x="609600" y="6366031"/>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352673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981E06B6-2200-48FD-9B32-BE0D5073011D}" type="datetimeFigureOut">
              <a:rPr lang="en-US" smtClean="0"/>
              <a:pPr/>
              <a:t>4/20/2025</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a:p>
        </p:txBody>
      </p:sp>
      <p:sp>
        <p:nvSpPr>
          <p:cNvPr id="10" name="Title 1"/>
          <p:cNvSpPr txBox="1">
            <a:spLocks/>
          </p:cNvSpPr>
          <p:nvPr/>
        </p:nvSpPr>
        <p:spPr>
          <a:xfrm>
            <a:off x="609600" y="1295400"/>
            <a:ext cx="10972800" cy="122238"/>
          </a:xfrm>
          <a:prstGeom prst="rect">
            <a:avLst/>
          </a:prstGeom>
          <a:solidFill>
            <a:srgbClr val="00907E"/>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1" name="Rectangle 10"/>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13" name="Title 1"/>
          <p:cNvSpPr txBox="1">
            <a:spLocks/>
          </p:cNvSpPr>
          <p:nvPr userDrawn="1"/>
        </p:nvSpPr>
        <p:spPr>
          <a:xfrm>
            <a:off x="609600" y="1295400"/>
            <a:ext cx="10972800" cy="122238"/>
          </a:xfrm>
          <a:prstGeom prst="rect">
            <a:avLst/>
          </a:prstGeom>
          <a:solidFill>
            <a:schemeClr val="accent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4" name="Rectangle 13"/>
          <p:cNvSpPr/>
          <p:nvPr userDrawn="1"/>
        </p:nvSpPr>
        <p:spPr>
          <a:xfrm>
            <a:off x="609600" y="6356350"/>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304392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981E06B6-2200-48FD-9B32-BE0D5073011D}" type="datetimeFigureOut">
              <a:rPr lang="en-US" smtClean="0"/>
              <a:pPr/>
              <a:t>4/20/2025</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a:p>
        </p:txBody>
      </p:sp>
      <p:sp>
        <p:nvSpPr>
          <p:cNvPr id="6" name="Title 1"/>
          <p:cNvSpPr txBox="1">
            <a:spLocks/>
          </p:cNvSpPr>
          <p:nvPr/>
        </p:nvSpPr>
        <p:spPr>
          <a:xfrm>
            <a:off x="609600" y="1295400"/>
            <a:ext cx="10972800" cy="122238"/>
          </a:xfrm>
          <a:prstGeom prst="rect">
            <a:avLst/>
          </a:prstGeom>
          <a:solidFill>
            <a:srgbClr val="00907E"/>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7" name="Rectangle 6"/>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9" name="Title 1"/>
          <p:cNvSpPr txBox="1">
            <a:spLocks/>
          </p:cNvSpPr>
          <p:nvPr userDrawn="1"/>
        </p:nvSpPr>
        <p:spPr>
          <a:xfrm>
            <a:off x="609600" y="1295400"/>
            <a:ext cx="10972800" cy="122238"/>
          </a:xfrm>
          <a:prstGeom prst="rect">
            <a:avLst/>
          </a:prstGeom>
          <a:solidFill>
            <a:schemeClr val="accent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0" name="Rectangle 9"/>
          <p:cNvSpPr/>
          <p:nvPr userDrawn="1"/>
        </p:nvSpPr>
        <p:spPr>
          <a:xfrm>
            <a:off x="609600" y="6356350"/>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295125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981E06B6-2200-48FD-9B32-BE0D5073011D}" type="datetimeFigureOut">
              <a:rPr lang="en-US" smtClean="0"/>
              <a:pPr/>
              <a:t>4/20/2025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a:p>
        </p:txBody>
      </p:sp>
      <p:sp>
        <p:nvSpPr>
          <p:cNvPr id="5" name="Rectangle 4"/>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7" name="Rectangle 6"/>
          <p:cNvSpPr/>
          <p:nvPr userDrawn="1"/>
        </p:nvSpPr>
        <p:spPr>
          <a:xfrm>
            <a:off x="609600" y="6356350"/>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92727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981E06B6-2200-48FD-9B32-BE0D5073011D}" type="datetimeFigureOut">
              <a:rPr lang="en-US" smtClean="0"/>
              <a:pPr/>
              <a:t>4/20/2025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a:p>
        </p:txBody>
      </p:sp>
      <p:sp>
        <p:nvSpPr>
          <p:cNvPr id="7" name="Title 1"/>
          <p:cNvSpPr txBox="1">
            <a:spLocks/>
          </p:cNvSpPr>
          <p:nvPr/>
        </p:nvSpPr>
        <p:spPr>
          <a:xfrm>
            <a:off x="609600" y="1295400"/>
            <a:ext cx="10972800" cy="122238"/>
          </a:xfrm>
          <a:prstGeom prst="rect">
            <a:avLst/>
          </a:prstGeom>
          <a:solidFill>
            <a:srgbClr val="00907E"/>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8" name="Rectangle 7"/>
          <p:cNvSpPr/>
          <p:nvPr/>
        </p:nvSpPr>
        <p:spPr>
          <a:xfrm>
            <a:off x="609600" y="6356350"/>
            <a:ext cx="10287000" cy="365125"/>
          </a:xfrm>
          <a:prstGeom prst="rect">
            <a:avLst/>
          </a:prstGeom>
          <a:solidFill>
            <a:srgbClr val="009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
        <p:nvSpPr>
          <p:cNvPr id="10" name="Title 1"/>
          <p:cNvSpPr txBox="1">
            <a:spLocks/>
          </p:cNvSpPr>
          <p:nvPr userDrawn="1"/>
        </p:nvSpPr>
        <p:spPr>
          <a:xfrm>
            <a:off x="609600" y="1295400"/>
            <a:ext cx="10972800" cy="122238"/>
          </a:xfrm>
          <a:prstGeom prst="rect">
            <a:avLst/>
          </a:prstGeom>
          <a:solidFill>
            <a:schemeClr val="accent1"/>
          </a:solidFill>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en-US" sz="3200" dirty="0">
              <a:solidFill>
                <a:schemeClr val="bg1"/>
              </a:solidFill>
            </a:endParaRPr>
          </a:p>
        </p:txBody>
      </p:sp>
      <p:sp>
        <p:nvSpPr>
          <p:cNvPr id="11" name="Rectangle 10"/>
          <p:cNvSpPr/>
          <p:nvPr userDrawn="1"/>
        </p:nvSpPr>
        <p:spPr>
          <a:xfrm>
            <a:off x="609600" y="6356350"/>
            <a:ext cx="10287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672055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84712" y="6266334"/>
            <a:ext cx="303376" cy="457200"/>
          </a:xfrm>
          <a:prstGeom prst="rect">
            <a:avLst/>
          </a:prstGeom>
        </p:spPr>
      </p:pic>
      <p:sp>
        <p:nvSpPr>
          <p:cNvPr id="8" name="Rectangle 7"/>
          <p:cNvSpPr/>
          <p:nvPr userDrawn="1"/>
        </p:nvSpPr>
        <p:spPr>
          <a:xfrm>
            <a:off x="228600" y="6356350"/>
            <a:ext cx="113538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latin typeface="Arial" pitchFamily="34" charset="0"/>
                <a:cs typeface="Arial" pitchFamily="34" charset="0"/>
              </a:rPr>
              <a:t>    </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219634220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60" r:id="rId3"/>
    <p:sldLayoutId id="2147483761" r:id="rId4"/>
    <p:sldLayoutId id="2147483762" r:id="rId5"/>
    <p:sldLayoutId id="2147483763" r:id="rId6"/>
    <p:sldLayoutId id="2147483766" r:id="rId7"/>
  </p:sldLayoutIdLst>
  <p:txStyles>
    <p:titleStyle>
      <a:lvl1pPr algn="l"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cid:image002.png@01D931A6.AD146F3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2.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water.usgs.gov/nawqa/nutrients/pubs/wcp_v39_no12/#TAB1"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ordeq.org/LUBGWMA"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60218CA-339E-E0E6-30A1-24632126B8E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2">
            <a:extLst>
              <a:ext uri="{FF2B5EF4-FFF2-40B4-BE49-F238E27FC236}">
                <a16:creationId xmlns:a16="http://schemas.microsoft.com/office/drawing/2014/main" id="{36AB96D8-AB6E-DC9D-4A4D-311D2846A60E}"/>
              </a:ext>
            </a:extLst>
          </p:cNvPr>
          <p:cNvPicPr>
            <a:picLocks noChangeAspect="1" noChangeArrowheads="1"/>
          </p:cNvPicPr>
          <p:nvPr/>
        </p:nvPicPr>
        <p:blipFill rotWithShape="1">
          <a:blip r:embed="rId3" r:link="rId4" cstate="print">
            <a:extLst>
              <a:ext uri="{28A0092B-C50C-407E-A947-70E740481C1C}">
                <a14:useLocalDpi xmlns:a14="http://schemas.microsoft.com/office/drawing/2010/main" val="0"/>
              </a:ext>
            </a:extLst>
          </a:blip>
          <a:srcRect t="3633"/>
          <a:stretch>
            <a:fillRect/>
          </a:stretch>
        </p:blipFill>
        <p:spPr bwMode="auto">
          <a:xfrm>
            <a:off x="304800" y="2297135"/>
            <a:ext cx="6142963" cy="28422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B2CE868B-B17A-93E3-7F59-DA24C0373776}"/>
              </a:ext>
            </a:extLst>
          </p:cNvPr>
          <p:cNvSpPr>
            <a:spLocks noGrp="1"/>
          </p:cNvSpPr>
          <p:nvPr>
            <p:ph type="title" idx="4294967295"/>
          </p:nvPr>
        </p:nvSpPr>
        <p:spPr>
          <a:xfrm>
            <a:off x="609600" y="575621"/>
            <a:ext cx="10972800" cy="1143000"/>
          </a:xfrm>
        </p:spPr>
        <p:txBody>
          <a:bodyPr>
            <a:noAutofit/>
          </a:bodyPr>
          <a:lstStyle/>
          <a:p>
            <a:r>
              <a:rPr lang="en-US" sz="4000" dirty="0">
                <a:latin typeface="Arial"/>
                <a:cs typeface="Arial"/>
              </a:rPr>
              <a:t>Groundwater Quality Protection in Oregon—Two Case Studies</a:t>
            </a:r>
          </a:p>
        </p:txBody>
      </p:sp>
      <p:sp>
        <p:nvSpPr>
          <p:cNvPr id="5" name="TextBox 4">
            <a:extLst>
              <a:ext uri="{FF2B5EF4-FFF2-40B4-BE49-F238E27FC236}">
                <a16:creationId xmlns:a16="http://schemas.microsoft.com/office/drawing/2014/main" id="{84458DB4-93F6-7C93-A22E-5825A8BD5779}"/>
              </a:ext>
            </a:extLst>
          </p:cNvPr>
          <p:cNvSpPr txBox="1"/>
          <p:nvPr/>
        </p:nvSpPr>
        <p:spPr>
          <a:xfrm>
            <a:off x="304800" y="6324600"/>
            <a:ext cx="6093618" cy="369332"/>
          </a:xfrm>
          <a:prstGeom prst="rect">
            <a:avLst/>
          </a:prstGeom>
          <a:noFill/>
        </p:spPr>
        <p:txBody>
          <a:bodyPr wrap="square">
            <a:spAutoFit/>
          </a:bodyPr>
          <a:lstStyle/>
          <a:p>
            <a:r>
              <a:rPr lang="en-US" sz="1800" dirty="0">
                <a:solidFill>
                  <a:schemeClr val="bg1"/>
                </a:solidFill>
                <a:latin typeface="Arial" panose="020B0604020202020204" pitchFamily="34" charset="0"/>
                <a:cs typeface="Arial" panose="020B0604020202020204" pitchFamily="34" charset="0"/>
              </a:rPr>
              <a:t>Oregon Department of Environmental Quality</a:t>
            </a:r>
          </a:p>
        </p:txBody>
      </p:sp>
      <p:pic>
        <p:nvPicPr>
          <p:cNvPr id="4" name="Picture 3">
            <a:extLst>
              <a:ext uri="{FF2B5EF4-FFF2-40B4-BE49-F238E27FC236}">
                <a16:creationId xmlns:a16="http://schemas.microsoft.com/office/drawing/2014/main" id="{FF1532ED-01F2-2F66-63F5-E36B1FF82776}"/>
              </a:ext>
            </a:extLst>
          </p:cNvPr>
          <p:cNvPicPr>
            <a:picLocks noChangeAspect="1"/>
          </p:cNvPicPr>
          <p:nvPr/>
        </p:nvPicPr>
        <p:blipFill>
          <a:blip r:embed="rId5"/>
          <a:stretch>
            <a:fillRect/>
          </a:stretch>
        </p:blipFill>
        <p:spPr>
          <a:xfrm>
            <a:off x="6641143" y="2294240"/>
            <a:ext cx="4788858" cy="2870613"/>
          </a:xfrm>
          <a:prstGeom prst="rect">
            <a:avLst/>
          </a:prstGeom>
        </p:spPr>
      </p:pic>
    </p:spTree>
    <p:extLst>
      <p:ext uri="{BB962C8B-B14F-4D97-AF65-F5344CB8AC3E}">
        <p14:creationId xmlns:p14="http://schemas.microsoft.com/office/powerpoint/2010/main" val="2224652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B30B32-48E9-6532-4BC0-9F3C91D4EB94}"/>
              </a:ext>
            </a:extLst>
          </p:cNvPr>
          <p:cNvSpPr>
            <a:spLocks noGrp="1"/>
          </p:cNvSpPr>
          <p:nvPr>
            <p:ph type="ctrTitle"/>
          </p:nvPr>
        </p:nvSpPr>
        <p:spPr/>
        <p:txBody>
          <a:bodyPr/>
          <a:lstStyle/>
          <a:p>
            <a:pPr algn="ctr"/>
            <a:r>
              <a:rPr lang="en-US" dirty="0"/>
              <a:t>Crook County Case Study</a:t>
            </a:r>
          </a:p>
        </p:txBody>
      </p:sp>
      <p:sp>
        <p:nvSpPr>
          <p:cNvPr id="4" name="Subtitle 3">
            <a:extLst>
              <a:ext uri="{FF2B5EF4-FFF2-40B4-BE49-F238E27FC236}">
                <a16:creationId xmlns:a16="http://schemas.microsoft.com/office/drawing/2014/main" id="{236BA4BB-9803-1846-346F-33E51E6DC58A}"/>
              </a:ext>
            </a:extLst>
          </p:cNvPr>
          <p:cNvSpPr>
            <a:spLocks noGrp="1"/>
          </p:cNvSpPr>
          <p:nvPr>
            <p:ph type="subTitle" idx="1"/>
          </p:nvPr>
        </p:nvSpPr>
        <p:spPr/>
        <p:txBody>
          <a:bodyPr/>
          <a:lstStyle/>
          <a:p>
            <a:r>
              <a:rPr lang="en-US" dirty="0"/>
              <a:t>Manganese from Unknown Source</a:t>
            </a:r>
          </a:p>
        </p:txBody>
      </p:sp>
    </p:spTree>
    <p:extLst>
      <p:ext uri="{BB962C8B-B14F-4D97-AF65-F5344CB8AC3E}">
        <p14:creationId xmlns:p14="http://schemas.microsoft.com/office/powerpoint/2010/main" val="239275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AF848-20D7-FDAF-C5BB-2A01F745D54E}"/>
              </a:ext>
            </a:extLst>
          </p:cNvPr>
          <p:cNvSpPr>
            <a:spLocks noGrp="1"/>
          </p:cNvSpPr>
          <p:nvPr>
            <p:ph type="title"/>
          </p:nvPr>
        </p:nvSpPr>
        <p:spPr/>
        <p:txBody>
          <a:bodyPr/>
          <a:lstStyle/>
          <a:p>
            <a:r>
              <a:rPr lang="en-US" dirty="0">
                <a:latin typeface="Arial"/>
                <a:cs typeface="Arial"/>
              </a:rPr>
              <a:t>Crook County Groundwater</a:t>
            </a:r>
            <a:endParaRPr lang="en-US" dirty="0"/>
          </a:p>
        </p:txBody>
      </p:sp>
      <p:sp>
        <p:nvSpPr>
          <p:cNvPr id="3" name="Content Placeholder 2">
            <a:extLst>
              <a:ext uri="{FF2B5EF4-FFF2-40B4-BE49-F238E27FC236}">
                <a16:creationId xmlns:a16="http://schemas.microsoft.com/office/drawing/2014/main" id="{C32DD38E-D2BC-EFB8-2F49-232CA7086064}"/>
              </a:ext>
            </a:extLst>
          </p:cNvPr>
          <p:cNvSpPr>
            <a:spLocks noGrp="1"/>
          </p:cNvSpPr>
          <p:nvPr>
            <p:ph idx="1"/>
          </p:nvPr>
        </p:nvSpPr>
        <p:spPr>
          <a:xfrm>
            <a:off x="609600" y="1600201"/>
            <a:ext cx="4724400" cy="4525963"/>
          </a:xfrm>
        </p:spPr>
        <p:txBody>
          <a:bodyPr vert="horz" lIns="91440" tIns="45720" rIns="91440" bIns="45720" rtlCol="0" anchor="t">
            <a:normAutofit/>
          </a:bodyPr>
          <a:lstStyle/>
          <a:p>
            <a:r>
              <a:rPr lang="en-US" sz="2800" dirty="0">
                <a:latin typeface="Arial"/>
                <a:cs typeface="Arial"/>
              </a:rPr>
              <a:t>Issued identified by residents</a:t>
            </a:r>
          </a:p>
          <a:p>
            <a:r>
              <a:rPr lang="en-US" sz="2800" dirty="0">
                <a:latin typeface="Arial"/>
                <a:cs typeface="Arial"/>
              </a:rPr>
              <a:t>Manganese levels elevated in private well samples</a:t>
            </a:r>
          </a:p>
          <a:p>
            <a:r>
              <a:rPr lang="en-US" sz="2800" dirty="0">
                <a:latin typeface="Arial"/>
                <a:cs typeface="Arial"/>
              </a:rPr>
              <a:t>Nearby sand/gravel mine a possible point source and basin-wide issues likely </a:t>
            </a:r>
            <a:endParaRPr lang="en-US" sz="2800" dirty="0"/>
          </a:p>
        </p:txBody>
      </p:sp>
      <p:pic>
        <p:nvPicPr>
          <p:cNvPr id="7" name="Picture 6" descr="A group of people standing outside&#10;&#10;AI-generated content may be incorrect.">
            <a:extLst>
              <a:ext uri="{FF2B5EF4-FFF2-40B4-BE49-F238E27FC236}">
                <a16:creationId xmlns:a16="http://schemas.microsoft.com/office/drawing/2014/main" id="{0EBA9A80-A5D0-07EC-82CD-978FB9E9F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6152" y="3009901"/>
            <a:ext cx="4826248" cy="3149762"/>
          </a:xfrm>
          <a:prstGeom prst="rect">
            <a:avLst/>
          </a:prstGeom>
        </p:spPr>
      </p:pic>
      <p:pic>
        <p:nvPicPr>
          <p:cNvPr id="5" name="Picture 4">
            <a:extLst>
              <a:ext uri="{FF2B5EF4-FFF2-40B4-BE49-F238E27FC236}">
                <a16:creationId xmlns:a16="http://schemas.microsoft.com/office/drawing/2014/main" id="{8D51EA68-47AE-F17F-8E1D-CB4C1E9D2F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8193" y="1600201"/>
            <a:ext cx="3279618" cy="2667000"/>
          </a:xfrm>
          <a:prstGeom prst="rect">
            <a:avLst/>
          </a:prstGeom>
        </p:spPr>
      </p:pic>
    </p:spTree>
    <p:extLst>
      <p:ext uri="{BB962C8B-B14F-4D97-AF65-F5344CB8AC3E}">
        <p14:creationId xmlns:p14="http://schemas.microsoft.com/office/powerpoint/2010/main" val="49498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6314-9D38-84DE-8B32-C227CB7A8171}"/>
              </a:ext>
            </a:extLst>
          </p:cNvPr>
          <p:cNvSpPr>
            <a:spLocks noGrp="1"/>
          </p:cNvSpPr>
          <p:nvPr>
            <p:ph type="title"/>
          </p:nvPr>
        </p:nvSpPr>
        <p:spPr/>
        <p:txBody>
          <a:bodyPr/>
          <a:lstStyle/>
          <a:p>
            <a:r>
              <a:rPr lang="en-US" dirty="0">
                <a:latin typeface="Arial"/>
                <a:cs typeface="Arial"/>
              </a:rPr>
              <a:t>Crook County Groundwater</a:t>
            </a:r>
            <a:endParaRPr lang="en-US" dirty="0"/>
          </a:p>
        </p:txBody>
      </p:sp>
      <p:sp>
        <p:nvSpPr>
          <p:cNvPr id="3" name="Content Placeholder 2">
            <a:extLst>
              <a:ext uri="{FF2B5EF4-FFF2-40B4-BE49-F238E27FC236}">
                <a16:creationId xmlns:a16="http://schemas.microsoft.com/office/drawing/2014/main" id="{78CDA622-0BF8-C783-2D3B-63F6267058CE}"/>
              </a:ext>
            </a:extLst>
          </p:cNvPr>
          <p:cNvSpPr>
            <a:spLocks noGrp="1"/>
          </p:cNvSpPr>
          <p:nvPr>
            <p:ph idx="1"/>
          </p:nvPr>
        </p:nvSpPr>
        <p:spPr>
          <a:xfrm>
            <a:off x="6096000" y="1600200"/>
            <a:ext cx="5257800" cy="4525963"/>
          </a:xfrm>
        </p:spPr>
        <p:txBody>
          <a:bodyPr vert="horz" lIns="91440" tIns="45720" rIns="91440" bIns="45720" rtlCol="0" anchor="t">
            <a:normAutofit fontScale="85000" lnSpcReduction="20000"/>
          </a:bodyPr>
          <a:lstStyle/>
          <a:p>
            <a:r>
              <a:rPr lang="en-US" dirty="0">
                <a:latin typeface="Arial"/>
                <a:cs typeface="Arial"/>
              </a:rPr>
              <a:t>DOGAMI primary mining oversight </a:t>
            </a:r>
          </a:p>
          <a:p>
            <a:pPr marL="457200" lvl="1" indent="0">
              <a:buNone/>
            </a:pPr>
            <a:r>
              <a:rPr lang="en-US" dirty="0">
                <a:latin typeface="Arial"/>
                <a:cs typeface="Arial"/>
              </a:rPr>
              <a:t>– year long investigation beginning</a:t>
            </a:r>
          </a:p>
          <a:p>
            <a:pPr lvl="1"/>
            <a:r>
              <a:rPr lang="en-US" dirty="0">
                <a:latin typeface="Arial"/>
                <a:cs typeface="Arial"/>
              </a:rPr>
              <a:t>DEQ supporting</a:t>
            </a:r>
          </a:p>
          <a:p>
            <a:r>
              <a:rPr lang="en-US" dirty="0">
                <a:latin typeface="Arial"/>
                <a:cs typeface="Arial"/>
              </a:rPr>
              <a:t>DEQ and OHA analyzing water quality at domestic wells</a:t>
            </a:r>
          </a:p>
          <a:p>
            <a:pPr lvl="1"/>
            <a:r>
              <a:rPr lang="en-US" dirty="0">
                <a:latin typeface="Arial"/>
                <a:cs typeface="Arial"/>
              </a:rPr>
              <a:t>2 rounds of private well testing in progress</a:t>
            </a:r>
          </a:p>
          <a:p>
            <a:pPr lvl="1"/>
            <a:r>
              <a:rPr lang="en-US" dirty="0">
                <a:latin typeface="Arial"/>
                <a:cs typeface="Arial"/>
              </a:rPr>
              <a:t>Heath assessment to follow</a:t>
            </a:r>
          </a:p>
          <a:p>
            <a:r>
              <a:rPr lang="en-US" dirty="0">
                <a:latin typeface="Arial"/>
                <a:cs typeface="Arial"/>
              </a:rPr>
              <a:t>Manganese remains primary issue</a:t>
            </a:r>
          </a:p>
          <a:p>
            <a:endParaRPr lang="en-US" dirty="0"/>
          </a:p>
        </p:txBody>
      </p:sp>
      <p:pic>
        <p:nvPicPr>
          <p:cNvPr id="5" name="Picture 4" descr="A picture containing sky, person, ground, outdoor&#10;&#10;AI-generated content may be incorrect.">
            <a:extLst>
              <a:ext uri="{FF2B5EF4-FFF2-40B4-BE49-F238E27FC236}">
                <a16:creationId xmlns:a16="http://schemas.microsoft.com/office/drawing/2014/main" id="{A575C7F2-2384-869B-B0D6-04CB4A6CA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749" y="1600200"/>
            <a:ext cx="4325609" cy="2590800"/>
          </a:xfrm>
          <a:prstGeom prst="rect">
            <a:avLst/>
          </a:prstGeom>
        </p:spPr>
      </p:pic>
      <p:pic>
        <p:nvPicPr>
          <p:cNvPr id="7" name="Picture 6">
            <a:extLst>
              <a:ext uri="{FF2B5EF4-FFF2-40B4-BE49-F238E27FC236}">
                <a16:creationId xmlns:a16="http://schemas.microsoft.com/office/drawing/2014/main" id="{C832D15B-33C3-C22E-39D3-988EA10E7A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3403244"/>
            <a:ext cx="4165834" cy="2722919"/>
          </a:xfrm>
          <a:prstGeom prst="rect">
            <a:avLst/>
          </a:prstGeom>
        </p:spPr>
      </p:pic>
    </p:spTree>
    <p:extLst>
      <p:ext uri="{BB962C8B-B14F-4D97-AF65-F5344CB8AC3E}">
        <p14:creationId xmlns:p14="http://schemas.microsoft.com/office/powerpoint/2010/main" val="1808634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8258-C680-42E6-3641-6C753FB7776C}"/>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BD6084C6-8892-59EB-85D8-1EED242F5778}"/>
              </a:ext>
            </a:extLst>
          </p:cNvPr>
          <p:cNvSpPr>
            <a:spLocks noGrp="1"/>
          </p:cNvSpPr>
          <p:nvPr>
            <p:ph idx="1"/>
          </p:nvPr>
        </p:nvSpPr>
        <p:spPr/>
        <p:txBody>
          <a:bodyPr>
            <a:normAutofit fontScale="92500" lnSpcReduction="10000"/>
          </a:bodyPr>
          <a:lstStyle/>
          <a:p>
            <a:r>
              <a:rPr lang="en-US" dirty="0"/>
              <a:t>Groundwater issues increasing due to decreasing water levels and increased needs</a:t>
            </a:r>
          </a:p>
          <a:p>
            <a:r>
              <a:rPr lang="en-US" dirty="0"/>
              <a:t>No regulation on private wells so susceptible to issues without a direct solution</a:t>
            </a:r>
          </a:p>
          <a:p>
            <a:r>
              <a:rPr lang="en-US" dirty="0"/>
              <a:t>Rural communities spread out so municipal systems frequently not feasible </a:t>
            </a:r>
          </a:p>
          <a:p>
            <a:r>
              <a:rPr lang="en-US" dirty="0"/>
              <a:t>Complex economic interconnections to potential sources</a:t>
            </a:r>
          </a:p>
          <a:p>
            <a:r>
              <a:rPr lang="en-US" dirty="0"/>
              <a:t>Extremely limited agency resources to identify and support resolution with communities</a:t>
            </a:r>
          </a:p>
          <a:p>
            <a:endParaRPr lang="en-US" dirty="0"/>
          </a:p>
        </p:txBody>
      </p:sp>
    </p:spTree>
    <p:extLst>
      <p:ext uri="{BB962C8B-B14F-4D97-AF65-F5344CB8AC3E}">
        <p14:creationId xmlns:p14="http://schemas.microsoft.com/office/powerpoint/2010/main" val="603622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297BB-B578-337E-1465-DED2055B526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626BE08-A768-18AA-7E94-7F901D4F6D10}"/>
              </a:ext>
            </a:extLst>
          </p:cNvPr>
          <p:cNvSpPr>
            <a:spLocks noGrp="1"/>
          </p:cNvSpPr>
          <p:nvPr>
            <p:ph idx="1"/>
          </p:nvPr>
        </p:nvSpPr>
        <p:spPr>
          <a:xfrm>
            <a:off x="609600" y="1600201"/>
            <a:ext cx="10591800" cy="4525963"/>
          </a:xfrm>
        </p:spPr>
        <p:txBody>
          <a:bodyPr/>
          <a:lstStyle/>
          <a:p>
            <a:r>
              <a:rPr lang="en-US" dirty="0"/>
              <a:t>Overview of Oregon Statute and division of oversight with partners</a:t>
            </a:r>
          </a:p>
          <a:p>
            <a:r>
              <a:rPr lang="en-US" dirty="0"/>
              <a:t>LUBGWMA Case Study – Formally-designated GWMA with nitrate issue from various sources</a:t>
            </a:r>
          </a:p>
          <a:p>
            <a:r>
              <a:rPr lang="en-US" dirty="0"/>
              <a:t>Crook County Case Study – Manganese in private well from unknown source leading to special consideration area</a:t>
            </a:r>
          </a:p>
          <a:p>
            <a:r>
              <a:rPr lang="en-US" dirty="0"/>
              <a:t>Conclusions highlighted from both</a:t>
            </a:r>
          </a:p>
          <a:p>
            <a:endParaRPr lang="en-US" dirty="0"/>
          </a:p>
        </p:txBody>
      </p:sp>
    </p:spTree>
    <p:extLst>
      <p:ext uri="{BB962C8B-B14F-4D97-AF65-F5344CB8AC3E}">
        <p14:creationId xmlns:p14="http://schemas.microsoft.com/office/powerpoint/2010/main" val="1190814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9D4AEA-5712-5FC2-B319-381D52BA862A}"/>
              </a:ext>
            </a:extLst>
          </p:cNvPr>
          <p:cNvSpPr>
            <a:spLocks noGrp="1"/>
          </p:cNvSpPr>
          <p:nvPr>
            <p:ph type="sldNum" sz="quarter" idx="12"/>
          </p:nvPr>
        </p:nvSpPr>
        <p:spPr/>
        <p:txBody>
          <a:bodyPr/>
          <a:lstStyle/>
          <a:p>
            <a:fld id="{5AA70533-B8E6-4148-BA30-25C16B0978B9}" type="slidenum">
              <a:rPr lang="en-US" smtClean="0"/>
              <a:t>3</a:t>
            </a:fld>
            <a:endParaRPr lang="en-US"/>
          </a:p>
        </p:txBody>
      </p:sp>
      <p:sp>
        <p:nvSpPr>
          <p:cNvPr id="2" name="Title 1">
            <a:extLst>
              <a:ext uri="{FF2B5EF4-FFF2-40B4-BE49-F238E27FC236}">
                <a16:creationId xmlns:a16="http://schemas.microsoft.com/office/drawing/2014/main" id="{C42B690B-95F4-A59E-B4C2-D07B82BD80D7}"/>
              </a:ext>
            </a:extLst>
          </p:cNvPr>
          <p:cNvSpPr>
            <a:spLocks noGrp="1"/>
          </p:cNvSpPr>
          <p:nvPr>
            <p:ph type="title" idx="4294967295"/>
          </p:nvPr>
        </p:nvSpPr>
        <p:spPr>
          <a:xfrm>
            <a:off x="0" y="0"/>
            <a:ext cx="12192000" cy="835025"/>
          </a:xfrm>
        </p:spPr>
        <p:style>
          <a:lnRef idx="2">
            <a:schemeClr val="accent4">
              <a:shade val="15000"/>
            </a:schemeClr>
          </a:lnRef>
          <a:fillRef idx="1">
            <a:schemeClr val="accent4"/>
          </a:fillRef>
          <a:effectRef idx="0">
            <a:schemeClr val="accent4"/>
          </a:effectRef>
          <a:fontRef idx="minor">
            <a:schemeClr val="lt1"/>
          </a:fontRef>
        </p:style>
        <p:txBody>
          <a:bodyPr>
            <a:normAutofit/>
          </a:bodyPr>
          <a:lstStyle/>
          <a:p>
            <a:pPr algn="ctr"/>
            <a:r>
              <a:rPr lang="en-US" sz="3600" b="1" dirty="0">
                <a:solidFill>
                  <a:schemeClr val="bg1"/>
                </a:solidFill>
                <a:latin typeface="Arial" panose="020B0604020202020204" pitchFamily="34" charset="0"/>
                <a:cs typeface="Arial" panose="020B0604020202020204" pitchFamily="34" charset="0"/>
              </a:rPr>
              <a:t>Groundwater Protection Act of 1989</a:t>
            </a:r>
            <a:endParaRPr lang="en-US" sz="3600" b="1" dirty="0">
              <a:solidFill>
                <a:schemeClr val="bg1"/>
              </a:solidFill>
            </a:endParaRPr>
          </a:p>
        </p:txBody>
      </p:sp>
      <p:sp>
        <p:nvSpPr>
          <p:cNvPr id="3" name="Content Placeholder 2">
            <a:extLst>
              <a:ext uri="{FF2B5EF4-FFF2-40B4-BE49-F238E27FC236}">
                <a16:creationId xmlns:a16="http://schemas.microsoft.com/office/drawing/2014/main" id="{CF0B9191-C004-6354-C057-17E959C89D97}"/>
              </a:ext>
            </a:extLst>
          </p:cNvPr>
          <p:cNvSpPr>
            <a:spLocks noGrp="1"/>
          </p:cNvSpPr>
          <p:nvPr>
            <p:ph idx="4294967295"/>
          </p:nvPr>
        </p:nvSpPr>
        <p:spPr>
          <a:xfrm>
            <a:off x="268288" y="923925"/>
            <a:ext cx="11923712" cy="5797550"/>
          </a:xfrm>
        </p:spPr>
        <p:txBody>
          <a:bodyPr>
            <a:normAutofit/>
          </a:bodyPr>
          <a:lstStyle/>
          <a:p>
            <a:pPr marL="0" indent="0">
              <a:lnSpc>
                <a:spcPct val="150000"/>
              </a:lnSpc>
              <a:spcBef>
                <a:spcPts val="5"/>
              </a:spcBef>
              <a:buNone/>
              <a:tabLst>
                <a:tab pos="520700" algn="l"/>
                <a:tab pos="521335" algn="l"/>
              </a:tabLst>
            </a:pPr>
            <a:r>
              <a:rPr lang="en-US" sz="1700" b="1" dirty="0">
                <a:effectLst/>
                <a:latin typeface="Arial" panose="020B0604020202020204" pitchFamily="34" charset="0"/>
                <a:ea typeface="Yu Mincho" panose="02020400000000000000" pitchFamily="18" charset="-128"/>
              </a:rPr>
              <a:t>Goal: “To prevent contamination of Oregon’s ground water resource while striving to conserve and restore this resource and to maintain the high quality of Oregon’s ground water resource for present and future uses</a:t>
            </a:r>
            <a:r>
              <a:rPr lang="en-US" sz="1700" b="1" dirty="0">
                <a:latin typeface="Arial" panose="020B0604020202020204" pitchFamily="34" charset="0"/>
                <a:ea typeface="Yu Mincho" panose="02020400000000000000" pitchFamily="18" charset="-128"/>
              </a:rPr>
              <a:t> (ORS 468B.155)”</a:t>
            </a:r>
          </a:p>
          <a:p>
            <a:pPr marL="0" indent="0">
              <a:lnSpc>
                <a:spcPct val="150000"/>
              </a:lnSpc>
              <a:spcBef>
                <a:spcPts val="5"/>
              </a:spcBef>
              <a:buNone/>
              <a:tabLst>
                <a:tab pos="520700" algn="l"/>
                <a:tab pos="521335" algn="l"/>
              </a:tabLst>
            </a:pPr>
            <a:endParaRPr lang="en-US" sz="1700" b="1" dirty="0">
              <a:effectLst/>
              <a:latin typeface="Arial" panose="020B0604020202020204" pitchFamily="34" charset="0"/>
              <a:ea typeface="Yu Mincho" panose="02020400000000000000" pitchFamily="18" charset="-128"/>
            </a:endParaRPr>
          </a:p>
          <a:p>
            <a:pPr marL="800100" lvl="1" indent="-342900">
              <a:lnSpc>
                <a:spcPct val="150000"/>
              </a:lnSpc>
              <a:spcBef>
                <a:spcPts val="5"/>
              </a:spcBef>
              <a:buFont typeface="+mj-lt"/>
              <a:buAutoNum type="arabicPeriod"/>
              <a:tabLst>
                <a:tab pos="520700" algn="l"/>
                <a:tab pos="521335" algn="l"/>
              </a:tabLst>
            </a:pPr>
            <a:r>
              <a:rPr lang="en-US" sz="1800" dirty="0">
                <a:latin typeface="Arial" panose="020B0604020202020204" pitchFamily="34" charset="0"/>
                <a:ea typeface="Yu Mincho" panose="02020400000000000000" pitchFamily="18" charset="-128"/>
              </a:rPr>
              <a:t>Establish public education, research and demonstration projects and award grants </a:t>
            </a:r>
          </a:p>
          <a:p>
            <a:pPr marL="800100" lvl="1" indent="-342900">
              <a:lnSpc>
                <a:spcPct val="150000"/>
              </a:lnSpc>
              <a:spcBef>
                <a:spcPts val="5"/>
              </a:spcBef>
              <a:buFont typeface="+mj-lt"/>
              <a:buAutoNum type="arabicPeriod"/>
              <a:tabLst>
                <a:tab pos="520700" algn="l"/>
                <a:tab pos="521335" algn="l"/>
              </a:tabLst>
            </a:pPr>
            <a:r>
              <a:rPr lang="en-US" sz="1800" dirty="0">
                <a:latin typeface="Arial" panose="020B0604020202020204" pitchFamily="34" charset="0"/>
                <a:ea typeface="Yu Mincho" panose="02020400000000000000" pitchFamily="18" charset="-128"/>
              </a:rPr>
              <a:t>Maintain consistency with all </a:t>
            </a:r>
            <a:r>
              <a:rPr lang="en-US" sz="1800" dirty="0">
                <a:effectLst/>
                <a:latin typeface="Arial" panose="020B0604020202020204" pitchFamily="34" charset="0"/>
                <a:ea typeface="Yu Mincho" panose="02020400000000000000" pitchFamily="18" charset="-128"/>
              </a:rPr>
              <a:t>state agencies’ rules and programs to achieve above goal</a:t>
            </a:r>
          </a:p>
          <a:p>
            <a:pPr marL="800100" lvl="1" indent="-342900">
              <a:lnSpc>
                <a:spcPct val="150000"/>
              </a:lnSpc>
              <a:spcBef>
                <a:spcPts val="5"/>
              </a:spcBef>
              <a:buFont typeface="+mj-lt"/>
              <a:buAutoNum type="arabicPeriod"/>
              <a:tabLst>
                <a:tab pos="520700" algn="l"/>
                <a:tab pos="521335" algn="l"/>
              </a:tabLst>
            </a:pPr>
            <a:r>
              <a:rPr lang="en-US" sz="1800" dirty="0">
                <a:effectLst/>
                <a:latin typeface="Arial" panose="020B0604020202020204" pitchFamily="34" charset="0"/>
                <a:ea typeface="Yu Mincho" panose="02020400000000000000" pitchFamily="18" charset="-128"/>
              </a:rPr>
              <a:t>Conduct statewide programs to identify and characterize groundwater quality </a:t>
            </a:r>
          </a:p>
          <a:p>
            <a:pPr marL="800100" lvl="1" indent="-342900">
              <a:lnSpc>
                <a:spcPct val="150000"/>
              </a:lnSpc>
              <a:spcBef>
                <a:spcPts val="5"/>
              </a:spcBef>
              <a:buFont typeface="+mj-lt"/>
              <a:buAutoNum type="arabicPeriod"/>
              <a:tabLst>
                <a:tab pos="520700" algn="l"/>
                <a:tab pos="521335" algn="l"/>
              </a:tabLst>
            </a:pPr>
            <a:r>
              <a:rPr lang="en-US" sz="1800" dirty="0">
                <a:latin typeface="Arial" panose="020B0604020202020204" pitchFamily="34" charset="0"/>
                <a:ea typeface="Yu Mincho" panose="02020400000000000000" pitchFamily="18" charset="-128"/>
              </a:rPr>
              <a:t>Maintain a data repository of groundwater conditions</a:t>
            </a:r>
          </a:p>
          <a:p>
            <a:pPr marL="800100" lvl="1" indent="-342900">
              <a:lnSpc>
                <a:spcPct val="150000"/>
              </a:lnSpc>
              <a:spcBef>
                <a:spcPts val="0"/>
              </a:spcBef>
              <a:buFont typeface="+mj-lt"/>
              <a:buAutoNum type="arabicPeriod"/>
              <a:tabLst>
                <a:tab pos="520700" algn="l"/>
                <a:tab pos="521335" algn="l"/>
              </a:tabLst>
            </a:pPr>
            <a:r>
              <a:rPr lang="en-US" sz="1800" dirty="0">
                <a:effectLst/>
                <a:latin typeface="Arial" panose="020B0604020202020204" pitchFamily="34" charset="0"/>
                <a:ea typeface="Yu Mincho" panose="02020400000000000000" pitchFamily="18" charset="-128"/>
              </a:rPr>
              <a:t>Encourage best management practices to prevent degradation of groundwater quality</a:t>
            </a:r>
          </a:p>
          <a:p>
            <a:pPr marL="800100" lvl="1" indent="-342900">
              <a:lnSpc>
                <a:spcPct val="150000"/>
              </a:lnSpc>
              <a:spcBef>
                <a:spcPts val="0"/>
              </a:spcBef>
              <a:buFont typeface="+mj-lt"/>
              <a:buAutoNum type="arabicPeriod"/>
              <a:tabLst>
                <a:tab pos="520700" algn="l"/>
                <a:tab pos="521335" algn="l"/>
              </a:tabLst>
            </a:pPr>
            <a:r>
              <a:rPr lang="en-US" sz="1800" dirty="0">
                <a:effectLst/>
                <a:latin typeface="Arial" panose="020B0604020202020204" pitchFamily="34" charset="0"/>
                <a:ea typeface="Yu Mincho" panose="02020400000000000000" pitchFamily="18" charset="-128"/>
              </a:rPr>
              <a:t>Develop contaminant concentration triggers for government actions to restore groundwater quality</a:t>
            </a:r>
          </a:p>
          <a:p>
            <a:pPr marL="800100" lvl="1" indent="-342900">
              <a:lnSpc>
                <a:spcPct val="150000"/>
              </a:lnSpc>
              <a:spcBef>
                <a:spcPts val="0"/>
              </a:spcBef>
              <a:buFont typeface="+mj-lt"/>
              <a:buAutoNum type="arabicPeriod"/>
              <a:tabLst>
                <a:tab pos="520700" algn="l"/>
                <a:tab pos="521335" algn="l"/>
              </a:tabLst>
            </a:pPr>
            <a:r>
              <a:rPr lang="en-US" sz="1800" dirty="0">
                <a:effectLst/>
                <a:latin typeface="Arial" panose="020B0604020202020204" pitchFamily="34" charset="0"/>
                <a:ea typeface="Yu Mincho" panose="02020400000000000000" pitchFamily="18" charset="-128"/>
              </a:rPr>
              <a:t>Protect groundwater of state for all existing and future beneficial uses that the natural water quality allows</a:t>
            </a:r>
            <a:endParaRPr lang="en-US" dirty="0"/>
          </a:p>
        </p:txBody>
      </p:sp>
    </p:spTree>
    <p:extLst>
      <p:ext uri="{BB962C8B-B14F-4D97-AF65-F5344CB8AC3E}">
        <p14:creationId xmlns:p14="http://schemas.microsoft.com/office/powerpoint/2010/main" val="1139997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BD4FE1-9142-4CBB-9C0C-DEF58F2AB525}"/>
              </a:ext>
            </a:extLst>
          </p:cNvPr>
          <p:cNvSpPr>
            <a:spLocks noGrp="1"/>
          </p:cNvSpPr>
          <p:nvPr>
            <p:ph type="sldNum" sz="quarter" idx="12"/>
          </p:nvPr>
        </p:nvSpPr>
        <p:spPr/>
        <p:txBody>
          <a:bodyPr/>
          <a:lstStyle/>
          <a:p>
            <a:fld id="{5AA70533-B8E6-4148-BA30-25C16B0978B9}" type="slidenum">
              <a:rPr lang="en-US" smtClean="0"/>
              <a:t>4</a:t>
            </a:fld>
            <a:endParaRPr lang="en-US"/>
          </a:p>
        </p:txBody>
      </p:sp>
      <p:sp>
        <p:nvSpPr>
          <p:cNvPr id="2" name="Title 1">
            <a:extLst>
              <a:ext uri="{FF2B5EF4-FFF2-40B4-BE49-F238E27FC236}">
                <a16:creationId xmlns:a16="http://schemas.microsoft.com/office/drawing/2014/main" id="{FB3512A2-27A3-4456-1FDD-3DCFB341C431}"/>
              </a:ext>
            </a:extLst>
          </p:cNvPr>
          <p:cNvSpPr>
            <a:spLocks noGrp="1"/>
          </p:cNvSpPr>
          <p:nvPr>
            <p:ph type="title" idx="4294967295"/>
          </p:nvPr>
        </p:nvSpPr>
        <p:spPr>
          <a:xfrm>
            <a:off x="0" y="0"/>
            <a:ext cx="12192000" cy="1511300"/>
          </a:xfrm>
        </p:spPr>
        <p:txBody>
          <a:bodyPr>
            <a:normAutofit/>
          </a:bodyPr>
          <a:lstStyle/>
          <a:p>
            <a:pPr algn="ctr"/>
            <a:r>
              <a:rPr lang="en-US" sz="4000" b="1" dirty="0"/>
              <a:t>Agency Partners in Groundwater Protection</a:t>
            </a:r>
          </a:p>
        </p:txBody>
      </p:sp>
      <p:graphicFrame>
        <p:nvGraphicFramePr>
          <p:cNvPr id="5" name="Diagram 4">
            <a:extLst>
              <a:ext uri="{FF2B5EF4-FFF2-40B4-BE49-F238E27FC236}">
                <a16:creationId xmlns:a16="http://schemas.microsoft.com/office/drawing/2014/main" id="{3277145D-EBD6-6FA7-1320-5C7D51DF226A}"/>
              </a:ext>
            </a:extLst>
          </p:cNvPr>
          <p:cNvGraphicFramePr/>
          <p:nvPr/>
        </p:nvGraphicFramePr>
        <p:xfrm>
          <a:off x="1716532" y="1264732"/>
          <a:ext cx="8758936" cy="5155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rrow: Left-Right 2">
            <a:extLst>
              <a:ext uri="{FF2B5EF4-FFF2-40B4-BE49-F238E27FC236}">
                <a16:creationId xmlns:a16="http://schemas.microsoft.com/office/drawing/2014/main" id="{3A0603AC-47E9-8D5A-1062-EAC79BAAF0B2}"/>
              </a:ext>
            </a:extLst>
          </p:cNvPr>
          <p:cNvSpPr/>
          <p:nvPr/>
        </p:nvSpPr>
        <p:spPr>
          <a:xfrm rot="17428177">
            <a:off x="6142182" y="3069092"/>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Right 5">
            <a:extLst>
              <a:ext uri="{FF2B5EF4-FFF2-40B4-BE49-F238E27FC236}">
                <a16:creationId xmlns:a16="http://schemas.microsoft.com/office/drawing/2014/main" id="{2B93ABCB-19C2-2C40-8E82-36544DEB1356}"/>
              </a:ext>
            </a:extLst>
          </p:cNvPr>
          <p:cNvSpPr/>
          <p:nvPr/>
        </p:nvSpPr>
        <p:spPr>
          <a:xfrm rot="10800000">
            <a:off x="3688014" y="5290847"/>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Right 6">
            <a:extLst>
              <a:ext uri="{FF2B5EF4-FFF2-40B4-BE49-F238E27FC236}">
                <a16:creationId xmlns:a16="http://schemas.microsoft.com/office/drawing/2014/main" id="{8AB07CB6-6863-F991-296A-538A7EE83256}"/>
              </a:ext>
            </a:extLst>
          </p:cNvPr>
          <p:cNvSpPr/>
          <p:nvPr/>
        </p:nvSpPr>
        <p:spPr>
          <a:xfrm rot="14769317">
            <a:off x="4785222" y="3127891"/>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Right 7">
            <a:extLst>
              <a:ext uri="{FF2B5EF4-FFF2-40B4-BE49-F238E27FC236}">
                <a16:creationId xmlns:a16="http://schemas.microsoft.com/office/drawing/2014/main" id="{7F7FADBA-CBAF-5002-1EA9-D7BEC5763D9B}"/>
              </a:ext>
            </a:extLst>
          </p:cNvPr>
          <p:cNvSpPr/>
          <p:nvPr/>
        </p:nvSpPr>
        <p:spPr>
          <a:xfrm rot="19915645">
            <a:off x="7007576" y="3874072"/>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Right 8">
            <a:extLst>
              <a:ext uri="{FF2B5EF4-FFF2-40B4-BE49-F238E27FC236}">
                <a16:creationId xmlns:a16="http://schemas.microsoft.com/office/drawing/2014/main" id="{53C3BC85-2861-6EF6-95B3-77CA236A7ECE}"/>
              </a:ext>
            </a:extLst>
          </p:cNvPr>
          <p:cNvSpPr/>
          <p:nvPr/>
        </p:nvSpPr>
        <p:spPr>
          <a:xfrm rot="12631610">
            <a:off x="3964460" y="3813395"/>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Right 9">
            <a:extLst>
              <a:ext uri="{FF2B5EF4-FFF2-40B4-BE49-F238E27FC236}">
                <a16:creationId xmlns:a16="http://schemas.microsoft.com/office/drawing/2014/main" id="{98858808-54FF-0C69-DFC1-4FBBFF8264BA}"/>
              </a:ext>
            </a:extLst>
          </p:cNvPr>
          <p:cNvSpPr/>
          <p:nvPr/>
        </p:nvSpPr>
        <p:spPr>
          <a:xfrm rot="10800000">
            <a:off x="7287836" y="5229112"/>
            <a:ext cx="1216152" cy="484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7417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B30B32-48E9-6532-4BC0-9F3C91D4EB94}"/>
              </a:ext>
            </a:extLst>
          </p:cNvPr>
          <p:cNvSpPr>
            <a:spLocks noGrp="1"/>
          </p:cNvSpPr>
          <p:nvPr>
            <p:ph type="ctrTitle"/>
          </p:nvPr>
        </p:nvSpPr>
        <p:spPr/>
        <p:txBody>
          <a:bodyPr/>
          <a:lstStyle/>
          <a:p>
            <a:pPr algn="ctr"/>
            <a:r>
              <a:rPr lang="en-US" dirty="0"/>
              <a:t>Lower Umatilla Basin Case Study</a:t>
            </a:r>
          </a:p>
        </p:txBody>
      </p:sp>
      <p:sp>
        <p:nvSpPr>
          <p:cNvPr id="4" name="Subtitle 3">
            <a:extLst>
              <a:ext uri="{FF2B5EF4-FFF2-40B4-BE49-F238E27FC236}">
                <a16:creationId xmlns:a16="http://schemas.microsoft.com/office/drawing/2014/main" id="{236BA4BB-9803-1846-346F-33E51E6DC58A}"/>
              </a:ext>
            </a:extLst>
          </p:cNvPr>
          <p:cNvSpPr>
            <a:spLocks noGrp="1"/>
          </p:cNvSpPr>
          <p:nvPr>
            <p:ph type="subTitle" idx="1"/>
          </p:nvPr>
        </p:nvSpPr>
        <p:spPr/>
        <p:txBody>
          <a:bodyPr/>
          <a:lstStyle/>
          <a:p>
            <a:r>
              <a:rPr lang="en-US" dirty="0"/>
              <a:t>Nitrates from Various Sources</a:t>
            </a:r>
          </a:p>
        </p:txBody>
      </p:sp>
    </p:spTree>
    <p:extLst>
      <p:ext uri="{BB962C8B-B14F-4D97-AF65-F5344CB8AC3E}">
        <p14:creationId xmlns:p14="http://schemas.microsoft.com/office/powerpoint/2010/main" val="2468582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CE1D2BAE-CA37-C0CA-7491-3D9051C31E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00" y="1417638"/>
            <a:ext cx="6909799" cy="5287962"/>
          </a:xfrm>
          <a:prstGeom prst="rect">
            <a:avLst/>
          </a:prstGeom>
          <a:ln>
            <a:solidFill>
              <a:schemeClr val="tx1"/>
            </a:solidFill>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9E37AE38-5940-5B40-53FA-0B22D7B420F1}"/>
              </a:ext>
            </a:extLst>
          </p:cNvPr>
          <p:cNvPicPr>
            <a:picLocks noChangeAspect="1"/>
          </p:cNvPicPr>
          <p:nvPr/>
        </p:nvPicPr>
        <p:blipFill>
          <a:blip r:embed="rId4"/>
          <a:stretch>
            <a:fillRect/>
          </a:stretch>
        </p:blipFill>
        <p:spPr>
          <a:xfrm>
            <a:off x="6953250" y="2355213"/>
            <a:ext cx="4953000" cy="3072449"/>
          </a:xfrm>
          <a:prstGeom prst="rect">
            <a:avLst/>
          </a:prstGeom>
        </p:spPr>
      </p:pic>
      <p:sp>
        <p:nvSpPr>
          <p:cNvPr id="3" name="Title 2">
            <a:extLst>
              <a:ext uri="{FF2B5EF4-FFF2-40B4-BE49-F238E27FC236}">
                <a16:creationId xmlns:a16="http://schemas.microsoft.com/office/drawing/2014/main" id="{70686089-E23D-8FDC-5718-022B85BB860E}"/>
              </a:ext>
            </a:extLst>
          </p:cNvPr>
          <p:cNvSpPr>
            <a:spLocks noGrp="1"/>
          </p:cNvSpPr>
          <p:nvPr>
            <p:ph type="title"/>
          </p:nvPr>
        </p:nvSpPr>
        <p:spPr/>
        <p:txBody>
          <a:bodyPr>
            <a:normAutofit/>
          </a:bodyPr>
          <a:lstStyle/>
          <a:p>
            <a:r>
              <a:rPr lang="en-US" dirty="0"/>
              <a:t>Nitrate in Groundwater – National Issue</a:t>
            </a:r>
          </a:p>
        </p:txBody>
      </p:sp>
      <p:sp>
        <p:nvSpPr>
          <p:cNvPr id="6" name="TextBox 5">
            <a:extLst>
              <a:ext uri="{FF2B5EF4-FFF2-40B4-BE49-F238E27FC236}">
                <a16:creationId xmlns:a16="http://schemas.microsoft.com/office/drawing/2014/main" id="{F223A970-5F4D-6227-8EB5-78BCE4E5335D}"/>
              </a:ext>
            </a:extLst>
          </p:cNvPr>
          <p:cNvSpPr txBox="1"/>
          <p:nvPr/>
        </p:nvSpPr>
        <p:spPr>
          <a:xfrm>
            <a:off x="8997950" y="4876800"/>
            <a:ext cx="2908300" cy="430887"/>
          </a:xfrm>
          <a:prstGeom prst="rect">
            <a:avLst/>
          </a:prstGeom>
          <a:noFill/>
        </p:spPr>
        <p:txBody>
          <a:bodyPr wrap="square" rtlCol="0">
            <a:spAutoFit/>
          </a:bodyPr>
          <a:lstStyle/>
          <a:p>
            <a:pPr algn="r"/>
            <a:r>
              <a:rPr lang="en-US" sz="1100" dirty="0"/>
              <a:t> </a:t>
            </a:r>
            <a:r>
              <a:rPr lang="en-US" sz="1100" dirty="0">
                <a:hlinkClick r:id="rId5">
                  <a:extLst>
                    <a:ext uri="{A12FA001-AC4F-418D-AE19-62706E023703}">
                      <ahyp:hlinkClr xmlns:ahyp="http://schemas.microsoft.com/office/drawing/2018/hyperlinkcolor" val="tx"/>
                    </a:ext>
                  </a:extLst>
                </a:hlinkClick>
              </a:rPr>
              <a:t>National look at nitrate contamination of Ground Water (usgs.gov)</a:t>
            </a:r>
            <a:endParaRPr lang="en-US" sz="1100" dirty="0"/>
          </a:p>
        </p:txBody>
      </p:sp>
      <p:sp>
        <p:nvSpPr>
          <p:cNvPr id="5" name="Oval 4">
            <a:extLst>
              <a:ext uri="{FF2B5EF4-FFF2-40B4-BE49-F238E27FC236}">
                <a16:creationId xmlns:a16="http://schemas.microsoft.com/office/drawing/2014/main" id="{839068F2-4E58-0EB0-94F3-BEC70E96A7FE}"/>
              </a:ext>
            </a:extLst>
          </p:cNvPr>
          <p:cNvSpPr/>
          <p:nvPr/>
        </p:nvSpPr>
        <p:spPr>
          <a:xfrm>
            <a:off x="3810000" y="1417638"/>
            <a:ext cx="2438400" cy="15541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68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CFE1FE-7427-17A7-EE89-5A5EC3161CA8}"/>
              </a:ext>
            </a:extLst>
          </p:cNvPr>
          <p:cNvSpPr>
            <a:spLocks noGrp="1"/>
          </p:cNvSpPr>
          <p:nvPr>
            <p:ph type="title" idx="4294967295"/>
          </p:nvPr>
        </p:nvSpPr>
        <p:spPr>
          <a:xfrm>
            <a:off x="838200" y="163512"/>
            <a:ext cx="10972800" cy="1143000"/>
          </a:xfrm>
        </p:spPr>
        <p:txBody>
          <a:bodyPr>
            <a:noAutofit/>
          </a:bodyPr>
          <a:lstStyle/>
          <a:p>
            <a:r>
              <a:rPr lang="en-US" sz="3600" dirty="0"/>
              <a:t>Oregon’s Three Groundwater Management Areas</a:t>
            </a:r>
          </a:p>
        </p:txBody>
      </p:sp>
      <p:sp>
        <p:nvSpPr>
          <p:cNvPr id="12" name="Content Placeholder 11">
            <a:extLst>
              <a:ext uri="{FF2B5EF4-FFF2-40B4-BE49-F238E27FC236}">
                <a16:creationId xmlns:a16="http://schemas.microsoft.com/office/drawing/2014/main" id="{B944D631-9684-E816-0BC8-4C699D1C651A}"/>
              </a:ext>
            </a:extLst>
          </p:cNvPr>
          <p:cNvSpPr>
            <a:spLocks noGrp="1"/>
          </p:cNvSpPr>
          <p:nvPr>
            <p:ph sz="quarter" idx="4294967295"/>
          </p:nvPr>
        </p:nvSpPr>
        <p:spPr>
          <a:xfrm>
            <a:off x="7772400" y="1600200"/>
            <a:ext cx="4419600" cy="3951288"/>
          </a:xfrm>
        </p:spPr>
        <p:txBody>
          <a:bodyPr>
            <a:normAutofit/>
          </a:bodyPr>
          <a:lstStyle/>
          <a:p>
            <a:pPr marL="514350" indent="-514350">
              <a:buFont typeface="+mj-lt"/>
              <a:buAutoNum type="arabicPeriod"/>
            </a:pPr>
            <a:r>
              <a:rPr lang="en-US" dirty="0">
                <a:solidFill>
                  <a:schemeClr val="accent6"/>
                </a:solidFill>
              </a:rPr>
              <a:t>Northern Malheur County (1989)</a:t>
            </a:r>
          </a:p>
          <a:p>
            <a:pPr marL="514350" indent="-514350">
              <a:buFont typeface="+mj-lt"/>
              <a:buAutoNum type="arabicPeriod"/>
            </a:pPr>
            <a:r>
              <a:rPr lang="en-US" dirty="0">
                <a:solidFill>
                  <a:schemeClr val="accent6"/>
                </a:solidFill>
              </a:rPr>
              <a:t>Lower Umatilla Basin (1990)</a:t>
            </a:r>
          </a:p>
          <a:p>
            <a:pPr marL="514350" indent="-514350">
              <a:buFont typeface="+mj-lt"/>
              <a:buAutoNum type="arabicPeriod"/>
            </a:pPr>
            <a:r>
              <a:rPr lang="en-US" dirty="0">
                <a:solidFill>
                  <a:schemeClr val="accent6"/>
                </a:solidFill>
              </a:rPr>
              <a:t>Southern Willamette Valley (2004)</a:t>
            </a:r>
          </a:p>
        </p:txBody>
      </p:sp>
      <p:pic>
        <p:nvPicPr>
          <p:cNvPr id="8" name="Picture 7" descr="Diagram&#10;&#10;Description automatically generated">
            <a:extLst>
              <a:ext uri="{FF2B5EF4-FFF2-40B4-BE49-F238E27FC236}">
                <a16:creationId xmlns:a16="http://schemas.microsoft.com/office/drawing/2014/main" id="{724DC9F0-833A-7137-D75F-8A3FEC706F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1143000"/>
            <a:ext cx="6711804" cy="5100971"/>
          </a:xfrm>
          <a:prstGeom prst="rect">
            <a:avLst/>
          </a:prstGeom>
        </p:spPr>
      </p:pic>
      <p:sp>
        <p:nvSpPr>
          <p:cNvPr id="2" name="Oval 1">
            <a:extLst>
              <a:ext uri="{FF2B5EF4-FFF2-40B4-BE49-F238E27FC236}">
                <a16:creationId xmlns:a16="http://schemas.microsoft.com/office/drawing/2014/main" id="{3C22081F-B66D-8904-89F2-2708401A9A61}"/>
              </a:ext>
            </a:extLst>
          </p:cNvPr>
          <p:cNvSpPr/>
          <p:nvPr/>
        </p:nvSpPr>
        <p:spPr>
          <a:xfrm>
            <a:off x="5029200" y="1219200"/>
            <a:ext cx="2362200" cy="2362200"/>
          </a:xfrm>
          <a:prstGeom prst="ellipse">
            <a:avLst/>
          </a:prstGeom>
          <a:solidFill>
            <a:schemeClr val="accent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89A89E2-A3A0-23F5-3935-E59A3ABAE84F}"/>
              </a:ext>
            </a:extLst>
          </p:cNvPr>
          <p:cNvSpPr/>
          <p:nvPr/>
        </p:nvSpPr>
        <p:spPr>
          <a:xfrm>
            <a:off x="2394857" y="3810000"/>
            <a:ext cx="1110343" cy="1143000"/>
          </a:xfrm>
          <a:prstGeom prst="ellipse">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B2ECF5E-1BEC-3600-81B7-98BD20A3579D}"/>
              </a:ext>
            </a:extLst>
          </p:cNvPr>
          <p:cNvSpPr/>
          <p:nvPr/>
        </p:nvSpPr>
        <p:spPr>
          <a:xfrm>
            <a:off x="7626204" y="2667000"/>
            <a:ext cx="4565796" cy="1143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166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 land management system&#10;&#10;Description automatically generated">
            <a:extLst>
              <a:ext uri="{FF2B5EF4-FFF2-40B4-BE49-F238E27FC236}">
                <a16:creationId xmlns:a16="http://schemas.microsoft.com/office/drawing/2014/main" id="{A857EF77-7C21-6F8C-DC8C-016BC8D34770}"/>
              </a:ext>
            </a:extLst>
          </p:cNvPr>
          <p:cNvPicPr>
            <a:picLocks noChangeAspect="1"/>
          </p:cNvPicPr>
          <p:nvPr/>
        </p:nvPicPr>
        <p:blipFill rotWithShape="1">
          <a:blip r:embed="rId3"/>
          <a:srcRect t="-443" b="-389"/>
          <a:stretch/>
        </p:blipFill>
        <p:spPr>
          <a:xfrm>
            <a:off x="1143000" y="5222"/>
            <a:ext cx="9538604" cy="6852778"/>
          </a:xfrm>
          <a:prstGeom prst="rect">
            <a:avLst/>
          </a:prstGeom>
          <a:noFill/>
        </p:spPr>
      </p:pic>
    </p:spTree>
    <p:extLst>
      <p:ext uri="{BB962C8B-B14F-4D97-AF65-F5344CB8AC3E}">
        <p14:creationId xmlns:p14="http://schemas.microsoft.com/office/powerpoint/2010/main" val="141152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09789" y="510865"/>
            <a:ext cx="8229600" cy="1295400"/>
          </a:xfrm>
        </p:spPr>
        <p:txBody>
          <a:bodyPr>
            <a:normAutofit fontScale="90000"/>
          </a:bodyPr>
          <a:lstStyle/>
          <a:p>
            <a:br>
              <a:rPr lang="en-US" dirty="0"/>
            </a:br>
            <a:r>
              <a:rPr lang="en-US" dirty="0"/>
              <a:t>Oregon Nitrate Reduction Plan</a:t>
            </a:r>
            <a:br>
              <a:rPr lang="en-US" dirty="0"/>
            </a:br>
            <a:br>
              <a:rPr lang="en-US" dirty="0"/>
            </a:br>
            <a:endParaRPr lang="en-US" sz="2200" dirty="0"/>
          </a:p>
        </p:txBody>
      </p:sp>
      <p:sp>
        <p:nvSpPr>
          <p:cNvPr id="3" name="Text Placeholder 2">
            <a:extLst>
              <a:ext uri="{FF2B5EF4-FFF2-40B4-BE49-F238E27FC236}">
                <a16:creationId xmlns:a16="http://schemas.microsoft.com/office/drawing/2014/main" id="{14DD652B-C393-6A49-0F09-98B6B7DD4816}"/>
              </a:ext>
            </a:extLst>
          </p:cNvPr>
          <p:cNvSpPr txBox="1">
            <a:spLocks/>
          </p:cNvSpPr>
          <p:nvPr/>
        </p:nvSpPr>
        <p:spPr>
          <a:xfrm>
            <a:off x="2133600" y="2743200"/>
            <a:ext cx="7532914" cy="2279312"/>
          </a:xfrm>
          <a:prstGeom prst="rect">
            <a:avLst/>
          </a:prstGeom>
        </p:spPr>
        <p:txBody>
          <a:bodyPr vert="horz" lIns="91440" tIns="45720" rIns="91440" bIns="45720" rtlCol="0" anchor="t">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b="1" dirty="0"/>
              <a:t>Nitrate Reduction Plan</a:t>
            </a:r>
          </a:p>
          <a:p>
            <a:pPr marL="811530" indent="-342900"/>
            <a:r>
              <a:rPr lang="en-US" dirty="0"/>
              <a:t>Background	</a:t>
            </a:r>
          </a:p>
          <a:p>
            <a:pPr marL="811530" indent="-342900"/>
            <a:r>
              <a:rPr lang="en-US" dirty="0"/>
              <a:t>Collaborative Governance Among State Agencies</a:t>
            </a:r>
            <a:endParaRPr lang="en-US" dirty="0">
              <a:ea typeface="Calibri"/>
              <a:cs typeface="Calibri"/>
            </a:endParaRPr>
          </a:p>
          <a:p>
            <a:pPr marL="811530" indent="-342900"/>
            <a:r>
              <a:rPr lang="en-US" dirty="0"/>
              <a:t>Nitrate Reduction Strategies by Source </a:t>
            </a:r>
          </a:p>
          <a:p>
            <a:pPr marL="811530" indent="-342900"/>
            <a:r>
              <a:rPr lang="en-US" dirty="0"/>
              <a:t>Monitoring, Data, and Analysis </a:t>
            </a:r>
          </a:p>
          <a:p>
            <a:pPr marL="811530" indent="-342900"/>
            <a:r>
              <a:rPr lang="en-US" dirty="0"/>
              <a:t>Safe Drinking Water Strategies</a:t>
            </a:r>
          </a:p>
          <a:p>
            <a:pPr marL="468630" indent="0">
              <a:buNone/>
            </a:pPr>
            <a:endParaRPr lang="en-US" dirty="0">
              <a:hlinkClick r:id="rId3"/>
            </a:endParaRPr>
          </a:p>
        </p:txBody>
      </p:sp>
      <p:pic>
        <p:nvPicPr>
          <p:cNvPr id="4" name="Picture 3" descr="A close-up of a person's face&#10;&#10;Description automatically generated">
            <a:extLst>
              <a:ext uri="{FF2B5EF4-FFF2-40B4-BE49-F238E27FC236}">
                <a16:creationId xmlns:a16="http://schemas.microsoft.com/office/drawing/2014/main" id="{ED08940A-FB0B-B8D6-F6DA-59416616EF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9789" y="1498147"/>
            <a:ext cx="7370302" cy="1157515"/>
          </a:xfrm>
          <a:prstGeom prst="rect">
            <a:avLst/>
          </a:prstGeom>
        </p:spPr>
      </p:pic>
      <p:pic>
        <p:nvPicPr>
          <p:cNvPr id="6" name="Picture 5" descr="Qr code&#10;&#10;Description automatically generated">
            <a:extLst>
              <a:ext uri="{FF2B5EF4-FFF2-40B4-BE49-F238E27FC236}">
                <a16:creationId xmlns:a16="http://schemas.microsoft.com/office/drawing/2014/main" id="{C98FD0C9-CDCC-AFC1-8E0F-F4FA94E0A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8838" y="5143359"/>
            <a:ext cx="1157515" cy="1157515"/>
          </a:xfrm>
          <a:prstGeom prst="rect">
            <a:avLst/>
          </a:prstGeom>
        </p:spPr>
      </p:pic>
      <p:sp>
        <p:nvSpPr>
          <p:cNvPr id="8" name="TextBox 7">
            <a:extLst>
              <a:ext uri="{FF2B5EF4-FFF2-40B4-BE49-F238E27FC236}">
                <a16:creationId xmlns:a16="http://schemas.microsoft.com/office/drawing/2014/main" id="{56959FAE-9ECB-9D50-3D81-CCD644BD6CC1}"/>
              </a:ext>
            </a:extLst>
          </p:cNvPr>
          <p:cNvSpPr txBox="1"/>
          <p:nvPr/>
        </p:nvSpPr>
        <p:spPr>
          <a:xfrm>
            <a:off x="2885564" y="5697837"/>
            <a:ext cx="6068449" cy="523220"/>
          </a:xfrm>
          <a:prstGeom prst="rect">
            <a:avLst/>
          </a:prstGeom>
          <a:noFill/>
        </p:spPr>
        <p:txBody>
          <a:bodyPr wrap="square">
            <a:spAutoFit/>
          </a:bodyPr>
          <a:lstStyle/>
          <a:p>
            <a:pPr marL="468630"/>
            <a:r>
              <a:rPr lang="en-US" sz="2800" dirty="0">
                <a:solidFill>
                  <a:schemeClr val="accent2"/>
                </a:solidFill>
                <a:hlinkClick r:id="rId3">
                  <a:extLst>
                    <a:ext uri="{A12FA001-AC4F-418D-AE19-62706E023703}">
                      <ahyp:hlinkClr xmlns:ahyp="http://schemas.microsoft.com/office/drawing/2018/hyperlinkcolor" val="tx"/>
                    </a:ext>
                  </a:extLst>
                </a:hlinkClick>
              </a:rPr>
              <a:t>https://ordeq.org/LUBGWMA</a:t>
            </a:r>
            <a:r>
              <a:rPr lang="en-US" sz="2800" dirty="0">
                <a:solidFill>
                  <a:schemeClr val="accent2"/>
                </a:solidFill>
              </a:rPr>
              <a:t> </a:t>
            </a:r>
          </a:p>
        </p:txBody>
      </p:sp>
    </p:spTree>
    <p:extLst>
      <p:ext uri="{BB962C8B-B14F-4D97-AF65-F5344CB8AC3E}">
        <p14:creationId xmlns:p14="http://schemas.microsoft.com/office/powerpoint/2010/main" val="2105626797"/>
      </p:ext>
    </p:extLst>
  </p:cSld>
  <p:clrMapOvr>
    <a:masterClrMapping/>
  </p:clrMapOvr>
</p:sld>
</file>

<file path=ppt/theme/theme1.xml><?xml version="1.0" encoding="utf-8"?>
<a:theme xmlns:a="http://schemas.openxmlformats.org/drawingml/2006/main" name="DEQSimpleTheme">
  <a:themeElements>
    <a:clrScheme name="Deep Cyan">
      <a:dk1>
        <a:srgbClr val="2D2D2D"/>
      </a:dk1>
      <a:lt1>
        <a:sysClr val="window" lastClr="FFFFFF"/>
      </a:lt1>
      <a:dk2>
        <a:srgbClr val="7F7F7F"/>
      </a:dk2>
      <a:lt2>
        <a:srgbClr val="EEECE1"/>
      </a:lt2>
      <a:accent1>
        <a:srgbClr val="00907E"/>
      </a:accent1>
      <a:accent2>
        <a:srgbClr val="71BCB4"/>
      </a:accent2>
      <a:accent3>
        <a:srgbClr val="B1CA54"/>
      </a:accent3>
      <a:accent4>
        <a:srgbClr val="F57F32"/>
      </a:accent4>
      <a:accent5>
        <a:srgbClr val="248F79"/>
      </a:accent5>
      <a:accent6>
        <a:srgbClr val="23769A"/>
      </a:accent6>
      <a:hlink>
        <a:srgbClr val="00907E"/>
      </a:hlink>
      <a:folHlink>
        <a:srgbClr val="71BCB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3609663-F211-4419-A402-8F33DC1F68E0}" vid="{F4F25413-4D5B-4E17-B4F2-45B8710E0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3B1821A24C5246BE300B8893511209" ma:contentTypeVersion="0" ma:contentTypeDescription="Create a new document." ma:contentTypeScope="" ma:versionID="471a7f6d1a7e1c133204e80783208c84">
  <xsd:schema xmlns:xsd="http://www.w3.org/2001/XMLSchema" xmlns:xs="http://www.w3.org/2001/XMLSchema" xmlns:p="http://schemas.microsoft.com/office/2006/metadata/properties" xmlns:ns2="28ad7feb-2526-4b3e-b1dc-35976ded7a30" targetNamespace="http://schemas.microsoft.com/office/2006/metadata/properties" ma:root="true" ma:fieldsID="883ca9cf7266d38636826116a7f530fd" ns2:_="">
    <xsd:import namespace="28ad7feb-2526-4b3e-b1dc-35976ded7a30"/>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d7feb-2526-4b3e-b1dc-35976ded7a3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28ad7feb-2526-4b3e-b1dc-35976ded7a30">C7DQ34RCH5ND-293997869-46</_dlc_DocId>
    <_dlc_DocIdUrl xmlns="28ad7feb-2526-4b3e-b1dc-35976ded7a30">
      <Url>https://sps.deq.state.or.us/comms/_layouts/15/DocIdRedir.aspx?ID=C7DQ34RCH5ND-293997869-46</Url>
      <Description>C7DQ34RCH5ND-293997869-46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DB3B647-FA0C-4FA0-847D-B969AFEF5BC9}">
  <ds:schemaRefs>
    <ds:schemaRef ds:uri="28ad7feb-2526-4b3e-b1dc-35976ded7a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FE05AC8-6681-48F2-B275-2175FFF4586A}">
  <ds:schemaRefs>
    <ds:schemaRef ds:uri="28ad7feb-2526-4b3e-b1dc-35976ded7a30"/>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42739B4D-513D-4335-9CAC-01E8979F3510}">
  <ds:schemaRefs>
    <ds:schemaRef ds:uri="http://schemas.microsoft.com/sharepoint/v3/contenttype/forms"/>
  </ds:schemaRefs>
</ds:datastoreItem>
</file>

<file path=customXml/itemProps4.xml><?xml version="1.0" encoding="utf-8"?>
<ds:datastoreItem xmlns:ds="http://schemas.openxmlformats.org/officeDocument/2006/customXml" ds:itemID="{DFA0669A-F826-4EE8-ADDB-E3EB7B08653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11746</TotalTime>
  <Words>903</Words>
  <Application>Microsoft Office PowerPoint</Application>
  <PresentationFormat>Widescreen</PresentationFormat>
  <Paragraphs>98</Paragraphs>
  <Slides>13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Arial</vt:lpstr>
      <vt:lpstr>Calibri</vt:lpstr>
      <vt:lpstr>Courier New</vt:lpstr>
      <vt:lpstr>Symbol</vt:lpstr>
      <vt:lpstr>Times New Roman</vt:lpstr>
      <vt:lpstr>DEQSimpleTheme</vt:lpstr>
      <vt:lpstr>Groundwater Quality Protection in Oregon—Two Case Studies</vt:lpstr>
      <vt:lpstr>Outline</vt:lpstr>
      <vt:lpstr>Groundwater Protection Act of 1989</vt:lpstr>
      <vt:lpstr>Agency Partners in Groundwater Protection</vt:lpstr>
      <vt:lpstr>Lower Umatilla Basin Case Study</vt:lpstr>
      <vt:lpstr>Nitrate in Groundwater – National Issue</vt:lpstr>
      <vt:lpstr>Oregon’s Three Groundwater Management Areas</vt:lpstr>
      <vt:lpstr>PowerPoint Presentation</vt:lpstr>
      <vt:lpstr> Oregon Nitrate Reduction Plan  </vt:lpstr>
      <vt:lpstr>Crook County Case Study</vt:lpstr>
      <vt:lpstr>Crook County Groundwater</vt:lpstr>
      <vt:lpstr>Crook County Groundwater</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Name</dc:title>
  <dc:creator>THOMPSON Michele * DEQ</dc:creator>
  <cp:lastModifiedBy>DAVIS Shannon * DEQ</cp:lastModifiedBy>
  <cp:revision>61</cp:revision>
  <cp:lastPrinted>2022-10-05T23:54:39Z</cp:lastPrinted>
  <dcterms:created xsi:type="dcterms:W3CDTF">2022-08-05T16:44:30Z</dcterms:created>
  <dcterms:modified xsi:type="dcterms:W3CDTF">2025-04-20T19:06:36Z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0x010100E93B1821A24C5246BE300B8893511209</vt:lpwstr>
  </property>
  <property fmtid="{D5CDD505-2E9C-101B-9397-08002B2CF9AE}" pid="3" name="_dlc_DocIdItemGuid">
    <vt:lpwstr>747f8179-207d-4f27-a456-832832c3ce93</vt:lpwstr>
  </property>
  <property fmtid="{D5CDD505-2E9C-101B-9397-08002B2CF9AE}" pid="4" name="MSIP_Label_09b73270-2993-4076-be47-9c78f42a1e84_Enabled">
    <vt:lpwstr>true</vt:lpwstr>
  </property>
  <property fmtid="{D5CDD505-2E9C-101B-9397-08002B2CF9AE}" pid="5" name="MSIP_Label_09b73270-2993-4076-be47-9c78f42a1e84_SetDate">
    <vt:lpwstr>2025-04-18T20:05:31Z</vt:lpwstr>
  </property>
  <property fmtid="{D5CDD505-2E9C-101B-9397-08002B2CF9AE}" pid="6" name="MSIP_Label_09b73270-2993-4076-be47-9c78f42a1e84_Method">
    <vt:lpwstr>Privileged</vt:lpwstr>
  </property>
  <property fmtid="{D5CDD505-2E9C-101B-9397-08002B2CF9AE}" pid="7" name="MSIP_Label_09b73270-2993-4076-be47-9c78f42a1e84_Name">
    <vt:lpwstr>Level 1 - Published (Items)</vt:lpwstr>
  </property>
  <property fmtid="{D5CDD505-2E9C-101B-9397-08002B2CF9AE}" pid="8" name="MSIP_Label_09b73270-2993-4076-be47-9c78f42a1e84_SiteId">
    <vt:lpwstr>aa3f6932-fa7c-47b4-a0ce-a598cad161cf</vt:lpwstr>
  </property>
  <property fmtid="{D5CDD505-2E9C-101B-9397-08002B2CF9AE}" pid="9" name="MSIP_Label_09b73270-2993-4076-be47-9c78f42a1e84_ActionId">
    <vt:lpwstr>b1f55b27-af4b-4a50-9209-bf688a3771b3</vt:lpwstr>
  </property>
  <property fmtid="{D5CDD505-2E9C-101B-9397-08002B2CF9AE}" pid="10" name="MSIP_Label_09b73270-2993-4076-be47-9c78f42a1e84_ContentBits">
    <vt:lpwstr>0</vt:lpwstr>
  </property>
  <property fmtid="{D5CDD505-2E9C-101B-9397-08002B2CF9AE}" pid="11" name="MSIP_Label_09b73270-2993-4076-be47-9c78f42a1e84_Tag">
    <vt:lpwstr>10, 0, 1, 2</vt:lpwstr>
  </property>
</Properties>
</file>